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63.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63.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diagrams/layout1.xml" ContentType="application/vnd.openxmlformats-officedocument.drawingml.diagramLayout+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46.xml" ContentType="application/vnd.openxmlformats-officedocument.presentationml.notesSlide+xml"/>
  <Default Extension="emf" ContentType="image/x-emf"/>
  <Override PartName="/ppt/notesSlides/notesSlide64.xml" ContentType="application/vnd.openxmlformats-officedocument.presentationml.notesSlide+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tags/tag35.xml" ContentType="application/vnd.openxmlformats-officedocument.presentationml.tags+xml"/>
  <Override PartName="/ppt/notesSlides/notesSlide42.xml" ContentType="application/vnd.openxmlformats-officedocument.presentationml.notesSlide+xml"/>
  <Override PartName="/ppt/tags/tag46.xml" ContentType="application/vnd.openxmlformats-officedocument.presentationml.tags+xml"/>
  <Override PartName="/ppt/notesSlides/notesSlide60.xml" ContentType="application/vnd.openxmlformats-officedocument.presentationml.notesSlide+xml"/>
  <Override PartName="/ppt/tags/tag64.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53.xml" ContentType="application/vnd.openxmlformats-officedocument.presentationml.tags+xml"/>
  <Default Extension="gif" ContentType="image/gif"/>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tags/tag58.xml" ContentType="application/vnd.openxmlformats-officedocument.presentationml.tags+xml"/>
  <Default Extension="xls" ContentType="application/vnd.ms-excel"/>
  <Override PartName="/ppt/notesSlides/notesSlide65.xml" ContentType="application/vnd.openxmlformats-officedocument.presentationml.notesSlide+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tags/tag47.xml" ContentType="application/vnd.openxmlformats-officedocument.presentationml.tags+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tags/tag54.xml" ContentType="application/vnd.openxmlformats-officedocument.presentationml.tags+xml"/>
  <Override PartName="/ppt/notesSlides/notesSlide61.xml" ContentType="application/vnd.openxmlformats-officedocument.presentationml.notesSlide+xml"/>
  <Override PartName="/ppt/tags/tag65.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notesSlides/notesSlide50.xml" ContentType="application/vnd.openxmlformats-officedocument.presentationml.notesSlide+xml"/>
  <Override PartName="/ppt/tags/tag6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tags/tag59.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44.xml" ContentType="application/vnd.openxmlformats-officedocument.presentationml.notesSlide+xml"/>
  <Override PartName="/ppt/tags/tag48.xml" ContentType="application/vnd.openxmlformats-officedocument.presentationml.tags+xml"/>
  <Override PartName="/ppt/notesSlides/notesSlide62.xml" ContentType="application/vnd.openxmlformats-officedocument.presentationml.notesSlide+xml"/>
  <Override PartName="/ppt/tags/tag66.xml" ContentType="application/vnd.openxmlformats-officedocument.presentationml.tags+xml"/>
  <Override PartName="/ppt/slides/slide20.xml" ContentType="application/vnd.openxmlformats-officedocument.presentationml.slide+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55.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notesSlides/notesSlide40.xml" ContentType="application/vnd.openxmlformats-officedocument.presentationml.notesSlide+xml"/>
  <Override PartName="/ppt/tags/tag44.xml" ContentType="application/vnd.openxmlformats-officedocument.presentationml.tags+xml"/>
  <Override PartName="/ppt/tags/tag62.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diagrams/data1.xml" ContentType="application/vnd.openxmlformats-officedocument.drawingml.diagramData+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57" r:id="rId2"/>
    <p:sldId id="259" r:id="rId3"/>
    <p:sldId id="321" r:id="rId4"/>
    <p:sldId id="322" r:id="rId5"/>
    <p:sldId id="324" r:id="rId6"/>
    <p:sldId id="328" r:id="rId7"/>
    <p:sldId id="410" r:id="rId8"/>
    <p:sldId id="411" r:id="rId9"/>
    <p:sldId id="412" r:id="rId10"/>
    <p:sldId id="327" r:id="rId11"/>
    <p:sldId id="336" r:id="rId12"/>
    <p:sldId id="341" r:id="rId13"/>
    <p:sldId id="335" r:id="rId14"/>
    <p:sldId id="344" r:id="rId15"/>
    <p:sldId id="416" r:id="rId16"/>
    <p:sldId id="349" r:id="rId17"/>
    <p:sldId id="345" r:id="rId18"/>
    <p:sldId id="350" r:id="rId19"/>
    <p:sldId id="352" r:id="rId20"/>
    <p:sldId id="356" r:id="rId21"/>
    <p:sldId id="357" r:id="rId22"/>
    <p:sldId id="358" r:id="rId23"/>
    <p:sldId id="359" r:id="rId24"/>
    <p:sldId id="360" r:id="rId25"/>
    <p:sldId id="361" r:id="rId26"/>
    <p:sldId id="363" r:id="rId27"/>
    <p:sldId id="364" r:id="rId28"/>
    <p:sldId id="365" r:id="rId29"/>
    <p:sldId id="366" r:id="rId30"/>
    <p:sldId id="367" r:id="rId31"/>
    <p:sldId id="368" r:id="rId32"/>
    <p:sldId id="371" r:id="rId33"/>
    <p:sldId id="373" r:id="rId34"/>
    <p:sldId id="374" r:id="rId35"/>
    <p:sldId id="375" r:id="rId36"/>
    <p:sldId id="376" r:id="rId37"/>
    <p:sldId id="377" r:id="rId38"/>
    <p:sldId id="378" r:id="rId39"/>
    <p:sldId id="379" r:id="rId40"/>
    <p:sldId id="380" r:id="rId41"/>
    <p:sldId id="381" r:id="rId42"/>
    <p:sldId id="382" r:id="rId43"/>
    <p:sldId id="383" r:id="rId44"/>
    <p:sldId id="385" r:id="rId45"/>
    <p:sldId id="386" r:id="rId46"/>
    <p:sldId id="389" r:id="rId47"/>
    <p:sldId id="390" r:id="rId48"/>
    <p:sldId id="391" r:id="rId49"/>
    <p:sldId id="392" r:id="rId50"/>
    <p:sldId id="388" r:id="rId51"/>
    <p:sldId id="393" r:id="rId52"/>
    <p:sldId id="394" r:id="rId53"/>
    <p:sldId id="395" r:id="rId54"/>
    <p:sldId id="399" r:id="rId55"/>
    <p:sldId id="397" r:id="rId56"/>
    <p:sldId id="400" r:id="rId57"/>
    <p:sldId id="398" r:id="rId58"/>
    <p:sldId id="401" r:id="rId59"/>
    <p:sldId id="402" r:id="rId60"/>
    <p:sldId id="417" r:id="rId61"/>
    <p:sldId id="404" r:id="rId62"/>
    <p:sldId id="405" r:id="rId63"/>
    <p:sldId id="406" r:id="rId64"/>
    <p:sldId id="362" r:id="rId65"/>
    <p:sldId id="414" r:id="rId66"/>
    <p:sldId id="415" r:id="rId67"/>
    <p:sldId id="418" r:id="rId68"/>
    <p:sldId id="419" r:id="rId69"/>
    <p:sldId id="420" r:id="rId70"/>
    <p:sldId id="421" r:id="rId71"/>
  </p:sldIdLst>
  <p:sldSz cx="10287000" cy="6858000" type="35mm"/>
  <p:notesSz cx="6858000" cy="9945688"/>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FF00"/>
    <a:srgbClr val="0099CC"/>
    <a:srgbClr val="3C5B19"/>
    <a:srgbClr val="009999"/>
    <a:srgbClr val="FF00FF"/>
    <a:srgbClr val="99CCFF"/>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11" autoAdjust="0"/>
    <p:restoredTop sz="93190" autoAdjust="0"/>
  </p:normalViewPr>
  <p:slideViewPr>
    <p:cSldViewPr>
      <p:cViewPr>
        <p:scale>
          <a:sx n="80" d="100"/>
          <a:sy n="80" d="100"/>
        </p:scale>
        <p:origin x="-1104" y="282"/>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AF2703-935F-444D-9AC3-8FA26E74D4F8}" type="doc">
      <dgm:prSet loTypeId="urn:microsoft.com/office/officeart/2005/8/layout/orgChart1" loCatId="hierarchy" qsTypeId="urn:microsoft.com/office/officeart/2005/8/quickstyle/simple3" qsCatId="simple" csTypeId="urn:microsoft.com/office/officeart/2005/8/colors/accent1_2" csCatId="accent1" phldr="1"/>
      <dgm:spPr/>
    </dgm:pt>
    <dgm:pt modelId="{C5A1D83C-D677-4276-85C0-4D82A4AD4DA6}">
      <dgm:prSet/>
      <dgm:spPr>
        <a:solidFill>
          <a:srgbClr val="FFFF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smtClean="0">
              <a:ln/>
              <a:solidFill>
                <a:schemeClr val="tx1"/>
              </a:solidFill>
              <a:effectLst/>
              <a:latin typeface="Arial" charset="0"/>
            </a:rPr>
            <a:t>UC </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smtClean="0">
              <a:ln/>
              <a:solidFill>
                <a:schemeClr val="tx1"/>
              </a:solidFill>
              <a:effectLst/>
              <a:latin typeface="Arial" charset="0"/>
            </a:rPr>
            <a:t>46 </a:t>
          </a:r>
          <a:r>
            <a:rPr kumimoji="0" lang="nl-BE" b="1" i="0" u="none" strike="noStrike" cap="none" normalizeH="0" baseline="0" dirty="0" err="1" smtClean="0">
              <a:ln/>
              <a:solidFill>
                <a:schemeClr val="tx1"/>
              </a:solidFill>
              <a:effectLst/>
              <a:latin typeface="Arial" charset="0"/>
            </a:rPr>
            <a:t>patients</a:t>
          </a:r>
          <a:endParaRPr kumimoji="0" lang="nl-BE" b="1" i="0" u="none" strike="noStrike" cap="none" normalizeH="0" baseline="0" dirty="0" smtClean="0">
            <a:ln/>
            <a:solidFill>
              <a:schemeClr val="tx1"/>
            </a:solidFill>
            <a:effectLst/>
            <a:latin typeface="Arial" charset="0"/>
          </a:endParaRPr>
        </a:p>
      </dgm:t>
    </dgm:pt>
    <dgm:pt modelId="{715EE711-5645-496C-8EDB-1353E5E7540D}" type="parTrans" cxnId="{2F529789-E023-471D-9F2D-2B1B878C5C81}">
      <dgm:prSet/>
      <dgm:spPr/>
      <dgm:t>
        <a:bodyPr/>
        <a:lstStyle/>
        <a:p>
          <a:endParaRPr lang="nl-BE">
            <a:solidFill>
              <a:schemeClr val="tx1"/>
            </a:solidFill>
          </a:endParaRPr>
        </a:p>
      </dgm:t>
    </dgm:pt>
    <dgm:pt modelId="{BB0B140B-14F9-4E27-81B2-B7EBAC6CF969}" type="sibTrans" cxnId="{2F529789-E023-471D-9F2D-2B1B878C5C81}">
      <dgm:prSet/>
      <dgm:spPr/>
      <dgm:t>
        <a:bodyPr/>
        <a:lstStyle/>
        <a:p>
          <a:endParaRPr lang="nl-BE">
            <a:solidFill>
              <a:schemeClr val="tx1"/>
            </a:solidFill>
          </a:endParaRPr>
        </a:p>
      </dgm:t>
    </dgm:pt>
    <dgm:pt modelId="{517AD86F-F7E6-4F5A-BB9B-F79A479E7540}">
      <dgm:prSet/>
      <dgm:spPr>
        <a:solidFill>
          <a:srgbClr val="FFFF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smtClean="0">
              <a:ln/>
              <a:solidFill>
                <a:schemeClr val="tx1"/>
              </a:solidFill>
              <a:effectLst/>
              <a:latin typeface="Arial" charset="0"/>
            </a:rPr>
            <a:t>UC cohort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smtClean="0">
              <a:ln/>
              <a:solidFill>
                <a:schemeClr val="tx1"/>
              </a:solidFill>
              <a:effectLst/>
              <a:latin typeface="Arial" charset="0"/>
            </a:rPr>
            <a:t>24 </a:t>
          </a:r>
          <a:r>
            <a:rPr kumimoji="0" lang="nl-BE" b="1" i="0" u="none" strike="noStrike" cap="none" normalizeH="0" baseline="0" dirty="0" err="1" smtClean="0">
              <a:ln/>
              <a:solidFill>
                <a:schemeClr val="tx1"/>
              </a:solidFill>
              <a:effectLst/>
              <a:latin typeface="Arial" charset="0"/>
            </a:rPr>
            <a:t>patients</a:t>
          </a:r>
          <a:endParaRPr kumimoji="0" lang="nl-BE" b="1" i="0" u="none" strike="noStrike" cap="none" normalizeH="0" baseline="0" dirty="0" smtClean="0">
            <a:ln/>
            <a:solidFill>
              <a:schemeClr val="tx1"/>
            </a:solidFill>
            <a:effectLst/>
            <a:latin typeface="Arial" charset="0"/>
          </a:endParaRPr>
        </a:p>
      </dgm:t>
    </dgm:pt>
    <dgm:pt modelId="{EEB3B4F2-384C-4E8A-8761-A57181119643}" type="parTrans" cxnId="{2B0B1863-27C2-4D62-8584-9CA6C6F72479}">
      <dgm:prSet/>
      <dgm:spPr>
        <a:solidFill>
          <a:srgbClr val="FFFF00"/>
        </a:solidFill>
        <a:ln>
          <a:solidFill>
            <a:srgbClr val="FFFF00"/>
          </a:solidFill>
        </a:ln>
      </dgm:spPr>
      <dgm:t>
        <a:bodyPr/>
        <a:lstStyle/>
        <a:p>
          <a:endParaRPr lang="nl-BE">
            <a:solidFill>
              <a:schemeClr val="tx1"/>
            </a:solidFill>
          </a:endParaRPr>
        </a:p>
      </dgm:t>
    </dgm:pt>
    <dgm:pt modelId="{D9063F8F-3411-4A5D-9D21-D8FD78422AA0}" type="sibTrans" cxnId="{2B0B1863-27C2-4D62-8584-9CA6C6F72479}">
      <dgm:prSet/>
      <dgm:spPr/>
      <dgm:t>
        <a:bodyPr/>
        <a:lstStyle/>
        <a:p>
          <a:endParaRPr lang="nl-BE">
            <a:solidFill>
              <a:schemeClr val="tx1"/>
            </a:solidFill>
          </a:endParaRPr>
        </a:p>
      </dgm:t>
    </dgm:pt>
    <dgm:pt modelId="{F4DEF5CB-77E4-4738-AD9B-4FEF61537AC7}">
      <dgm:prSet/>
      <dgm:spPr>
        <a:solidFill>
          <a:srgbClr val="FFFF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err="1" smtClean="0">
              <a:ln/>
              <a:solidFill>
                <a:schemeClr val="tx1"/>
              </a:solidFill>
              <a:effectLst/>
              <a:latin typeface="Arial" charset="0"/>
            </a:rPr>
            <a:t>Responders</a:t>
          </a:r>
          <a:endParaRPr kumimoji="0" lang="nl-BE" b="1" i="0" u="none" strike="noStrike" cap="none" normalizeH="0" baseline="0" dirty="0" smtClean="0">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smtClean="0">
              <a:ln/>
              <a:solidFill>
                <a:schemeClr val="tx1"/>
              </a:solidFill>
              <a:effectLst/>
              <a:latin typeface="Arial" charset="0"/>
            </a:rPr>
            <a:t>8 </a:t>
          </a:r>
          <a:r>
            <a:rPr kumimoji="0" lang="nl-BE" b="1" i="0" u="none" strike="noStrike" cap="none" normalizeH="0" baseline="0" dirty="0" err="1" smtClean="0">
              <a:ln/>
              <a:solidFill>
                <a:schemeClr val="tx1"/>
              </a:solidFill>
              <a:effectLst/>
              <a:latin typeface="Arial" charset="0"/>
            </a:rPr>
            <a:t>patients</a:t>
          </a:r>
          <a:endParaRPr kumimoji="0" lang="nl-BE" b="1" i="0" u="none" strike="noStrike" cap="none" normalizeH="0" baseline="0" dirty="0" smtClean="0">
            <a:ln/>
            <a:solidFill>
              <a:schemeClr val="tx1"/>
            </a:solidFill>
            <a:effectLst/>
            <a:latin typeface="Arial" charset="0"/>
          </a:endParaRPr>
        </a:p>
      </dgm:t>
    </dgm:pt>
    <dgm:pt modelId="{3765A17D-0264-4250-9691-337AEB70B61D}" type="parTrans" cxnId="{D9474366-7461-4634-AC36-EDBFF6FA3016}">
      <dgm:prSet/>
      <dgm:spPr>
        <a:solidFill>
          <a:srgbClr val="FFFF00"/>
        </a:solidFill>
        <a:ln>
          <a:solidFill>
            <a:srgbClr val="FFFF00"/>
          </a:solidFill>
        </a:ln>
      </dgm:spPr>
      <dgm:t>
        <a:bodyPr/>
        <a:lstStyle/>
        <a:p>
          <a:endParaRPr lang="nl-BE">
            <a:solidFill>
              <a:schemeClr val="tx1"/>
            </a:solidFill>
          </a:endParaRPr>
        </a:p>
      </dgm:t>
    </dgm:pt>
    <dgm:pt modelId="{56425B43-0316-40B5-BB50-9412B05C231A}" type="sibTrans" cxnId="{D9474366-7461-4634-AC36-EDBFF6FA3016}">
      <dgm:prSet/>
      <dgm:spPr/>
      <dgm:t>
        <a:bodyPr/>
        <a:lstStyle/>
        <a:p>
          <a:endParaRPr lang="nl-BE">
            <a:solidFill>
              <a:schemeClr val="tx1"/>
            </a:solidFill>
          </a:endParaRPr>
        </a:p>
      </dgm:t>
    </dgm:pt>
    <dgm:pt modelId="{F9A85ACE-314A-4B00-B193-195227480EEF}">
      <dgm:prSet/>
      <dgm:spPr>
        <a:solidFill>
          <a:srgbClr val="FFFF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err="1" smtClean="0">
              <a:ln/>
              <a:solidFill>
                <a:schemeClr val="tx1"/>
              </a:solidFill>
              <a:effectLst/>
              <a:latin typeface="Arial" charset="0"/>
            </a:rPr>
            <a:t>Non-responders</a:t>
          </a:r>
          <a:endParaRPr kumimoji="0" lang="nl-BE" b="1" i="0" u="none" strike="noStrike" cap="none" normalizeH="0" baseline="0" dirty="0" smtClean="0">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smtClean="0">
              <a:ln/>
              <a:solidFill>
                <a:schemeClr val="tx1"/>
              </a:solidFill>
              <a:effectLst/>
              <a:latin typeface="Arial" charset="0"/>
            </a:rPr>
            <a:t>16 </a:t>
          </a:r>
          <a:r>
            <a:rPr kumimoji="0" lang="nl-BE" b="1" i="0" u="none" strike="noStrike" cap="none" normalizeH="0" baseline="0" dirty="0" err="1" smtClean="0">
              <a:ln/>
              <a:solidFill>
                <a:schemeClr val="tx1"/>
              </a:solidFill>
              <a:effectLst/>
              <a:latin typeface="Arial" charset="0"/>
            </a:rPr>
            <a:t>patients</a:t>
          </a:r>
          <a:endParaRPr kumimoji="0" lang="nl-BE" b="1" i="0" u="none" strike="noStrike" cap="none" normalizeH="0" baseline="0" dirty="0" smtClean="0">
            <a:ln/>
            <a:solidFill>
              <a:schemeClr val="tx1"/>
            </a:solidFill>
            <a:effectLst/>
            <a:latin typeface="Arial" charset="0"/>
          </a:endParaRPr>
        </a:p>
      </dgm:t>
    </dgm:pt>
    <dgm:pt modelId="{803DF332-6B86-4F58-9683-6A7DBC44091B}" type="parTrans" cxnId="{0017995C-C57C-461D-B083-6152B01927DB}">
      <dgm:prSet/>
      <dgm:spPr>
        <a:solidFill>
          <a:srgbClr val="FFFF00"/>
        </a:solidFill>
        <a:ln>
          <a:solidFill>
            <a:srgbClr val="FFFF00"/>
          </a:solidFill>
        </a:ln>
      </dgm:spPr>
      <dgm:t>
        <a:bodyPr/>
        <a:lstStyle/>
        <a:p>
          <a:endParaRPr lang="nl-BE">
            <a:solidFill>
              <a:schemeClr val="tx1"/>
            </a:solidFill>
          </a:endParaRPr>
        </a:p>
      </dgm:t>
    </dgm:pt>
    <dgm:pt modelId="{76D75BDC-12EC-4A32-ADD1-C411A0D98E86}" type="sibTrans" cxnId="{0017995C-C57C-461D-B083-6152B01927DB}">
      <dgm:prSet/>
      <dgm:spPr/>
      <dgm:t>
        <a:bodyPr/>
        <a:lstStyle/>
        <a:p>
          <a:endParaRPr lang="nl-BE">
            <a:solidFill>
              <a:schemeClr val="tx1"/>
            </a:solidFill>
          </a:endParaRPr>
        </a:p>
      </dgm:t>
    </dgm:pt>
    <dgm:pt modelId="{53557BC1-73D4-4C38-B36D-D4FB46807DAF}">
      <dgm:prSet/>
      <dgm:spPr>
        <a:solidFill>
          <a:srgbClr val="FFFF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smtClean="0">
              <a:ln/>
              <a:solidFill>
                <a:schemeClr val="tx1"/>
              </a:solidFill>
              <a:effectLst/>
              <a:latin typeface="Arial" charset="0"/>
            </a:rPr>
            <a:t>UC cohort B</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smtClean="0">
              <a:ln/>
              <a:solidFill>
                <a:schemeClr val="tx1"/>
              </a:solidFill>
              <a:effectLst/>
              <a:latin typeface="Arial" charset="0"/>
            </a:rPr>
            <a:t>22 </a:t>
          </a:r>
          <a:r>
            <a:rPr kumimoji="0" lang="nl-BE" b="1" i="0" u="none" strike="noStrike" cap="none" normalizeH="0" baseline="0" dirty="0" err="1" smtClean="0">
              <a:ln/>
              <a:solidFill>
                <a:schemeClr val="tx1"/>
              </a:solidFill>
              <a:effectLst/>
              <a:latin typeface="Arial" charset="0"/>
            </a:rPr>
            <a:t>patients</a:t>
          </a:r>
          <a:endParaRPr kumimoji="0" lang="nl-BE" b="1" i="0" u="none" strike="noStrike" cap="none" normalizeH="0" baseline="0" dirty="0" smtClean="0">
            <a:ln/>
            <a:solidFill>
              <a:schemeClr val="tx1"/>
            </a:solidFill>
            <a:effectLst/>
            <a:latin typeface="Arial" charset="0"/>
          </a:endParaRPr>
        </a:p>
      </dgm:t>
    </dgm:pt>
    <dgm:pt modelId="{0F88B42F-F3D7-4749-906A-A04154CA02D2}" type="parTrans" cxnId="{1A7E9692-8DDD-4FAB-9367-0987E97A5F5F}">
      <dgm:prSet/>
      <dgm:spPr>
        <a:solidFill>
          <a:srgbClr val="FFFF00"/>
        </a:solidFill>
        <a:ln>
          <a:solidFill>
            <a:srgbClr val="FFFF00"/>
          </a:solidFill>
        </a:ln>
      </dgm:spPr>
      <dgm:t>
        <a:bodyPr/>
        <a:lstStyle/>
        <a:p>
          <a:endParaRPr lang="nl-BE">
            <a:solidFill>
              <a:schemeClr val="tx1"/>
            </a:solidFill>
          </a:endParaRPr>
        </a:p>
      </dgm:t>
    </dgm:pt>
    <dgm:pt modelId="{D1C8BDA5-E6A7-4D25-B7FB-1E60BBE1C3AA}" type="sibTrans" cxnId="{1A7E9692-8DDD-4FAB-9367-0987E97A5F5F}">
      <dgm:prSet/>
      <dgm:spPr/>
      <dgm:t>
        <a:bodyPr/>
        <a:lstStyle/>
        <a:p>
          <a:endParaRPr lang="nl-BE">
            <a:solidFill>
              <a:schemeClr val="tx1"/>
            </a:solidFill>
          </a:endParaRPr>
        </a:p>
      </dgm:t>
    </dgm:pt>
    <dgm:pt modelId="{75344026-03E6-4BE6-A045-B6A3F60D0EE3}">
      <dgm:prSet/>
      <dgm:spPr>
        <a:solidFill>
          <a:srgbClr val="FFFF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err="1" smtClean="0">
              <a:ln/>
              <a:solidFill>
                <a:schemeClr val="tx1"/>
              </a:solidFill>
              <a:effectLst/>
              <a:latin typeface="Arial" charset="0"/>
            </a:rPr>
            <a:t>Responders</a:t>
          </a:r>
          <a:endParaRPr kumimoji="0" lang="nl-BE" b="1" i="0" u="none" strike="noStrike" cap="none" normalizeH="0" baseline="0" dirty="0" smtClean="0">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smtClean="0">
              <a:ln/>
              <a:solidFill>
                <a:schemeClr val="tx1"/>
              </a:solidFill>
              <a:effectLst/>
              <a:latin typeface="Arial" charset="0"/>
            </a:rPr>
            <a:t>12 </a:t>
          </a:r>
          <a:r>
            <a:rPr kumimoji="0" lang="nl-BE" b="1" i="0" u="none" strike="noStrike" cap="none" normalizeH="0" baseline="0" dirty="0" err="1" smtClean="0">
              <a:ln/>
              <a:solidFill>
                <a:schemeClr val="tx1"/>
              </a:solidFill>
              <a:effectLst/>
              <a:latin typeface="Arial" charset="0"/>
            </a:rPr>
            <a:t>patients</a:t>
          </a:r>
          <a:endParaRPr kumimoji="0" lang="nl-BE" b="1" i="0" u="none" strike="noStrike" cap="none" normalizeH="0" baseline="0" dirty="0" smtClean="0">
            <a:ln/>
            <a:solidFill>
              <a:schemeClr val="tx1"/>
            </a:solidFill>
            <a:effectLst/>
            <a:latin typeface="Arial" charset="0"/>
          </a:endParaRPr>
        </a:p>
      </dgm:t>
    </dgm:pt>
    <dgm:pt modelId="{5AE35298-F270-49D1-9227-1ACB7A73D2B2}" type="parTrans" cxnId="{0515EC1F-F759-471D-87AC-0411980FE085}">
      <dgm:prSet/>
      <dgm:spPr>
        <a:solidFill>
          <a:srgbClr val="FFFF00"/>
        </a:solidFill>
        <a:ln>
          <a:solidFill>
            <a:srgbClr val="FFFF00"/>
          </a:solidFill>
        </a:ln>
      </dgm:spPr>
      <dgm:t>
        <a:bodyPr/>
        <a:lstStyle/>
        <a:p>
          <a:endParaRPr lang="nl-BE">
            <a:solidFill>
              <a:schemeClr val="tx1"/>
            </a:solidFill>
          </a:endParaRPr>
        </a:p>
      </dgm:t>
    </dgm:pt>
    <dgm:pt modelId="{5A94F041-DC62-4BE2-A2B8-535C75674CBF}" type="sibTrans" cxnId="{0515EC1F-F759-471D-87AC-0411980FE085}">
      <dgm:prSet/>
      <dgm:spPr/>
      <dgm:t>
        <a:bodyPr/>
        <a:lstStyle/>
        <a:p>
          <a:endParaRPr lang="nl-BE">
            <a:solidFill>
              <a:schemeClr val="tx1"/>
            </a:solidFill>
          </a:endParaRPr>
        </a:p>
      </dgm:t>
    </dgm:pt>
    <dgm:pt modelId="{FCC8C2C3-6AC7-4861-BC8B-2F2582297A73}">
      <dgm:prSet/>
      <dgm:spPr>
        <a:solidFill>
          <a:srgbClr val="FFFF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err="1" smtClean="0">
              <a:ln/>
              <a:solidFill>
                <a:schemeClr val="tx1"/>
              </a:solidFill>
              <a:effectLst/>
              <a:latin typeface="Arial" charset="0"/>
            </a:rPr>
            <a:t>Non-responders</a:t>
          </a:r>
          <a:endParaRPr kumimoji="0" lang="nl-BE" b="1" i="0" u="none" strike="noStrike" cap="none" normalizeH="0" baseline="0" dirty="0" smtClean="0">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nl-BE" b="1" i="0" u="none" strike="noStrike" cap="none" normalizeH="0" baseline="0" dirty="0" smtClean="0">
              <a:ln/>
              <a:solidFill>
                <a:schemeClr val="tx1"/>
              </a:solidFill>
              <a:effectLst/>
              <a:latin typeface="Arial" charset="0"/>
            </a:rPr>
            <a:t>10 </a:t>
          </a:r>
          <a:r>
            <a:rPr kumimoji="0" lang="nl-BE" b="1" i="0" u="none" strike="noStrike" cap="none" normalizeH="0" baseline="0" dirty="0" err="1" smtClean="0">
              <a:ln/>
              <a:solidFill>
                <a:schemeClr val="tx1"/>
              </a:solidFill>
              <a:effectLst/>
              <a:latin typeface="Arial" charset="0"/>
            </a:rPr>
            <a:t>patients</a:t>
          </a:r>
          <a:endParaRPr kumimoji="0" lang="nl-BE" b="1" i="0" u="none" strike="noStrike" cap="none" normalizeH="0" baseline="0" dirty="0" smtClean="0">
            <a:ln/>
            <a:solidFill>
              <a:schemeClr val="tx1"/>
            </a:solidFill>
            <a:effectLst/>
            <a:latin typeface="Arial" charset="0"/>
          </a:endParaRPr>
        </a:p>
      </dgm:t>
    </dgm:pt>
    <dgm:pt modelId="{74F2F4AD-7A24-497B-BC12-D482786E8773}" type="parTrans" cxnId="{E903CB65-177E-47DB-A2C6-40792C4D0BD9}">
      <dgm:prSet/>
      <dgm:spPr>
        <a:solidFill>
          <a:srgbClr val="FFFF00"/>
        </a:solidFill>
        <a:ln>
          <a:solidFill>
            <a:srgbClr val="FFFF00"/>
          </a:solidFill>
        </a:ln>
      </dgm:spPr>
      <dgm:t>
        <a:bodyPr/>
        <a:lstStyle/>
        <a:p>
          <a:endParaRPr lang="nl-BE">
            <a:solidFill>
              <a:schemeClr val="tx1"/>
            </a:solidFill>
          </a:endParaRPr>
        </a:p>
      </dgm:t>
    </dgm:pt>
    <dgm:pt modelId="{4F09717B-DEC6-46CA-9D8A-575BDF93FABB}" type="sibTrans" cxnId="{E903CB65-177E-47DB-A2C6-40792C4D0BD9}">
      <dgm:prSet/>
      <dgm:spPr/>
      <dgm:t>
        <a:bodyPr/>
        <a:lstStyle/>
        <a:p>
          <a:endParaRPr lang="nl-BE">
            <a:solidFill>
              <a:schemeClr val="tx1"/>
            </a:solidFill>
          </a:endParaRPr>
        </a:p>
      </dgm:t>
    </dgm:pt>
    <dgm:pt modelId="{BD31AE61-4417-4195-932B-E410E72976F7}" type="pres">
      <dgm:prSet presAssocID="{07AF2703-935F-444D-9AC3-8FA26E74D4F8}" presName="hierChild1" presStyleCnt="0">
        <dgm:presLayoutVars>
          <dgm:orgChart val="1"/>
          <dgm:chPref val="1"/>
          <dgm:dir/>
          <dgm:animOne val="branch"/>
          <dgm:animLvl val="lvl"/>
          <dgm:resizeHandles/>
        </dgm:presLayoutVars>
      </dgm:prSet>
      <dgm:spPr/>
    </dgm:pt>
    <dgm:pt modelId="{C0CB4A2A-D929-4240-B54A-70D6CCF06F84}" type="pres">
      <dgm:prSet presAssocID="{C5A1D83C-D677-4276-85C0-4D82A4AD4DA6}" presName="hierRoot1" presStyleCnt="0">
        <dgm:presLayoutVars>
          <dgm:hierBranch/>
        </dgm:presLayoutVars>
      </dgm:prSet>
      <dgm:spPr/>
    </dgm:pt>
    <dgm:pt modelId="{E8CB8CCB-FC27-4F06-AD61-D025672F4756}" type="pres">
      <dgm:prSet presAssocID="{C5A1D83C-D677-4276-85C0-4D82A4AD4DA6}" presName="rootComposite1" presStyleCnt="0"/>
      <dgm:spPr/>
    </dgm:pt>
    <dgm:pt modelId="{E472A2B7-FDD0-455C-B997-B84D03C54D66}" type="pres">
      <dgm:prSet presAssocID="{C5A1D83C-D677-4276-85C0-4D82A4AD4DA6}" presName="rootText1" presStyleLbl="node0" presStyleIdx="0" presStyleCnt="1">
        <dgm:presLayoutVars>
          <dgm:chPref val="3"/>
        </dgm:presLayoutVars>
      </dgm:prSet>
      <dgm:spPr/>
      <dgm:t>
        <a:bodyPr/>
        <a:lstStyle/>
        <a:p>
          <a:endParaRPr lang="nl-BE"/>
        </a:p>
      </dgm:t>
    </dgm:pt>
    <dgm:pt modelId="{E1450D7D-89D4-4BF1-A999-A7A427552647}" type="pres">
      <dgm:prSet presAssocID="{C5A1D83C-D677-4276-85C0-4D82A4AD4DA6}" presName="rootConnector1" presStyleLbl="node1" presStyleIdx="0" presStyleCnt="0"/>
      <dgm:spPr/>
      <dgm:t>
        <a:bodyPr/>
        <a:lstStyle/>
        <a:p>
          <a:endParaRPr lang="nl-BE"/>
        </a:p>
      </dgm:t>
    </dgm:pt>
    <dgm:pt modelId="{16A7213B-66B6-44B8-AF33-9E0A395AD23D}" type="pres">
      <dgm:prSet presAssocID="{C5A1D83C-D677-4276-85C0-4D82A4AD4DA6}" presName="hierChild2" presStyleCnt="0"/>
      <dgm:spPr/>
    </dgm:pt>
    <dgm:pt modelId="{73747268-007B-4195-B958-E0110E6C194E}" type="pres">
      <dgm:prSet presAssocID="{EEB3B4F2-384C-4E8A-8761-A57181119643}" presName="Name35" presStyleLbl="parChTrans1D2" presStyleIdx="0" presStyleCnt="2"/>
      <dgm:spPr/>
      <dgm:t>
        <a:bodyPr/>
        <a:lstStyle/>
        <a:p>
          <a:endParaRPr lang="nl-BE"/>
        </a:p>
      </dgm:t>
    </dgm:pt>
    <dgm:pt modelId="{756563DB-E999-4F70-A945-0B938E1521F1}" type="pres">
      <dgm:prSet presAssocID="{517AD86F-F7E6-4F5A-BB9B-F79A479E7540}" presName="hierRoot2" presStyleCnt="0">
        <dgm:presLayoutVars>
          <dgm:hierBranch/>
        </dgm:presLayoutVars>
      </dgm:prSet>
      <dgm:spPr/>
    </dgm:pt>
    <dgm:pt modelId="{B8138829-6476-46DD-9DF4-E0999DA86C4B}" type="pres">
      <dgm:prSet presAssocID="{517AD86F-F7E6-4F5A-BB9B-F79A479E7540}" presName="rootComposite" presStyleCnt="0"/>
      <dgm:spPr/>
    </dgm:pt>
    <dgm:pt modelId="{3951E5CA-D275-43FA-9192-39029925497B}" type="pres">
      <dgm:prSet presAssocID="{517AD86F-F7E6-4F5A-BB9B-F79A479E7540}" presName="rootText" presStyleLbl="node2" presStyleIdx="0" presStyleCnt="2">
        <dgm:presLayoutVars>
          <dgm:chPref val="3"/>
        </dgm:presLayoutVars>
      </dgm:prSet>
      <dgm:spPr/>
      <dgm:t>
        <a:bodyPr/>
        <a:lstStyle/>
        <a:p>
          <a:endParaRPr lang="nl-BE"/>
        </a:p>
      </dgm:t>
    </dgm:pt>
    <dgm:pt modelId="{FCF93B69-0785-4C56-8A7B-BF3DA3A2503C}" type="pres">
      <dgm:prSet presAssocID="{517AD86F-F7E6-4F5A-BB9B-F79A479E7540}" presName="rootConnector" presStyleLbl="node2" presStyleIdx="0" presStyleCnt="2"/>
      <dgm:spPr/>
      <dgm:t>
        <a:bodyPr/>
        <a:lstStyle/>
        <a:p>
          <a:endParaRPr lang="nl-BE"/>
        </a:p>
      </dgm:t>
    </dgm:pt>
    <dgm:pt modelId="{DB948D51-BC16-4660-B599-E66745386AC0}" type="pres">
      <dgm:prSet presAssocID="{517AD86F-F7E6-4F5A-BB9B-F79A479E7540}" presName="hierChild4" presStyleCnt="0"/>
      <dgm:spPr/>
    </dgm:pt>
    <dgm:pt modelId="{24AA0E37-9F5C-43D0-A34A-7870D4B60E51}" type="pres">
      <dgm:prSet presAssocID="{3765A17D-0264-4250-9691-337AEB70B61D}" presName="Name35" presStyleLbl="parChTrans1D3" presStyleIdx="0" presStyleCnt="4"/>
      <dgm:spPr/>
      <dgm:t>
        <a:bodyPr/>
        <a:lstStyle/>
        <a:p>
          <a:endParaRPr lang="nl-BE"/>
        </a:p>
      </dgm:t>
    </dgm:pt>
    <dgm:pt modelId="{0CB2B3D2-A39F-40E3-9D11-0C83B5099795}" type="pres">
      <dgm:prSet presAssocID="{F4DEF5CB-77E4-4738-AD9B-4FEF61537AC7}" presName="hierRoot2" presStyleCnt="0">
        <dgm:presLayoutVars>
          <dgm:hierBranch val="r"/>
        </dgm:presLayoutVars>
      </dgm:prSet>
      <dgm:spPr/>
    </dgm:pt>
    <dgm:pt modelId="{3F95E286-4E56-4C36-BD28-250D85ACA3B5}" type="pres">
      <dgm:prSet presAssocID="{F4DEF5CB-77E4-4738-AD9B-4FEF61537AC7}" presName="rootComposite" presStyleCnt="0"/>
      <dgm:spPr/>
    </dgm:pt>
    <dgm:pt modelId="{A276F4EC-BDED-44FA-8C19-3AAD0504BDFB}" type="pres">
      <dgm:prSet presAssocID="{F4DEF5CB-77E4-4738-AD9B-4FEF61537AC7}" presName="rootText" presStyleLbl="node3" presStyleIdx="0" presStyleCnt="4">
        <dgm:presLayoutVars>
          <dgm:chPref val="3"/>
        </dgm:presLayoutVars>
      </dgm:prSet>
      <dgm:spPr/>
      <dgm:t>
        <a:bodyPr/>
        <a:lstStyle/>
        <a:p>
          <a:endParaRPr lang="nl-BE"/>
        </a:p>
      </dgm:t>
    </dgm:pt>
    <dgm:pt modelId="{9AE6ACD9-E4ED-4E7E-A809-845983216D99}" type="pres">
      <dgm:prSet presAssocID="{F4DEF5CB-77E4-4738-AD9B-4FEF61537AC7}" presName="rootConnector" presStyleLbl="node3" presStyleIdx="0" presStyleCnt="4"/>
      <dgm:spPr/>
      <dgm:t>
        <a:bodyPr/>
        <a:lstStyle/>
        <a:p>
          <a:endParaRPr lang="nl-BE"/>
        </a:p>
      </dgm:t>
    </dgm:pt>
    <dgm:pt modelId="{485DAE02-3530-484A-AFD4-203C5F68BD79}" type="pres">
      <dgm:prSet presAssocID="{F4DEF5CB-77E4-4738-AD9B-4FEF61537AC7}" presName="hierChild4" presStyleCnt="0"/>
      <dgm:spPr/>
    </dgm:pt>
    <dgm:pt modelId="{2C37BAA2-1B58-45E8-8211-2F39A839993F}" type="pres">
      <dgm:prSet presAssocID="{F4DEF5CB-77E4-4738-AD9B-4FEF61537AC7}" presName="hierChild5" presStyleCnt="0"/>
      <dgm:spPr/>
    </dgm:pt>
    <dgm:pt modelId="{D82A2117-6393-4F3A-A4CD-ADF254FF7CD3}" type="pres">
      <dgm:prSet presAssocID="{803DF332-6B86-4F58-9683-6A7DBC44091B}" presName="Name35" presStyleLbl="parChTrans1D3" presStyleIdx="1" presStyleCnt="4"/>
      <dgm:spPr/>
      <dgm:t>
        <a:bodyPr/>
        <a:lstStyle/>
        <a:p>
          <a:endParaRPr lang="nl-BE"/>
        </a:p>
      </dgm:t>
    </dgm:pt>
    <dgm:pt modelId="{D23C0021-BAE0-4AF4-B038-9A6C7587558B}" type="pres">
      <dgm:prSet presAssocID="{F9A85ACE-314A-4B00-B193-195227480EEF}" presName="hierRoot2" presStyleCnt="0">
        <dgm:presLayoutVars>
          <dgm:hierBranch val="r"/>
        </dgm:presLayoutVars>
      </dgm:prSet>
      <dgm:spPr/>
    </dgm:pt>
    <dgm:pt modelId="{9C0915A1-E466-4D54-B803-AD213141EA3D}" type="pres">
      <dgm:prSet presAssocID="{F9A85ACE-314A-4B00-B193-195227480EEF}" presName="rootComposite" presStyleCnt="0"/>
      <dgm:spPr/>
    </dgm:pt>
    <dgm:pt modelId="{08C44F93-CDC1-41A2-99E5-8AB485E70EA0}" type="pres">
      <dgm:prSet presAssocID="{F9A85ACE-314A-4B00-B193-195227480EEF}" presName="rootText" presStyleLbl="node3" presStyleIdx="1" presStyleCnt="4" custScaleX="157451">
        <dgm:presLayoutVars>
          <dgm:chPref val="3"/>
        </dgm:presLayoutVars>
      </dgm:prSet>
      <dgm:spPr/>
      <dgm:t>
        <a:bodyPr/>
        <a:lstStyle/>
        <a:p>
          <a:endParaRPr lang="nl-BE"/>
        </a:p>
      </dgm:t>
    </dgm:pt>
    <dgm:pt modelId="{513322B7-E910-4697-8B62-72FEAA12CFA0}" type="pres">
      <dgm:prSet presAssocID="{F9A85ACE-314A-4B00-B193-195227480EEF}" presName="rootConnector" presStyleLbl="node3" presStyleIdx="1" presStyleCnt="4"/>
      <dgm:spPr/>
      <dgm:t>
        <a:bodyPr/>
        <a:lstStyle/>
        <a:p>
          <a:endParaRPr lang="nl-BE"/>
        </a:p>
      </dgm:t>
    </dgm:pt>
    <dgm:pt modelId="{1721AA26-99EC-4F49-A04E-375AF421640B}" type="pres">
      <dgm:prSet presAssocID="{F9A85ACE-314A-4B00-B193-195227480EEF}" presName="hierChild4" presStyleCnt="0"/>
      <dgm:spPr/>
    </dgm:pt>
    <dgm:pt modelId="{B5824995-DFE2-453B-BF75-7B2218108196}" type="pres">
      <dgm:prSet presAssocID="{F9A85ACE-314A-4B00-B193-195227480EEF}" presName="hierChild5" presStyleCnt="0"/>
      <dgm:spPr/>
    </dgm:pt>
    <dgm:pt modelId="{24AC5C1D-427A-4A04-9EBD-A5FF308E06D5}" type="pres">
      <dgm:prSet presAssocID="{517AD86F-F7E6-4F5A-BB9B-F79A479E7540}" presName="hierChild5" presStyleCnt="0"/>
      <dgm:spPr/>
    </dgm:pt>
    <dgm:pt modelId="{425BEB89-EAE5-4E91-93EA-AFA03D64880B}" type="pres">
      <dgm:prSet presAssocID="{0F88B42F-F3D7-4749-906A-A04154CA02D2}" presName="Name35" presStyleLbl="parChTrans1D2" presStyleIdx="1" presStyleCnt="2"/>
      <dgm:spPr/>
      <dgm:t>
        <a:bodyPr/>
        <a:lstStyle/>
        <a:p>
          <a:endParaRPr lang="nl-BE"/>
        </a:p>
      </dgm:t>
    </dgm:pt>
    <dgm:pt modelId="{4103C270-A47C-46E9-A6F5-ADD0B502B8C2}" type="pres">
      <dgm:prSet presAssocID="{53557BC1-73D4-4C38-B36D-D4FB46807DAF}" presName="hierRoot2" presStyleCnt="0">
        <dgm:presLayoutVars>
          <dgm:hierBranch/>
        </dgm:presLayoutVars>
      </dgm:prSet>
      <dgm:spPr/>
    </dgm:pt>
    <dgm:pt modelId="{57EA6130-5DAE-43F2-89CB-4A5455EA015E}" type="pres">
      <dgm:prSet presAssocID="{53557BC1-73D4-4C38-B36D-D4FB46807DAF}" presName="rootComposite" presStyleCnt="0"/>
      <dgm:spPr/>
    </dgm:pt>
    <dgm:pt modelId="{043B5EC0-431A-4303-A5D2-6D189494647C}" type="pres">
      <dgm:prSet presAssocID="{53557BC1-73D4-4C38-B36D-D4FB46807DAF}" presName="rootText" presStyleLbl="node2" presStyleIdx="1" presStyleCnt="2">
        <dgm:presLayoutVars>
          <dgm:chPref val="3"/>
        </dgm:presLayoutVars>
      </dgm:prSet>
      <dgm:spPr/>
      <dgm:t>
        <a:bodyPr/>
        <a:lstStyle/>
        <a:p>
          <a:endParaRPr lang="nl-BE"/>
        </a:p>
      </dgm:t>
    </dgm:pt>
    <dgm:pt modelId="{F53C8EE6-FCDC-4B27-85B8-5B664B11533C}" type="pres">
      <dgm:prSet presAssocID="{53557BC1-73D4-4C38-B36D-D4FB46807DAF}" presName="rootConnector" presStyleLbl="node2" presStyleIdx="1" presStyleCnt="2"/>
      <dgm:spPr/>
      <dgm:t>
        <a:bodyPr/>
        <a:lstStyle/>
        <a:p>
          <a:endParaRPr lang="nl-BE"/>
        </a:p>
      </dgm:t>
    </dgm:pt>
    <dgm:pt modelId="{CB248D54-3CB7-489D-8838-3359FB42E0B1}" type="pres">
      <dgm:prSet presAssocID="{53557BC1-73D4-4C38-B36D-D4FB46807DAF}" presName="hierChild4" presStyleCnt="0"/>
      <dgm:spPr/>
    </dgm:pt>
    <dgm:pt modelId="{2EB03310-6C66-4BCE-8E64-4A51D251BF14}" type="pres">
      <dgm:prSet presAssocID="{5AE35298-F270-49D1-9227-1ACB7A73D2B2}" presName="Name35" presStyleLbl="parChTrans1D3" presStyleIdx="2" presStyleCnt="4"/>
      <dgm:spPr/>
      <dgm:t>
        <a:bodyPr/>
        <a:lstStyle/>
        <a:p>
          <a:endParaRPr lang="nl-BE"/>
        </a:p>
      </dgm:t>
    </dgm:pt>
    <dgm:pt modelId="{A2C6B031-1CAC-465A-81DB-44E52925C940}" type="pres">
      <dgm:prSet presAssocID="{75344026-03E6-4BE6-A045-B6A3F60D0EE3}" presName="hierRoot2" presStyleCnt="0">
        <dgm:presLayoutVars>
          <dgm:hierBranch val="r"/>
        </dgm:presLayoutVars>
      </dgm:prSet>
      <dgm:spPr/>
    </dgm:pt>
    <dgm:pt modelId="{73645A77-25A7-4DF4-97F4-3075E055AD7F}" type="pres">
      <dgm:prSet presAssocID="{75344026-03E6-4BE6-A045-B6A3F60D0EE3}" presName="rootComposite" presStyleCnt="0"/>
      <dgm:spPr/>
    </dgm:pt>
    <dgm:pt modelId="{87AD707F-D13D-4DE2-BB02-633632D42671}" type="pres">
      <dgm:prSet presAssocID="{75344026-03E6-4BE6-A045-B6A3F60D0EE3}" presName="rootText" presStyleLbl="node3" presStyleIdx="2" presStyleCnt="4">
        <dgm:presLayoutVars>
          <dgm:chPref val="3"/>
        </dgm:presLayoutVars>
      </dgm:prSet>
      <dgm:spPr/>
      <dgm:t>
        <a:bodyPr/>
        <a:lstStyle/>
        <a:p>
          <a:endParaRPr lang="nl-BE"/>
        </a:p>
      </dgm:t>
    </dgm:pt>
    <dgm:pt modelId="{83ED3A81-5C57-48C8-A26B-46F0067296AA}" type="pres">
      <dgm:prSet presAssocID="{75344026-03E6-4BE6-A045-B6A3F60D0EE3}" presName="rootConnector" presStyleLbl="node3" presStyleIdx="2" presStyleCnt="4"/>
      <dgm:spPr/>
      <dgm:t>
        <a:bodyPr/>
        <a:lstStyle/>
        <a:p>
          <a:endParaRPr lang="nl-BE"/>
        </a:p>
      </dgm:t>
    </dgm:pt>
    <dgm:pt modelId="{0A2A8E47-8AD2-43C2-A944-CD55E7247E47}" type="pres">
      <dgm:prSet presAssocID="{75344026-03E6-4BE6-A045-B6A3F60D0EE3}" presName="hierChild4" presStyleCnt="0"/>
      <dgm:spPr/>
    </dgm:pt>
    <dgm:pt modelId="{901E659A-0685-4871-9D79-50F4BC908336}" type="pres">
      <dgm:prSet presAssocID="{75344026-03E6-4BE6-A045-B6A3F60D0EE3}" presName="hierChild5" presStyleCnt="0"/>
      <dgm:spPr/>
    </dgm:pt>
    <dgm:pt modelId="{62E4D219-FF19-46C4-89C0-7A0B1E7BE00F}" type="pres">
      <dgm:prSet presAssocID="{74F2F4AD-7A24-497B-BC12-D482786E8773}" presName="Name35" presStyleLbl="parChTrans1D3" presStyleIdx="3" presStyleCnt="4"/>
      <dgm:spPr/>
      <dgm:t>
        <a:bodyPr/>
        <a:lstStyle/>
        <a:p>
          <a:endParaRPr lang="nl-BE"/>
        </a:p>
      </dgm:t>
    </dgm:pt>
    <dgm:pt modelId="{28A6E3B2-B57D-4118-85E3-14918FE0A183}" type="pres">
      <dgm:prSet presAssocID="{FCC8C2C3-6AC7-4861-BC8B-2F2582297A73}" presName="hierRoot2" presStyleCnt="0">
        <dgm:presLayoutVars>
          <dgm:hierBranch val="r"/>
        </dgm:presLayoutVars>
      </dgm:prSet>
      <dgm:spPr/>
    </dgm:pt>
    <dgm:pt modelId="{F5BCD64B-3F79-440E-85D5-BFFD7BEF222C}" type="pres">
      <dgm:prSet presAssocID="{FCC8C2C3-6AC7-4861-BC8B-2F2582297A73}" presName="rootComposite" presStyleCnt="0"/>
      <dgm:spPr/>
    </dgm:pt>
    <dgm:pt modelId="{738AD605-56E0-4B52-8CD2-3860F4EE7ED3}" type="pres">
      <dgm:prSet presAssocID="{FCC8C2C3-6AC7-4861-BC8B-2F2582297A73}" presName="rootText" presStyleLbl="node3" presStyleIdx="3" presStyleCnt="4" custScaleX="136305">
        <dgm:presLayoutVars>
          <dgm:chPref val="3"/>
        </dgm:presLayoutVars>
      </dgm:prSet>
      <dgm:spPr/>
      <dgm:t>
        <a:bodyPr/>
        <a:lstStyle/>
        <a:p>
          <a:endParaRPr lang="nl-BE"/>
        </a:p>
      </dgm:t>
    </dgm:pt>
    <dgm:pt modelId="{225DD22D-E763-4E40-AD02-CA3FFA0DF360}" type="pres">
      <dgm:prSet presAssocID="{FCC8C2C3-6AC7-4861-BC8B-2F2582297A73}" presName="rootConnector" presStyleLbl="node3" presStyleIdx="3" presStyleCnt="4"/>
      <dgm:spPr/>
      <dgm:t>
        <a:bodyPr/>
        <a:lstStyle/>
        <a:p>
          <a:endParaRPr lang="nl-BE"/>
        </a:p>
      </dgm:t>
    </dgm:pt>
    <dgm:pt modelId="{58178169-0351-4CE9-830E-B08FE57AFADC}" type="pres">
      <dgm:prSet presAssocID="{FCC8C2C3-6AC7-4861-BC8B-2F2582297A73}" presName="hierChild4" presStyleCnt="0"/>
      <dgm:spPr/>
    </dgm:pt>
    <dgm:pt modelId="{ED41D3DA-2E0A-4EE8-8491-2A84E50DB211}" type="pres">
      <dgm:prSet presAssocID="{FCC8C2C3-6AC7-4861-BC8B-2F2582297A73}" presName="hierChild5" presStyleCnt="0"/>
      <dgm:spPr/>
    </dgm:pt>
    <dgm:pt modelId="{9C9611CA-BA1F-4D28-AF4D-1015565D0F19}" type="pres">
      <dgm:prSet presAssocID="{53557BC1-73D4-4C38-B36D-D4FB46807DAF}" presName="hierChild5" presStyleCnt="0"/>
      <dgm:spPr/>
    </dgm:pt>
    <dgm:pt modelId="{F64D4E94-39A5-4D8E-8DE6-E342A454C072}" type="pres">
      <dgm:prSet presAssocID="{C5A1D83C-D677-4276-85C0-4D82A4AD4DA6}" presName="hierChild3" presStyleCnt="0"/>
      <dgm:spPr/>
    </dgm:pt>
  </dgm:ptLst>
  <dgm:cxnLst>
    <dgm:cxn modelId="{EE81432F-207E-41BE-A25D-378A6503513F}" type="presOf" srcId="{517AD86F-F7E6-4F5A-BB9B-F79A479E7540}" destId="{3951E5CA-D275-43FA-9192-39029925497B}" srcOrd="0" destOrd="0" presId="urn:microsoft.com/office/officeart/2005/8/layout/orgChart1"/>
    <dgm:cxn modelId="{0017995C-C57C-461D-B083-6152B01927DB}" srcId="{517AD86F-F7E6-4F5A-BB9B-F79A479E7540}" destId="{F9A85ACE-314A-4B00-B193-195227480EEF}" srcOrd="1" destOrd="0" parTransId="{803DF332-6B86-4F58-9683-6A7DBC44091B}" sibTransId="{76D75BDC-12EC-4A32-ADD1-C411A0D98E86}"/>
    <dgm:cxn modelId="{1A7E9692-8DDD-4FAB-9367-0987E97A5F5F}" srcId="{C5A1D83C-D677-4276-85C0-4D82A4AD4DA6}" destId="{53557BC1-73D4-4C38-B36D-D4FB46807DAF}" srcOrd="1" destOrd="0" parTransId="{0F88B42F-F3D7-4749-906A-A04154CA02D2}" sibTransId="{D1C8BDA5-E6A7-4D25-B7FB-1E60BBE1C3AA}"/>
    <dgm:cxn modelId="{7133622B-FEE0-4EA4-AEC4-2343D3D1D4D4}" type="presOf" srcId="{5AE35298-F270-49D1-9227-1ACB7A73D2B2}" destId="{2EB03310-6C66-4BCE-8E64-4A51D251BF14}" srcOrd="0" destOrd="0" presId="urn:microsoft.com/office/officeart/2005/8/layout/orgChart1"/>
    <dgm:cxn modelId="{B404C11B-58D0-4946-8584-2E52818DCBCC}" type="presOf" srcId="{517AD86F-F7E6-4F5A-BB9B-F79A479E7540}" destId="{FCF93B69-0785-4C56-8A7B-BF3DA3A2503C}" srcOrd="1" destOrd="0" presId="urn:microsoft.com/office/officeart/2005/8/layout/orgChart1"/>
    <dgm:cxn modelId="{E5CBC097-253C-46B5-B634-20EA842F9896}" type="presOf" srcId="{EEB3B4F2-384C-4E8A-8761-A57181119643}" destId="{73747268-007B-4195-B958-E0110E6C194E}" srcOrd="0" destOrd="0" presId="urn:microsoft.com/office/officeart/2005/8/layout/orgChart1"/>
    <dgm:cxn modelId="{A6C25534-B08E-45B8-9103-C2DF5F1F5231}" type="presOf" srcId="{F9A85ACE-314A-4B00-B193-195227480EEF}" destId="{08C44F93-CDC1-41A2-99E5-8AB485E70EA0}" srcOrd="0" destOrd="0" presId="urn:microsoft.com/office/officeart/2005/8/layout/orgChart1"/>
    <dgm:cxn modelId="{87E7CBD7-7FB9-43C9-9B1F-47D131B5BDE5}" type="presOf" srcId="{75344026-03E6-4BE6-A045-B6A3F60D0EE3}" destId="{83ED3A81-5C57-48C8-A26B-46F0067296AA}" srcOrd="1" destOrd="0" presId="urn:microsoft.com/office/officeart/2005/8/layout/orgChart1"/>
    <dgm:cxn modelId="{0515EC1F-F759-471D-87AC-0411980FE085}" srcId="{53557BC1-73D4-4C38-B36D-D4FB46807DAF}" destId="{75344026-03E6-4BE6-A045-B6A3F60D0EE3}" srcOrd="0" destOrd="0" parTransId="{5AE35298-F270-49D1-9227-1ACB7A73D2B2}" sibTransId="{5A94F041-DC62-4BE2-A2B8-535C75674CBF}"/>
    <dgm:cxn modelId="{F80E421C-5D92-48E7-88F3-05D97262AAB8}" type="presOf" srcId="{803DF332-6B86-4F58-9683-6A7DBC44091B}" destId="{D82A2117-6393-4F3A-A4CD-ADF254FF7CD3}" srcOrd="0" destOrd="0" presId="urn:microsoft.com/office/officeart/2005/8/layout/orgChart1"/>
    <dgm:cxn modelId="{8A64EA76-6B9C-4BB6-851E-ABC5A1010E50}" type="presOf" srcId="{74F2F4AD-7A24-497B-BC12-D482786E8773}" destId="{62E4D219-FF19-46C4-89C0-7A0B1E7BE00F}" srcOrd="0" destOrd="0" presId="urn:microsoft.com/office/officeart/2005/8/layout/orgChart1"/>
    <dgm:cxn modelId="{A539680B-EA79-47E5-8B9E-1D9B03157754}" type="presOf" srcId="{F9A85ACE-314A-4B00-B193-195227480EEF}" destId="{513322B7-E910-4697-8B62-72FEAA12CFA0}" srcOrd="1" destOrd="0" presId="urn:microsoft.com/office/officeart/2005/8/layout/orgChart1"/>
    <dgm:cxn modelId="{D9474366-7461-4634-AC36-EDBFF6FA3016}" srcId="{517AD86F-F7E6-4F5A-BB9B-F79A479E7540}" destId="{F4DEF5CB-77E4-4738-AD9B-4FEF61537AC7}" srcOrd="0" destOrd="0" parTransId="{3765A17D-0264-4250-9691-337AEB70B61D}" sibTransId="{56425B43-0316-40B5-BB50-9412B05C231A}"/>
    <dgm:cxn modelId="{2F529789-E023-471D-9F2D-2B1B878C5C81}" srcId="{07AF2703-935F-444D-9AC3-8FA26E74D4F8}" destId="{C5A1D83C-D677-4276-85C0-4D82A4AD4DA6}" srcOrd="0" destOrd="0" parTransId="{715EE711-5645-496C-8EDB-1353E5E7540D}" sibTransId="{BB0B140B-14F9-4E27-81B2-B7EBAC6CF969}"/>
    <dgm:cxn modelId="{8A9FEAF4-EB05-471D-B59C-87812C970BA9}" type="presOf" srcId="{75344026-03E6-4BE6-A045-B6A3F60D0EE3}" destId="{87AD707F-D13D-4DE2-BB02-633632D42671}" srcOrd="0" destOrd="0" presId="urn:microsoft.com/office/officeart/2005/8/layout/orgChart1"/>
    <dgm:cxn modelId="{E903CB65-177E-47DB-A2C6-40792C4D0BD9}" srcId="{53557BC1-73D4-4C38-B36D-D4FB46807DAF}" destId="{FCC8C2C3-6AC7-4861-BC8B-2F2582297A73}" srcOrd="1" destOrd="0" parTransId="{74F2F4AD-7A24-497B-BC12-D482786E8773}" sibTransId="{4F09717B-DEC6-46CA-9D8A-575BDF93FABB}"/>
    <dgm:cxn modelId="{794ECF8B-633F-486A-8DC1-706BAC052923}" type="presOf" srcId="{FCC8C2C3-6AC7-4861-BC8B-2F2582297A73}" destId="{738AD605-56E0-4B52-8CD2-3860F4EE7ED3}" srcOrd="0" destOrd="0" presId="urn:microsoft.com/office/officeart/2005/8/layout/orgChart1"/>
    <dgm:cxn modelId="{D1C5D108-0CF9-47F8-A916-8073744E3914}" type="presOf" srcId="{C5A1D83C-D677-4276-85C0-4D82A4AD4DA6}" destId="{E1450D7D-89D4-4BF1-A999-A7A427552647}" srcOrd="1" destOrd="0" presId="urn:microsoft.com/office/officeart/2005/8/layout/orgChart1"/>
    <dgm:cxn modelId="{8886458B-34F3-4836-A6EA-5253202E0B22}" type="presOf" srcId="{53557BC1-73D4-4C38-B36D-D4FB46807DAF}" destId="{F53C8EE6-FCDC-4B27-85B8-5B664B11533C}" srcOrd="1" destOrd="0" presId="urn:microsoft.com/office/officeart/2005/8/layout/orgChart1"/>
    <dgm:cxn modelId="{03E29E20-CD64-45FD-B47F-5E7F2F482744}" type="presOf" srcId="{FCC8C2C3-6AC7-4861-BC8B-2F2582297A73}" destId="{225DD22D-E763-4E40-AD02-CA3FFA0DF360}" srcOrd="1" destOrd="0" presId="urn:microsoft.com/office/officeart/2005/8/layout/orgChart1"/>
    <dgm:cxn modelId="{AF979D47-65C3-47F6-A722-702601724640}" type="presOf" srcId="{F4DEF5CB-77E4-4738-AD9B-4FEF61537AC7}" destId="{9AE6ACD9-E4ED-4E7E-A809-845983216D99}" srcOrd="1" destOrd="0" presId="urn:microsoft.com/office/officeart/2005/8/layout/orgChart1"/>
    <dgm:cxn modelId="{98EDC6EC-9673-4DFE-AC09-CCB2F3DE4497}" type="presOf" srcId="{3765A17D-0264-4250-9691-337AEB70B61D}" destId="{24AA0E37-9F5C-43D0-A34A-7870D4B60E51}" srcOrd="0" destOrd="0" presId="urn:microsoft.com/office/officeart/2005/8/layout/orgChart1"/>
    <dgm:cxn modelId="{2B0B1863-27C2-4D62-8584-9CA6C6F72479}" srcId="{C5A1D83C-D677-4276-85C0-4D82A4AD4DA6}" destId="{517AD86F-F7E6-4F5A-BB9B-F79A479E7540}" srcOrd="0" destOrd="0" parTransId="{EEB3B4F2-384C-4E8A-8761-A57181119643}" sibTransId="{D9063F8F-3411-4A5D-9D21-D8FD78422AA0}"/>
    <dgm:cxn modelId="{DB7A1ADA-5052-40A8-BF0D-5B49D6895C85}" type="presOf" srcId="{07AF2703-935F-444D-9AC3-8FA26E74D4F8}" destId="{BD31AE61-4417-4195-932B-E410E72976F7}" srcOrd="0" destOrd="0" presId="urn:microsoft.com/office/officeart/2005/8/layout/orgChart1"/>
    <dgm:cxn modelId="{20AF254B-4BAA-44C0-B2E3-390E5C65758D}" type="presOf" srcId="{0F88B42F-F3D7-4749-906A-A04154CA02D2}" destId="{425BEB89-EAE5-4E91-93EA-AFA03D64880B}" srcOrd="0" destOrd="0" presId="urn:microsoft.com/office/officeart/2005/8/layout/orgChart1"/>
    <dgm:cxn modelId="{04285831-0E5E-48B6-BB0B-B757E1E87C0C}" type="presOf" srcId="{F4DEF5CB-77E4-4738-AD9B-4FEF61537AC7}" destId="{A276F4EC-BDED-44FA-8C19-3AAD0504BDFB}" srcOrd="0" destOrd="0" presId="urn:microsoft.com/office/officeart/2005/8/layout/orgChart1"/>
    <dgm:cxn modelId="{29788807-83DB-4D7F-8F01-20784EE4497D}" type="presOf" srcId="{C5A1D83C-D677-4276-85C0-4D82A4AD4DA6}" destId="{E472A2B7-FDD0-455C-B997-B84D03C54D66}" srcOrd="0" destOrd="0" presId="urn:microsoft.com/office/officeart/2005/8/layout/orgChart1"/>
    <dgm:cxn modelId="{F3F64B3F-CFB7-49F7-95EA-C34ABC03BCEE}" type="presOf" srcId="{53557BC1-73D4-4C38-B36D-D4FB46807DAF}" destId="{043B5EC0-431A-4303-A5D2-6D189494647C}" srcOrd="0" destOrd="0" presId="urn:microsoft.com/office/officeart/2005/8/layout/orgChart1"/>
    <dgm:cxn modelId="{1024840D-4EEB-429A-8EC9-68D100222955}" type="presParOf" srcId="{BD31AE61-4417-4195-932B-E410E72976F7}" destId="{C0CB4A2A-D929-4240-B54A-70D6CCF06F84}" srcOrd="0" destOrd="0" presId="urn:microsoft.com/office/officeart/2005/8/layout/orgChart1"/>
    <dgm:cxn modelId="{460CE6D8-5E22-464F-A1AD-FD52A54720CA}" type="presParOf" srcId="{C0CB4A2A-D929-4240-B54A-70D6CCF06F84}" destId="{E8CB8CCB-FC27-4F06-AD61-D025672F4756}" srcOrd="0" destOrd="0" presId="urn:microsoft.com/office/officeart/2005/8/layout/orgChart1"/>
    <dgm:cxn modelId="{27F57828-BB5D-4FBA-A08B-64AE53A74975}" type="presParOf" srcId="{E8CB8CCB-FC27-4F06-AD61-D025672F4756}" destId="{E472A2B7-FDD0-455C-B997-B84D03C54D66}" srcOrd="0" destOrd="0" presId="urn:microsoft.com/office/officeart/2005/8/layout/orgChart1"/>
    <dgm:cxn modelId="{7F5185A9-86D2-4349-B708-16280A5DF03E}" type="presParOf" srcId="{E8CB8CCB-FC27-4F06-AD61-D025672F4756}" destId="{E1450D7D-89D4-4BF1-A999-A7A427552647}" srcOrd="1" destOrd="0" presId="urn:microsoft.com/office/officeart/2005/8/layout/orgChart1"/>
    <dgm:cxn modelId="{4B8ABDE0-D83E-4877-977E-994C72C1036C}" type="presParOf" srcId="{C0CB4A2A-D929-4240-B54A-70D6CCF06F84}" destId="{16A7213B-66B6-44B8-AF33-9E0A395AD23D}" srcOrd="1" destOrd="0" presId="urn:microsoft.com/office/officeart/2005/8/layout/orgChart1"/>
    <dgm:cxn modelId="{16BC0CC1-287F-444A-92EF-B41D9FCD5125}" type="presParOf" srcId="{16A7213B-66B6-44B8-AF33-9E0A395AD23D}" destId="{73747268-007B-4195-B958-E0110E6C194E}" srcOrd="0" destOrd="0" presId="urn:microsoft.com/office/officeart/2005/8/layout/orgChart1"/>
    <dgm:cxn modelId="{3DA79D1B-621C-4812-96B2-EF191978BA90}" type="presParOf" srcId="{16A7213B-66B6-44B8-AF33-9E0A395AD23D}" destId="{756563DB-E999-4F70-A945-0B938E1521F1}" srcOrd="1" destOrd="0" presId="urn:microsoft.com/office/officeart/2005/8/layout/orgChart1"/>
    <dgm:cxn modelId="{2271B2D0-58CD-4FF8-885D-5659B17242D2}" type="presParOf" srcId="{756563DB-E999-4F70-A945-0B938E1521F1}" destId="{B8138829-6476-46DD-9DF4-E0999DA86C4B}" srcOrd="0" destOrd="0" presId="urn:microsoft.com/office/officeart/2005/8/layout/orgChart1"/>
    <dgm:cxn modelId="{79CF7FB8-DC94-44D8-9623-1E28C5B4F4D2}" type="presParOf" srcId="{B8138829-6476-46DD-9DF4-E0999DA86C4B}" destId="{3951E5CA-D275-43FA-9192-39029925497B}" srcOrd="0" destOrd="0" presId="urn:microsoft.com/office/officeart/2005/8/layout/orgChart1"/>
    <dgm:cxn modelId="{B49C8075-1ED7-4023-97C8-462152E36B78}" type="presParOf" srcId="{B8138829-6476-46DD-9DF4-E0999DA86C4B}" destId="{FCF93B69-0785-4C56-8A7B-BF3DA3A2503C}" srcOrd="1" destOrd="0" presId="urn:microsoft.com/office/officeart/2005/8/layout/orgChart1"/>
    <dgm:cxn modelId="{732807A8-39BC-4096-9D7F-4ED686EB82C9}" type="presParOf" srcId="{756563DB-E999-4F70-A945-0B938E1521F1}" destId="{DB948D51-BC16-4660-B599-E66745386AC0}" srcOrd="1" destOrd="0" presId="urn:microsoft.com/office/officeart/2005/8/layout/orgChart1"/>
    <dgm:cxn modelId="{5CCA4630-9523-4646-888E-6DE5E0CB5B1D}" type="presParOf" srcId="{DB948D51-BC16-4660-B599-E66745386AC0}" destId="{24AA0E37-9F5C-43D0-A34A-7870D4B60E51}" srcOrd="0" destOrd="0" presId="urn:microsoft.com/office/officeart/2005/8/layout/orgChart1"/>
    <dgm:cxn modelId="{F2D7F507-F337-4E3B-B5B6-EF0762DCBFA6}" type="presParOf" srcId="{DB948D51-BC16-4660-B599-E66745386AC0}" destId="{0CB2B3D2-A39F-40E3-9D11-0C83B5099795}" srcOrd="1" destOrd="0" presId="urn:microsoft.com/office/officeart/2005/8/layout/orgChart1"/>
    <dgm:cxn modelId="{20370E24-4119-43B1-A843-1A1AA7FE3CC5}" type="presParOf" srcId="{0CB2B3D2-A39F-40E3-9D11-0C83B5099795}" destId="{3F95E286-4E56-4C36-BD28-250D85ACA3B5}" srcOrd="0" destOrd="0" presId="urn:microsoft.com/office/officeart/2005/8/layout/orgChart1"/>
    <dgm:cxn modelId="{29C97AA9-764A-4CAD-9F8F-265F6F5A7CB3}" type="presParOf" srcId="{3F95E286-4E56-4C36-BD28-250D85ACA3B5}" destId="{A276F4EC-BDED-44FA-8C19-3AAD0504BDFB}" srcOrd="0" destOrd="0" presId="urn:microsoft.com/office/officeart/2005/8/layout/orgChart1"/>
    <dgm:cxn modelId="{AEAC6FD2-44E8-42B7-9A54-33A0837D881E}" type="presParOf" srcId="{3F95E286-4E56-4C36-BD28-250D85ACA3B5}" destId="{9AE6ACD9-E4ED-4E7E-A809-845983216D99}" srcOrd="1" destOrd="0" presId="urn:microsoft.com/office/officeart/2005/8/layout/orgChart1"/>
    <dgm:cxn modelId="{EF1DEEC4-82C5-42E0-AB32-02D93ACC1A8B}" type="presParOf" srcId="{0CB2B3D2-A39F-40E3-9D11-0C83B5099795}" destId="{485DAE02-3530-484A-AFD4-203C5F68BD79}" srcOrd="1" destOrd="0" presId="urn:microsoft.com/office/officeart/2005/8/layout/orgChart1"/>
    <dgm:cxn modelId="{FED2C509-1B9A-4026-A5C8-02C760595B00}" type="presParOf" srcId="{0CB2B3D2-A39F-40E3-9D11-0C83B5099795}" destId="{2C37BAA2-1B58-45E8-8211-2F39A839993F}" srcOrd="2" destOrd="0" presId="urn:microsoft.com/office/officeart/2005/8/layout/orgChart1"/>
    <dgm:cxn modelId="{C6B585CA-0EBE-4AD0-87D8-782F1B343C18}" type="presParOf" srcId="{DB948D51-BC16-4660-B599-E66745386AC0}" destId="{D82A2117-6393-4F3A-A4CD-ADF254FF7CD3}" srcOrd="2" destOrd="0" presId="urn:microsoft.com/office/officeart/2005/8/layout/orgChart1"/>
    <dgm:cxn modelId="{253A68A1-82B3-4C1F-9345-351F144D24A6}" type="presParOf" srcId="{DB948D51-BC16-4660-B599-E66745386AC0}" destId="{D23C0021-BAE0-4AF4-B038-9A6C7587558B}" srcOrd="3" destOrd="0" presId="urn:microsoft.com/office/officeart/2005/8/layout/orgChart1"/>
    <dgm:cxn modelId="{465CAB87-E1FB-4BD2-ACF0-430486532CF7}" type="presParOf" srcId="{D23C0021-BAE0-4AF4-B038-9A6C7587558B}" destId="{9C0915A1-E466-4D54-B803-AD213141EA3D}" srcOrd="0" destOrd="0" presId="urn:microsoft.com/office/officeart/2005/8/layout/orgChart1"/>
    <dgm:cxn modelId="{305DB8A1-AD2E-4991-90D4-D8F2B91DBC62}" type="presParOf" srcId="{9C0915A1-E466-4D54-B803-AD213141EA3D}" destId="{08C44F93-CDC1-41A2-99E5-8AB485E70EA0}" srcOrd="0" destOrd="0" presId="urn:microsoft.com/office/officeart/2005/8/layout/orgChart1"/>
    <dgm:cxn modelId="{296FC93E-D2A2-4C0D-83B5-D8CC480530F8}" type="presParOf" srcId="{9C0915A1-E466-4D54-B803-AD213141EA3D}" destId="{513322B7-E910-4697-8B62-72FEAA12CFA0}" srcOrd="1" destOrd="0" presId="urn:microsoft.com/office/officeart/2005/8/layout/orgChart1"/>
    <dgm:cxn modelId="{E121D89D-0374-49CC-BADA-29C5B39DCFDA}" type="presParOf" srcId="{D23C0021-BAE0-4AF4-B038-9A6C7587558B}" destId="{1721AA26-99EC-4F49-A04E-375AF421640B}" srcOrd="1" destOrd="0" presId="urn:microsoft.com/office/officeart/2005/8/layout/orgChart1"/>
    <dgm:cxn modelId="{F165E103-FD00-4D21-A7D9-7CD1A1B0E407}" type="presParOf" srcId="{D23C0021-BAE0-4AF4-B038-9A6C7587558B}" destId="{B5824995-DFE2-453B-BF75-7B2218108196}" srcOrd="2" destOrd="0" presId="urn:microsoft.com/office/officeart/2005/8/layout/orgChart1"/>
    <dgm:cxn modelId="{CC00BCA5-F11A-4C73-BD7A-C692D99AA281}" type="presParOf" srcId="{756563DB-E999-4F70-A945-0B938E1521F1}" destId="{24AC5C1D-427A-4A04-9EBD-A5FF308E06D5}" srcOrd="2" destOrd="0" presId="urn:microsoft.com/office/officeart/2005/8/layout/orgChart1"/>
    <dgm:cxn modelId="{521A6207-DF44-4456-8BBA-3F241D33B3B1}" type="presParOf" srcId="{16A7213B-66B6-44B8-AF33-9E0A395AD23D}" destId="{425BEB89-EAE5-4E91-93EA-AFA03D64880B}" srcOrd="2" destOrd="0" presId="urn:microsoft.com/office/officeart/2005/8/layout/orgChart1"/>
    <dgm:cxn modelId="{A27B9249-B413-4517-A2E3-976908A02943}" type="presParOf" srcId="{16A7213B-66B6-44B8-AF33-9E0A395AD23D}" destId="{4103C270-A47C-46E9-A6F5-ADD0B502B8C2}" srcOrd="3" destOrd="0" presId="urn:microsoft.com/office/officeart/2005/8/layout/orgChart1"/>
    <dgm:cxn modelId="{2382174A-8334-46B1-9FB4-DF426A4B2387}" type="presParOf" srcId="{4103C270-A47C-46E9-A6F5-ADD0B502B8C2}" destId="{57EA6130-5DAE-43F2-89CB-4A5455EA015E}" srcOrd="0" destOrd="0" presId="urn:microsoft.com/office/officeart/2005/8/layout/orgChart1"/>
    <dgm:cxn modelId="{9F8D9C30-D0C7-4F8B-BAAD-4B0FA47B659B}" type="presParOf" srcId="{57EA6130-5DAE-43F2-89CB-4A5455EA015E}" destId="{043B5EC0-431A-4303-A5D2-6D189494647C}" srcOrd="0" destOrd="0" presId="urn:microsoft.com/office/officeart/2005/8/layout/orgChart1"/>
    <dgm:cxn modelId="{F15F11CD-ABE7-4F07-A01D-177D6CF7783C}" type="presParOf" srcId="{57EA6130-5DAE-43F2-89CB-4A5455EA015E}" destId="{F53C8EE6-FCDC-4B27-85B8-5B664B11533C}" srcOrd="1" destOrd="0" presId="urn:microsoft.com/office/officeart/2005/8/layout/orgChart1"/>
    <dgm:cxn modelId="{41489CBD-B957-4903-9DD7-D131B95909D9}" type="presParOf" srcId="{4103C270-A47C-46E9-A6F5-ADD0B502B8C2}" destId="{CB248D54-3CB7-489D-8838-3359FB42E0B1}" srcOrd="1" destOrd="0" presId="urn:microsoft.com/office/officeart/2005/8/layout/orgChart1"/>
    <dgm:cxn modelId="{782FF597-FA69-4F1B-A07F-1489D0CE15C0}" type="presParOf" srcId="{CB248D54-3CB7-489D-8838-3359FB42E0B1}" destId="{2EB03310-6C66-4BCE-8E64-4A51D251BF14}" srcOrd="0" destOrd="0" presId="urn:microsoft.com/office/officeart/2005/8/layout/orgChart1"/>
    <dgm:cxn modelId="{0B4E4EC0-421A-441C-904D-656174B0C225}" type="presParOf" srcId="{CB248D54-3CB7-489D-8838-3359FB42E0B1}" destId="{A2C6B031-1CAC-465A-81DB-44E52925C940}" srcOrd="1" destOrd="0" presId="urn:microsoft.com/office/officeart/2005/8/layout/orgChart1"/>
    <dgm:cxn modelId="{030E091E-ED40-4E44-A860-997E9341A437}" type="presParOf" srcId="{A2C6B031-1CAC-465A-81DB-44E52925C940}" destId="{73645A77-25A7-4DF4-97F4-3075E055AD7F}" srcOrd="0" destOrd="0" presId="urn:microsoft.com/office/officeart/2005/8/layout/orgChart1"/>
    <dgm:cxn modelId="{700FEE5A-C353-4C05-A710-0573DAC3C574}" type="presParOf" srcId="{73645A77-25A7-4DF4-97F4-3075E055AD7F}" destId="{87AD707F-D13D-4DE2-BB02-633632D42671}" srcOrd="0" destOrd="0" presId="urn:microsoft.com/office/officeart/2005/8/layout/orgChart1"/>
    <dgm:cxn modelId="{79A3E0AA-8690-4AE5-9C61-3EACC0A134DC}" type="presParOf" srcId="{73645A77-25A7-4DF4-97F4-3075E055AD7F}" destId="{83ED3A81-5C57-48C8-A26B-46F0067296AA}" srcOrd="1" destOrd="0" presId="urn:microsoft.com/office/officeart/2005/8/layout/orgChart1"/>
    <dgm:cxn modelId="{781E1B49-1594-4F0F-8BC4-67B65627DA66}" type="presParOf" srcId="{A2C6B031-1CAC-465A-81DB-44E52925C940}" destId="{0A2A8E47-8AD2-43C2-A944-CD55E7247E47}" srcOrd="1" destOrd="0" presId="urn:microsoft.com/office/officeart/2005/8/layout/orgChart1"/>
    <dgm:cxn modelId="{5308A458-6417-4FE0-B798-DE10A8690A6E}" type="presParOf" srcId="{A2C6B031-1CAC-465A-81DB-44E52925C940}" destId="{901E659A-0685-4871-9D79-50F4BC908336}" srcOrd="2" destOrd="0" presId="urn:microsoft.com/office/officeart/2005/8/layout/orgChart1"/>
    <dgm:cxn modelId="{BAB9F77F-D138-4EAD-AA7E-9229B81226C3}" type="presParOf" srcId="{CB248D54-3CB7-489D-8838-3359FB42E0B1}" destId="{62E4D219-FF19-46C4-89C0-7A0B1E7BE00F}" srcOrd="2" destOrd="0" presId="urn:microsoft.com/office/officeart/2005/8/layout/orgChart1"/>
    <dgm:cxn modelId="{196ED897-ABD6-4AA7-837A-BF4C33E39502}" type="presParOf" srcId="{CB248D54-3CB7-489D-8838-3359FB42E0B1}" destId="{28A6E3B2-B57D-4118-85E3-14918FE0A183}" srcOrd="3" destOrd="0" presId="urn:microsoft.com/office/officeart/2005/8/layout/orgChart1"/>
    <dgm:cxn modelId="{DDD12C09-8408-4A4D-8AF6-27135661D4CE}" type="presParOf" srcId="{28A6E3B2-B57D-4118-85E3-14918FE0A183}" destId="{F5BCD64B-3F79-440E-85D5-BFFD7BEF222C}" srcOrd="0" destOrd="0" presId="urn:microsoft.com/office/officeart/2005/8/layout/orgChart1"/>
    <dgm:cxn modelId="{78C8EF0A-76C2-4F3C-90BC-3C9AFC38FEBC}" type="presParOf" srcId="{F5BCD64B-3F79-440E-85D5-BFFD7BEF222C}" destId="{738AD605-56E0-4B52-8CD2-3860F4EE7ED3}" srcOrd="0" destOrd="0" presId="urn:microsoft.com/office/officeart/2005/8/layout/orgChart1"/>
    <dgm:cxn modelId="{6B72AC53-CE4B-4331-BC5C-64AC27C22C32}" type="presParOf" srcId="{F5BCD64B-3F79-440E-85D5-BFFD7BEF222C}" destId="{225DD22D-E763-4E40-AD02-CA3FFA0DF360}" srcOrd="1" destOrd="0" presId="urn:microsoft.com/office/officeart/2005/8/layout/orgChart1"/>
    <dgm:cxn modelId="{1D77E139-FCDD-4B04-ACF2-3E6BB8A092C3}" type="presParOf" srcId="{28A6E3B2-B57D-4118-85E3-14918FE0A183}" destId="{58178169-0351-4CE9-830E-B08FE57AFADC}" srcOrd="1" destOrd="0" presId="urn:microsoft.com/office/officeart/2005/8/layout/orgChart1"/>
    <dgm:cxn modelId="{1ED83A18-E124-4884-B866-4F403218C0B2}" type="presParOf" srcId="{28A6E3B2-B57D-4118-85E3-14918FE0A183}" destId="{ED41D3DA-2E0A-4EE8-8491-2A84E50DB211}" srcOrd="2" destOrd="0" presId="urn:microsoft.com/office/officeart/2005/8/layout/orgChart1"/>
    <dgm:cxn modelId="{AA132F73-D49E-46CE-9B23-54FF49251A58}" type="presParOf" srcId="{4103C270-A47C-46E9-A6F5-ADD0B502B8C2}" destId="{9C9611CA-BA1F-4D28-AF4D-1015565D0F19}" srcOrd="2" destOrd="0" presId="urn:microsoft.com/office/officeart/2005/8/layout/orgChart1"/>
    <dgm:cxn modelId="{59A376D9-DEFA-4DB4-AEF5-2C6FCF28C470}" type="presParOf" srcId="{C0CB4A2A-D929-4240-B54A-70D6CCF06F84}" destId="{F64D4E94-39A5-4D8E-8DE6-E342A454C072}" srcOrd="2" destOrd="0" presId="urn:microsoft.com/office/officeart/2005/8/layout/orgChart1"/>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2E4D219-FF19-46C4-89C0-7A0B1E7BE00F}">
      <dsp:nvSpPr>
        <dsp:cNvPr id="0" name=""/>
        <dsp:cNvSpPr/>
      </dsp:nvSpPr>
      <dsp:spPr>
        <a:xfrm>
          <a:off x="6843267" y="1575721"/>
          <a:ext cx="787846" cy="273467"/>
        </a:xfrm>
        <a:custGeom>
          <a:avLst/>
          <a:gdLst/>
          <a:ahLst/>
          <a:cxnLst/>
          <a:rect l="0" t="0" r="0" b="0"/>
          <a:pathLst>
            <a:path>
              <a:moveTo>
                <a:pt x="0" y="0"/>
              </a:moveTo>
              <a:lnTo>
                <a:pt x="0" y="136733"/>
              </a:lnTo>
              <a:lnTo>
                <a:pt x="787846" y="136733"/>
              </a:lnTo>
              <a:lnTo>
                <a:pt x="787846" y="273467"/>
              </a:lnTo>
            </a:path>
          </a:pathLst>
        </a:custGeom>
        <a:noFill/>
        <a:ln w="25400" cap="flat" cmpd="sng" algn="ctr">
          <a:solidFill>
            <a:srgbClr val="FFFF00"/>
          </a:solidFill>
          <a:prstDash val="solid"/>
        </a:ln>
        <a:effectLst/>
      </dsp:spPr>
      <dsp:style>
        <a:lnRef idx="2">
          <a:scrgbClr r="0" g="0" b="0"/>
        </a:lnRef>
        <a:fillRef idx="0">
          <a:scrgbClr r="0" g="0" b="0"/>
        </a:fillRef>
        <a:effectRef idx="0">
          <a:scrgbClr r="0" g="0" b="0"/>
        </a:effectRef>
        <a:fontRef idx="minor"/>
      </dsp:style>
    </dsp:sp>
    <dsp:sp modelId="{2EB03310-6C66-4BCE-8E64-4A51D251BF14}">
      <dsp:nvSpPr>
        <dsp:cNvPr id="0" name=""/>
        <dsp:cNvSpPr/>
      </dsp:nvSpPr>
      <dsp:spPr>
        <a:xfrm>
          <a:off x="5819034" y="1575721"/>
          <a:ext cx="1024233" cy="273467"/>
        </a:xfrm>
        <a:custGeom>
          <a:avLst/>
          <a:gdLst/>
          <a:ahLst/>
          <a:cxnLst/>
          <a:rect l="0" t="0" r="0" b="0"/>
          <a:pathLst>
            <a:path>
              <a:moveTo>
                <a:pt x="1024233" y="0"/>
              </a:moveTo>
              <a:lnTo>
                <a:pt x="1024233" y="136733"/>
              </a:lnTo>
              <a:lnTo>
                <a:pt x="0" y="136733"/>
              </a:lnTo>
              <a:lnTo>
                <a:pt x="0" y="273467"/>
              </a:lnTo>
            </a:path>
          </a:pathLst>
        </a:custGeom>
        <a:noFill/>
        <a:ln w="25400" cap="flat" cmpd="sng" algn="ctr">
          <a:solidFill>
            <a:srgbClr val="FFFF00"/>
          </a:solidFill>
          <a:prstDash val="solid"/>
        </a:ln>
        <a:effectLst/>
      </dsp:spPr>
      <dsp:style>
        <a:lnRef idx="2">
          <a:scrgbClr r="0" g="0" b="0"/>
        </a:lnRef>
        <a:fillRef idx="0">
          <a:scrgbClr r="0" g="0" b="0"/>
        </a:fillRef>
        <a:effectRef idx="0">
          <a:scrgbClr r="0" g="0" b="0"/>
        </a:effectRef>
        <a:fontRef idx="minor"/>
      </dsp:style>
    </dsp:sp>
    <dsp:sp modelId="{425BEB89-EAE5-4E91-93EA-AFA03D64880B}">
      <dsp:nvSpPr>
        <dsp:cNvPr id="0" name=""/>
        <dsp:cNvSpPr/>
      </dsp:nvSpPr>
      <dsp:spPr>
        <a:xfrm>
          <a:off x="4962345" y="651140"/>
          <a:ext cx="1880922" cy="273467"/>
        </a:xfrm>
        <a:custGeom>
          <a:avLst/>
          <a:gdLst/>
          <a:ahLst/>
          <a:cxnLst/>
          <a:rect l="0" t="0" r="0" b="0"/>
          <a:pathLst>
            <a:path>
              <a:moveTo>
                <a:pt x="0" y="0"/>
              </a:moveTo>
              <a:lnTo>
                <a:pt x="0" y="136733"/>
              </a:lnTo>
              <a:lnTo>
                <a:pt x="1880922" y="136733"/>
              </a:lnTo>
              <a:lnTo>
                <a:pt x="1880922" y="273467"/>
              </a:lnTo>
            </a:path>
          </a:pathLst>
        </a:custGeom>
        <a:noFill/>
        <a:ln w="25400" cap="flat" cmpd="sng" algn="ctr">
          <a:solidFill>
            <a:srgbClr val="FFFF00"/>
          </a:solidFill>
          <a:prstDash val="solid"/>
        </a:ln>
        <a:effectLst/>
      </dsp:spPr>
      <dsp:style>
        <a:lnRef idx="2">
          <a:scrgbClr r="0" g="0" b="0"/>
        </a:lnRef>
        <a:fillRef idx="0">
          <a:scrgbClr r="0" g="0" b="0"/>
        </a:fillRef>
        <a:effectRef idx="0">
          <a:scrgbClr r="0" g="0" b="0"/>
        </a:effectRef>
        <a:fontRef idx="minor"/>
      </dsp:style>
    </dsp:sp>
    <dsp:sp modelId="{D82A2117-6393-4F3A-A4CD-ADF254FF7CD3}">
      <dsp:nvSpPr>
        <dsp:cNvPr id="0" name=""/>
        <dsp:cNvSpPr/>
      </dsp:nvSpPr>
      <dsp:spPr>
        <a:xfrm>
          <a:off x="3081422" y="1575721"/>
          <a:ext cx="787846" cy="273467"/>
        </a:xfrm>
        <a:custGeom>
          <a:avLst/>
          <a:gdLst/>
          <a:ahLst/>
          <a:cxnLst/>
          <a:rect l="0" t="0" r="0" b="0"/>
          <a:pathLst>
            <a:path>
              <a:moveTo>
                <a:pt x="0" y="0"/>
              </a:moveTo>
              <a:lnTo>
                <a:pt x="0" y="136733"/>
              </a:lnTo>
              <a:lnTo>
                <a:pt x="787846" y="136733"/>
              </a:lnTo>
              <a:lnTo>
                <a:pt x="787846" y="273467"/>
              </a:lnTo>
            </a:path>
          </a:pathLst>
        </a:custGeom>
        <a:noFill/>
        <a:ln w="25400" cap="flat" cmpd="sng" algn="ctr">
          <a:solidFill>
            <a:srgbClr val="FFFF00"/>
          </a:solidFill>
          <a:prstDash val="solid"/>
        </a:ln>
        <a:effectLst/>
      </dsp:spPr>
      <dsp:style>
        <a:lnRef idx="2">
          <a:scrgbClr r="0" g="0" b="0"/>
        </a:lnRef>
        <a:fillRef idx="0">
          <a:scrgbClr r="0" g="0" b="0"/>
        </a:fillRef>
        <a:effectRef idx="0">
          <a:scrgbClr r="0" g="0" b="0"/>
        </a:effectRef>
        <a:fontRef idx="minor"/>
      </dsp:style>
    </dsp:sp>
    <dsp:sp modelId="{24AA0E37-9F5C-43D0-A34A-7870D4B60E51}">
      <dsp:nvSpPr>
        <dsp:cNvPr id="0" name=""/>
        <dsp:cNvSpPr/>
      </dsp:nvSpPr>
      <dsp:spPr>
        <a:xfrm>
          <a:off x="1919504" y="1575721"/>
          <a:ext cx="1161917" cy="273467"/>
        </a:xfrm>
        <a:custGeom>
          <a:avLst/>
          <a:gdLst/>
          <a:ahLst/>
          <a:cxnLst/>
          <a:rect l="0" t="0" r="0" b="0"/>
          <a:pathLst>
            <a:path>
              <a:moveTo>
                <a:pt x="1161917" y="0"/>
              </a:moveTo>
              <a:lnTo>
                <a:pt x="1161917" y="136733"/>
              </a:lnTo>
              <a:lnTo>
                <a:pt x="0" y="136733"/>
              </a:lnTo>
              <a:lnTo>
                <a:pt x="0" y="273467"/>
              </a:lnTo>
            </a:path>
          </a:pathLst>
        </a:custGeom>
        <a:noFill/>
        <a:ln w="25400" cap="flat" cmpd="sng" algn="ctr">
          <a:solidFill>
            <a:srgbClr val="FFFF00"/>
          </a:solidFill>
          <a:prstDash val="solid"/>
        </a:ln>
        <a:effectLst/>
      </dsp:spPr>
      <dsp:style>
        <a:lnRef idx="2">
          <a:scrgbClr r="0" g="0" b="0"/>
        </a:lnRef>
        <a:fillRef idx="0">
          <a:scrgbClr r="0" g="0" b="0"/>
        </a:fillRef>
        <a:effectRef idx="0">
          <a:scrgbClr r="0" g="0" b="0"/>
        </a:effectRef>
        <a:fontRef idx="minor"/>
      </dsp:style>
    </dsp:sp>
    <dsp:sp modelId="{73747268-007B-4195-B958-E0110E6C194E}">
      <dsp:nvSpPr>
        <dsp:cNvPr id="0" name=""/>
        <dsp:cNvSpPr/>
      </dsp:nvSpPr>
      <dsp:spPr>
        <a:xfrm>
          <a:off x="3081422" y="651140"/>
          <a:ext cx="1880922" cy="273467"/>
        </a:xfrm>
        <a:custGeom>
          <a:avLst/>
          <a:gdLst/>
          <a:ahLst/>
          <a:cxnLst/>
          <a:rect l="0" t="0" r="0" b="0"/>
          <a:pathLst>
            <a:path>
              <a:moveTo>
                <a:pt x="1880922" y="0"/>
              </a:moveTo>
              <a:lnTo>
                <a:pt x="1880922" y="136733"/>
              </a:lnTo>
              <a:lnTo>
                <a:pt x="0" y="136733"/>
              </a:lnTo>
              <a:lnTo>
                <a:pt x="0" y="273467"/>
              </a:lnTo>
            </a:path>
          </a:pathLst>
        </a:custGeom>
        <a:noFill/>
        <a:ln w="25400" cap="flat" cmpd="sng" algn="ctr">
          <a:solidFill>
            <a:srgbClr val="FFFF00"/>
          </a:solidFill>
          <a:prstDash val="solid"/>
        </a:ln>
        <a:effectLst/>
      </dsp:spPr>
      <dsp:style>
        <a:lnRef idx="2">
          <a:scrgbClr r="0" g="0" b="0"/>
        </a:lnRef>
        <a:fillRef idx="0">
          <a:scrgbClr r="0" g="0" b="0"/>
        </a:fillRef>
        <a:effectRef idx="0">
          <a:scrgbClr r="0" g="0" b="0"/>
        </a:effectRef>
        <a:fontRef idx="minor"/>
      </dsp:style>
    </dsp:sp>
    <dsp:sp modelId="{E472A2B7-FDD0-455C-B997-B84D03C54D66}">
      <dsp:nvSpPr>
        <dsp:cNvPr id="0" name=""/>
        <dsp:cNvSpPr/>
      </dsp:nvSpPr>
      <dsp:spPr>
        <a:xfrm>
          <a:off x="4311232" y="27"/>
          <a:ext cx="1302226" cy="651113"/>
        </a:xfrm>
        <a:prstGeom prst="rect">
          <a:avLst/>
        </a:prstGeom>
        <a:solidFill>
          <a:srgbClr val="FFFF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smtClean="0">
              <a:ln/>
              <a:solidFill>
                <a:schemeClr val="tx1"/>
              </a:solidFill>
              <a:effectLst/>
              <a:latin typeface="Arial" charset="0"/>
            </a:rPr>
            <a:t>UC </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smtClean="0">
              <a:ln/>
              <a:solidFill>
                <a:schemeClr val="tx1"/>
              </a:solidFill>
              <a:effectLst/>
              <a:latin typeface="Arial" charset="0"/>
            </a:rPr>
            <a:t>46 </a:t>
          </a:r>
          <a:r>
            <a:rPr kumimoji="0" lang="nl-BE" sz="1700" b="1" i="0" u="none" strike="noStrike" kern="1200" cap="none" normalizeH="0" baseline="0" dirty="0" err="1" smtClean="0">
              <a:ln/>
              <a:solidFill>
                <a:schemeClr val="tx1"/>
              </a:solidFill>
              <a:effectLst/>
              <a:latin typeface="Arial" charset="0"/>
            </a:rPr>
            <a:t>patients</a:t>
          </a:r>
          <a:endParaRPr kumimoji="0" lang="nl-BE" sz="1700" b="1" i="0" u="none" strike="noStrike" kern="1200" cap="none" normalizeH="0" baseline="0" dirty="0" smtClean="0">
            <a:ln/>
            <a:solidFill>
              <a:schemeClr val="tx1"/>
            </a:solidFill>
            <a:effectLst/>
            <a:latin typeface="Arial" charset="0"/>
          </a:endParaRPr>
        </a:p>
      </dsp:txBody>
      <dsp:txXfrm>
        <a:off x="4311232" y="27"/>
        <a:ext cx="1302226" cy="651113"/>
      </dsp:txXfrm>
    </dsp:sp>
    <dsp:sp modelId="{3951E5CA-D275-43FA-9192-39029925497B}">
      <dsp:nvSpPr>
        <dsp:cNvPr id="0" name=""/>
        <dsp:cNvSpPr/>
      </dsp:nvSpPr>
      <dsp:spPr>
        <a:xfrm>
          <a:off x="2430309" y="924608"/>
          <a:ext cx="1302226" cy="651113"/>
        </a:xfrm>
        <a:prstGeom prst="rect">
          <a:avLst/>
        </a:prstGeom>
        <a:solidFill>
          <a:srgbClr val="FFFF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smtClean="0">
              <a:ln/>
              <a:solidFill>
                <a:schemeClr val="tx1"/>
              </a:solidFill>
              <a:effectLst/>
              <a:latin typeface="Arial" charset="0"/>
            </a:rPr>
            <a:t>UC cohort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smtClean="0">
              <a:ln/>
              <a:solidFill>
                <a:schemeClr val="tx1"/>
              </a:solidFill>
              <a:effectLst/>
              <a:latin typeface="Arial" charset="0"/>
            </a:rPr>
            <a:t>24 </a:t>
          </a:r>
          <a:r>
            <a:rPr kumimoji="0" lang="nl-BE" sz="1700" b="1" i="0" u="none" strike="noStrike" kern="1200" cap="none" normalizeH="0" baseline="0" dirty="0" err="1" smtClean="0">
              <a:ln/>
              <a:solidFill>
                <a:schemeClr val="tx1"/>
              </a:solidFill>
              <a:effectLst/>
              <a:latin typeface="Arial" charset="0"/>
            </a:rPr>
            <a:t>patients</a:t>
          </a:r>
          <a:endParaRPr kumimoji="0" lang="nl-BE" sz="1700" b="1" i="0" u="none" strike="noStrike" kern="1200" cap="none" normalizeH="0" baseline="0" dirty="0" smtClean="0">
            <a:ln/>
            <a:solidFill>
              <a:schemeClr val="tx1"/>
            </a:solidFill>
            <a:effectLst/>
            <a:latin typeface="Arial" charset="0"/>
          </a:endParaRPr>
        </a:p>
      </dsp:txBody>
      <dsp:txXfrm>
        <a:off x="2430309" y="924608"/>
        <a:ext cx="1302226" cy="651113"/>
      </dsp:txXfrm>
    </dsp:sp>
    <dsp:sp modelId="{A276F4EC-BDED-44FA-8C19-3AAD0504BDFB}">
      <dsp:nvSpPr>
        <dsp:cNvPr id="0" name=""/>
        <dsp:cNvSpPr/>
      </dsp:nvSpPr>
      <dsp:spPr>
        <a:xfrm>
          <a:off x="1268391" y="1849189"/>
          <a:ext cx="1302226" cy="651113"/>
        </a:xfrm>
        <a:prstGeom prst="rect">
          <a:avLst/>
        </a:prstGeom>
        <a:solidFill>
          <a:srgbClr val="FFFF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err="1" smtClean="0">
              <a:ln/>
              <a:solidFill>
                <a:schemeClr val="tx1"/>
              </a:solidFill>
              <a:effectLst/>
              <a:latin typeface="Arial" charset="0"/>
            </a:rPr>
            <a:t>Responders</a:t>
          </a:r>
          <a:endParaRPr kumimoji="0" lang="nl-BE" sz="1700" b="1" i="0" u="none" strike="noStrike" kern="1200" cap="none" normalizeH="0" baseline="0" dirty="0" smtClean="0">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smtClean="0">
              <a:ln/>
              <a:solidFill>
                <a:schemeClr val="tx1"/>
              </a:solidFill>
              <a:effectLst/>
              <a:latin typeface="Arial" charset="0"/>
            </a:rPr>
            <a:t>8 </a:t>
          </a:r>
          <a:r>
            <a:rPr kumimoji="0" lang="nl-BE" sz="1700" b="1" i="0" u="none" strike="noStrike" kern="1200" cap="none" normalizeH="0" baseline="0" dirty="0" err="1" smtClean="0">
              <a:ln/>
              <a:solidFill>
                <a:schemeClr val="tx1"/>
              </a:solidFill>
              <a:effectLst/>
              <a:latin typeface="Arial" charset="0"/>
            </a:rPr>
            <a:t>patients</a:t>
          </a:r>
          <a:endParaRPr kumimoji="0" lang="nl-BE" sz="1700" b="1" i="0" u="none" strike="noStrike" kern="1200" cap="none" normalizeH="0" baseline="0" dirty="0" smtClean="0">
            <a:ln/>
            <a:solidFill>
              <a:schemeClr val="tx1"/>
            </a:solidFill>
            <a:effectLst/>
            <a:latin typeface="Arial" charset="0"/>
          </a:endParaRPr>
        </a:p>
      </dsp:txBody>
      <dsp:txXfrm>
        <a:off x="1268391" y="1849189"/>
        <a:ext cx="1302226" cy="651113"/>
      </dsp:txXfrm>
    </dsp:sp>
    <dsp:sp modelId="{08C44F93-CDC1-41A2-99E5-8AB485E70EA0}">
      <dsp:nvSpPr>
        <dsp:cNvPr id="0" name=""/>
        <dsp:cNvSpPr/>
      </dsp:nvSpPr>
      <dsp:spPr>
        <a:xfrm>
          <a:off x="2844085" y="1849189"/>
          <a:ext cx="2050368" cy="651113"/>
        </a:xfrm>
        <a:prstGeom prst="rect">
          <a:avLst/>
        </a:prstGeom>
        <a:solidFill>
          <a:srgbClr val="FFFF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err="1" smtClean="0">
              <a:ln/>
              <a:solidFill>
                <a:schemeClr val="tx1"/>
              </a:solidFill>
              <a:effectLst/>
              <a:latin typeface="Arial" charset="0"/>
            </a:rPr>
            <a:t>Non-responders</a:t>
          </a:r>
          <a:endParaRPr kumimoji="0" lang="nl-BE" sz="1700" b="1" i="0" u="none" strike="noStrike" kern="1200" cap="none" normalizeH="0" baseline="0" dirty="0" smtClean="0">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smtClean="0">
              <a:ln/>
              <a:solidFill>
                <a:schemeClr val="tx1"/>
              </a:solidFill>
              <a:effectLst/>
              <a:latin typeface="Arial" charset="0"/>
            </a:rPr>
            <a:t>16 </a:t>
          </a:r>
          <a:r>
            <a:rPr kumimoji="0" lang="nl-BE" sz="1700" b="1" i="0" u="none" strike="noStrike" kern="1200" cap="none" normalizeH="0" baseline="0" dirty="0" err="1" smtClean="0">
              <a:ln/>
              <a:solidFill>
                <a:schemeClr val="tx1"/>
              </a:solidFill>
              <a:effectLst/>
              <a:latin typeface="Arial" charset="0"/>
            </a:rPr>
            <a:t>patients</a:t>
          </a:r>
          <a:endParaRPr kumimoji="0" lang="nl-BE" sz="1700" b="1" i="0" u="none" strike="noStrike" kern="1200" cap="none" normalizeH="0" baseline="0" dirty="0" smtClean="0">
            <a:ln/>
            <a:solidFill>
              <a:schemeClr val="tx1"/>
            </a:solidFill>
            <a:effectLst/>
            <a:latin typeface="Arial" charset="0"/>
          </a:endParaRPr>
        </a:p>
      </dsp:txBody>
      <dsp:txXfrm>
        <a:off x="2844085" y="1849189"/>
        <a:ext cx="2050368" cy="651113"/>
      </dsp:txXfrm>
    </dsp:sp>
    <dsp:sp modelId="{043B5EC0-431A-4303-A5D2-6D189494647C}">
      <dsp:nvSpPr>
        <dsp:cNvPr id="0" name=""/>
        <dsp:cNvSpPr/>
      </dsp:nvSpPr>
      <dsp:spPr>
        <a:xfrm>
          <a:off x="6192154" y="924608"/>
          <a:ext cx="1302226" cy="651113"/>
        </a:xfrm>
        <a:prstGeom prst="rect">
          <a:avLst/>
        </a:prstGeom>
        <a:solidFill>
          <a:srgbClr val="FFFF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smtClean="0">
              <a:ln/>
              <a:solidFill>
                <a:schemeClr val="tx1"/>
              </a:solidFill>
              <a:effectLst/>
              <a:latin typeface="Arial" charset="0"/>
            </a:rPr>
            <a:t>UC cohort B</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smtClean="0">
              <a:ln/>
              <a:solidFill>
                <a:schemeClr val="tx1"/>
              </a:solidFill>
              <a:effectLst/>
              <a:latin typeface="Arial" charset="0"/>
            </a:rPr>
            <a:t>22 </a:t>
          </a:r>
          <a:r>
            <a:rPr kumimoji="0" lang="nl-BE" sz="1700" b="1" i="0" u="none" strike="noStrike" kern="1200" cap="none" normalizeH="0" baseline="0" dirty="0" err="1" smtClean="0">
              <a:ln/>
              <a:solidFill>
                <a:schemeClr val="tx1"/>
              </a:solidFill>
              <a:effectLst/>
              <a:latin typeface="Arial" charset="0"/>
            </a:rPr>
            <a:t>patients</a:t>
          </a:r>
          <a:endParaRPr kumimoji="0" lang="nl-BE" sz="1700" b="1" i="0" u="none" strike="noStrike" kern="1200" cap="none" normalizeH="0" baseline="0" dirty="0" smtClean="0">
            <a:ln/>
            <a:solidFill>
              <a:schemeClr val="tx1"/>
            </a:solidFill>
            <a:effectLst/>
            <a:latin typeface="Arial" charset="0"/>
          </a:endParaRPr>
        </a:p>
      </dsp:txBody>
      <dsp:txXfrm>
        <a:off x="6192154" y="924608"/>
        <a:ext cx="1302226" cy="651113"/>
      </dsp:txXfrm>
    </dsp:sp>
    <dsp:sp modelId="{87AD707F-D13D-4DE2-BB02-633632D42671}">
      <dsp:nvSpPr>
        <dsp:cNvPr id="0" name=""/>
        <dsp:cNvSpPr/>
      </dsp:nvSpPr>
      <dsp:spPr>
        <a:xfrm>
          <a:off x="5167921" y="1849189"/>
          <a:ext cx="1302226" cy="651113"/>
        </a:xfrm>
        <a:prstGeom prst="rect">
          <a:avLst/>
        </a:prstGeom>
        <a:solidFill>
          <a:srgbClr val="FFFF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err="1" smtClean="0">
              <a:ln/>
              <a:solidFill>
                <a:schemeClr val="tx1"/>
              </a:solidFill>
              <a:effectLst/>
              <a:latin typeface="Arial" charset="0"/>
            </a:rPr>
            <a:t>Responders</a:t>
          </a:r>
          <a:endParaRPr kumimoji="0" lang="nl-BE" sz="1700" b="1" i="0" u="none" strike="noStrike" kern="1200" cap="none" normalizeH="0" baseline="0" dirty="0" smtClean="0">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smtClean="0">
              <a:ln/>
              <a:solidFill>
                <a:schemeClr val="tx1"/>
              </a:solidFill>
              <a:effectLst/>
              <a:latin typeface="Arial" charset="0"/>
            </a:rPr>
            <a:t>12 </a:t>
          </a:r>
          <a:r>
            <a:rPr kumimoji="0" lang="nl-BE" sz="1700" b="1" i="0" u="none" strike="noStrike" kern="1200" cap="none" normalizeH="0" baseline="0" dirty="0" err="1" smtClean="0">
              <a:ln/>
              <a:solidFill>
                <a:schemeClr val="tx1"/>
              </a:solidFill>
              <a:effectLst/>
              <a:latin typeface="Arial" charset="0"/>
            </a:rPr>
            <a:t>patients</a:t>
          </a:r>
          <a:endParaRPr kumimoji="0" lang="nl-BE" sz="1700" b="1" i="0" u="none" strike="noStrike" kern="1200" cap="none" normalizeH="0" baseline="0" dirty="0" smtClean="0">
            <a:ln/>
            <a:solidFill>
              <a:schemeClr val="tx1"/>
            </a:solidFill>
            <a:effectLst/>
            <a:latin typeface="Arial" charset="0"/>
          </a:endParaRPr>
        </a:p>
      </dsp:txBody>
      <dsp:txXfrm>
        <a:off x="5167921" y="1849189"/>
        <a:ext cx="1302226" cy="651113"/>
      </dsp:txXfrm>
    </dsp:sp>
    <dsp:sp modelId="{738AD605-56E0-4B52-8CD2-3860F4EE7ED3}">
      <dsp:nvSpPr>
        <dsp:cNvPr id="0" name=""/>
        <dsp:cNvSpPr/>
      </dsp:nvSpPr>
      <dsp:spPr>
        <a:xfrm>
          <a:off x="6743614" y="1849189"/>
          <a:ext cx="1774999" cy="651113"/>
        </a:xfrm>
        <a:prstGeom prst="rect">
          <a:avLst/>
        </a:prstGeom>
        <a:solidFill>
          <a:srgbClr val="FFFF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err="1" smtClean="0">
              <a:ln/>
              <a:solidFill>
                <a:schemeClr val="tx1"/>
              </a:solidFill>
              <a:effectLst/>
              <a:latin typeface="Arial" charset="0"/>
            </a:rPr>
            <a:t>Non-responders</a:t>
          </a:r>
          <a:endParaRPr kumimoji="0" lang="nl-BE" sz="1700" b="1" i="0" u="none" strike="noStrike" kern="1200" cap="none" normalizeH="0" baseline="0" dirty="0" smtClean="0">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nl-BE" sz="1700" b="1" i="0" u="none" strike="noStrike" kern="1200" cap="none" normalizeH="0" baseline="0" dirty="0" smtClean="0">
              <a:ln/>
              <a:solidFill>
                <a:schemeClr val="tx1"/>
              </a:solidFill>
              <a:effectLst/>
              <a:latin typeface="Arial" charset="0"/>
            </a:rPr>
            <a:t>10 </a:t>
          </a:r>
          <a:r>
            <a:rPr kumimoji="0" lang="nl-BE" sz="1700" b="1" i="0" u="none" strike="noStrike" kern="1200" cap="none" normalizeH="0" baseline="0" dirty="0" err="1" smtClean="0">
              <a:ln/>
              <a:solidFill>
                <a:schemeClr val="tx1"/>
              </a:solidFill>
              <a:effectLst/>
              <a:latin typeface="Arial" charset="0"/>
            </a:rPr>
            <a:t>patients</a:t>
          </a:r>
          <a:endParaRPr kumimoji="0" lang="nl-BE" sz="1700" b="1" i="0" u="none" strike="noStrike" kern="1200" cap="none" normalizeH="0" baseline="0" dirty="0" smtClean="0">
            <a:ln/>
            <a:solidFill>
              <a:schemeClr val="tx1"/>
            </a:solidFill>
            <a:effectLst/>
            <a:latin typeface="Arial" charset="0"/>
          </a:endParaRPr>
        </a:p>
      </dsp:txBody>
      <dsp:txXfrm>
        <a:off x="6743614" y="1849189"/>
        <a:ext cx="1774999" cy="65111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3552" tIns="46776" rIns="93552" bIns="46776" rtlCol="0"/>
          <a:lstStyle>
            <a:lvl1pPr algn="l">
              <a:defRPr sz="1200"/>
            </a:lvl1pPr>
          </a:lstStyle>
          <a:p>
            <a:endParaRPr lang="nl-BE"/>
          </a:p>
        </p:txBody>
      </p:sp>
      <p:sp>
        <p:nvSpPr>
          <p:cNvPr id="3" name="Date Placeholder 2"/>
          <p:cNvSpPr>
            <a:spLocks noGrp="1"/>
          </p:cNvSpPr>
          <p:nvPr>
            <p:ph type="dt" sz="quarter" idx="1"/>
          </p:nvPr>
        </p:nvSpPr>
        <p:spPr>
          <a:xfrm>
            <a:off x="3884613" y="0"/>
            <a:ext cx="2971800" cy="497284"/>
          </a:xfrm>
          <a:prstGeom prst="rect">
            <a:avLst/>
          </a:prstGeom>
        </p:spPr>
        <p:txBody>
          <a:bodyPr vert="horz" lIns="93552" tIns="46776" rIns="93552" bIns="46776" rtlCol="0"/>
          <a:lstStyle>
            <a:lvl1pPr algn="r">
              <a:defRPr sz="1200"/>
            </a:lvl1pPr>
          </a:lstStyle>
          <a:p>
            <a:fld id="{58C0110C-78B4-4A12-B756-706563C04AA8}" type="datetimeFigureOut">
              <a:rPr lang="nl-BE" smtClean="0"/>
              <a:pPr/>
              <a:t>19/11/2013</a:t>
            </a:fld>
            <a:endParaRPr lang="nl-BE"/>
          </a:p>
        </p:txBody>
      </p:sp>
      <p:sp>
        <p:nvSpPr>
          <p:cNvPr id="4" name="Footer Placeholder 3"/>
          <p:cNvSpPr>
            <a:spLocks noGrp="1"/>
          </p:cNvSpPr>
          <p:nvPr>
            <p:ph type="ftr" sz="quarter" idx="2"/>
          </p:nvPr>
        </p:nvSpPr>
        <p:spPr>
          <a:xfrm>
            <a:off x="0" y="9446677"/>
            <a:ext cx="2971800" cy="497284"/>
          </a:xfrm>
          <a:prstGeom prst="rect">
            <a:avLst/>
          </a:prstGeom>
        </p:spPr>
        <p:txBody>
          <a:bodyPr vert="horz" lIns="93552" tIns="46776" rIns="93552" bIns="46776" rtlCol="0" anchor="b"/>
          <a:lstStyle>
            <a:lvl1pPr algn="l">
              <a:defRPr sz="1200"/>
            </a:lvl1pPr>
          </a:lstStyle>
          <a:p>
            <a:endParaRPr lang="nl-BE"/>
          </a:p>
        </p:txBody>
      </p:sp>
      <p:sp>
        <p:nvSpPr>
          <p:cNvPr id="5" name="Slide Number Placeholder 4"/>
          <p:cNvSpPr>
            <a:spLocks noGrp="1"/>
          </p:cNvSpPr>
          <p:nvPr>
            <p:ph type="sldNum" sz="quarter" idx="3"/>
          </p:nvPr>
        </p:nvSpPr>
        <p:spPr>
          <a:xfrm>
            <a:off x="3884613" y="9446677"/>
            <a:ext cx="2971800" cy="497284"/>
          </a:xfrm>
          <a:prstGeom prst="rect">
            <a:avLst/>
          </a:prstGeom>
        </p:spPr>
        <p:txBody>
          <a:bodyPr vert="horz" lIns="93552" tIns="46776" rIns="93552" bIns="46776" rtlCol="0" anchor="b"/>
          <a:lstStyle>
            <a:lvl1pPr algn="r">
              <a:defRPr sz="1200"/>
            </a:lvl1pPr>
          </a:lstStyle>
          <a:p>
            <a:fld id="{C8734204-3977-4320-9BAA-3C9AE63D540E}" type="slidenum">
              <a:rPr lang="nl-BE" smtClean="0"/>
              <a:pPr/>
              <a:t>‹#›</a:t>
            </a:fld>
            <a:endParaRPr lang="nl-B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97284"/>
          </a:xfrm>
          <a:prstGeom prst="rect">
            <a:avLst/>
          </a:prstGeom>
          <a:noFill/>
          <a:ln w="9525">
            <a:noFill/>
            <a:miter lim="800000"/>
            <a:headEnd/>
            <a:tailEnd/>
          </a:ln>
          <a:effectLst/>
        </p:spPr>
        <p:txBody>
          <a:bodyPr vert="horz" wrap="square" lIns="93552" tIns="46776" rIns="93552" bIns="46776" numCol="1" anchor="t" anchorCtr="0" compatLnSpc="1">
            <a:prstTxWarp prst="textNoShape">
              <a:avLst/>
            </a:prstTxWarp>
          </a:bodyPr>
          <a:lstStyle>
            <a:lvl1pPr>
              <a:defRPr sz="1200">
                <a:latin typeface="Arial" charset="0"/>
              </a:defRPr>
            </a:lvl1pPr>
          </a:lstStyle>
          <a:p>
            <a:pPr>
              <a:defRPr/>
            </a:pPr>
            <a:endParaRPr lang="nl-NL"/>
          </a:p>
        </p:txBody>
      </p:sp>
      <p:sp>
        <p:nvSpPr>
          <p:cNvPr id="6147" name="Rectangle 3"/>
          <p:cNvSpPr>
            <a:spLocks noGrp="1" noChangeArrowheads="1"/>
          </p:cNvSpPr>
          <p:nvPr>
            <p:ph type="dt" idx="1"/>
          </p:nvPr>
        </p:nvSpPr>
        <p:spPr bwMode="auto">
          <a:xfrm>
            <a:off x="3884613" y="0"/>
            <a:ext cx="2971800" cy="497284"/>
          </a:xfrm>
          <a:prstGeom prst="rect">
            <a:avLst/>
          </a:prstGeom>
          <a:noFill/>
          <a:ln w="9525">
            <a:noFill/>
            <a:miter lim="800000"/>
            <a:headEnd/>
            <a:tailEnd/>
          </a:ln>
          <a:effectLst/>
        </p:spPr>
        <p:txBody>
          <a:bodyPr vert="horz" wrap="square" lIns="93552" tIns="46776" rIns="93552" bIns="46776" numCol="1" anchor="t" anchorCtr="0" compatLnSpc="1">
            <a:prstTxWarp prst="textNoShape">
              <a:avLst/>
            </a:prstTxWarp>
          </a:bodyPr>
          <a:lstStyle>
            <a:lvl1pPr algn="r">
              <a:defRPr sz="1200">
                <a:latin typeface="Arial" charset="0"/>
              </a:defRPr>
            </a:lvl1pPr>
          </a:lstStyle>
          <a:p>
            <a:pPr>
              <a:defRPr/>
            </a:pPr>
            <a:endParaRPr lang="nl-NL"/>
          </a:p>
        </p:txBody>
      </p:sp>
      <p:sp>
        <p:nvSpPr>
          <p:cNvPr id="48132" name="Rectangle 4"/>
          <p:cNvSpPr>
            <a:spLocks noGrp="1" noRot="1" noChangeAspect="1" noChangeArrowheads="1" noTextEdit="1"/>
          </p:cNvSpPr>
          <p:nvPr>
            <p:ph type="sldImg" idx="2"/>
          </p:nvPr>
        </p:nvSpPr>
        <p:spPr bwMode="auto">
          <a:xfrm>
            <a:off x="631825" y="746125"/>
            <a:ext cx="5594350" cy="3729038"/>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724202"/>
            <a:ext cx="5486400" cy="4475560"/>
          </a:xfrm>
          <a:prstGeom prst="rect">
            <a:avLst/>
          </a:prstGeom>
          <a:noFill/>
          <a:ln w="9525">
            <a:noFill/>
            <a:miter lim="800000"/>
            <a:headEnd/>
            <a:tailEnd/>
          </a:ln>
          <a:effectLst/>
        </p:spPr>
        <p:txBody>
          <a:bodyPr vert="horz" wrap="square" lIns="93552" tIns="46776" rIns="93552" bIns="46776"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6150" name="Rectangle 6"/>
          <p:cNvSpPr>
            <a:spLocks noGrp="1" noChangeArrowheads="1"/>
          </p:cNvSpPr>
          <p:nvPr>
            <p:ph type="ftr" sz="quarter" idx="4"/>
          </p:nvPr>
        </p:nvSpPr>
        <p:spPr bwMode="auto">
          <a:xfrm>
            <a:off x="0" y="9446677"/>
            <a:ext cx="2971800" cy="497284"/>
          </a:xfrm>
          <a:prstGeom prst="rect">
            <a:avLst/>
          </a:prstGeom>
          <a:noFill/>
          <a:ln w="9525">
            <a:noFill/>
            <a:miter lim="800000"/>
            <a:headEnd/>
            <a:tailEnd/>
          </a:ln>
          <a:effectLst/>
        </p:spPr>
        <p:txBody>
          <a:bodyPr vert="horz" wrap="square" lIns="93552" tIns="46776" rIns="93552" bIns="46776" numCol="1" anchor="b" anchorCtr="0" compatLnSpc="1">
            <a:prstTxWarp prst="textNoShape">
              <a:avLst/>
            </a:prstTxWarp>
          </a:bodyPr>
          <a:lstStyle>
            <a:lvl1pPr>
              <a:defRPr sz="1200">
                <a:latin typeface="Arial" charset="0"/>
              </a:defRPr>
            </a:lvl1pPr>
          </a:lstStyle>
          <a:p>
            <a:pPr>
              <a:defRPr/>
            </a:pPr>
            <a:endParaRPr lang="nl-NL"/>
          </a:p>
        </p:txBody>
      </p:sp>
      <p:sp>
        <p:nvSpPr>
          <p:cNvPr id="6151" name="Rectangle 7"/>
          <p:cNvSpPr>
            <a:spLocks noGrp="1" noChangeArrowheads="1"/>
          </p:cNvSpPr>
          <p:nvPr>
            <p:ph type="sldNum" sz="quarter" idx="5"/>
          </p:nvPr>
        </p:nvSpPr>
        <p:spPr bwMode="auto">
          <a:xfrm>
            <a:off x="3884613" y="9446677"/>
            <a:ext cx="2971800" cy="497284"/>
          </a:xfrm>
          <a:prstGeom prst="rect">
            <a:avLst/>
          </a:prstGeom>
          <a:noFill/>
          <a:ln w="9525">
            <a:noFill/>
            <a:miter lim="800000"/>
            <a:headEnd/>
            <a:tailEnd/>
          </a:ln>
          <a:effectLst/>
        </p:spPr>
        <p:txBody>
          <a:bodyPr vert="horz" wrap="square" lIns="93552" tIns="46776" rIns="93552" bIns="46776" numCol="1" anchor="b" anchorCtr="0" compatLnSpc="1">
            <a:prstTxWarp prst="textNoShape">
              <a:avLst/>
            </a:prstTxWarp>
          </a:bodyPr>
          <a:lstStyle>
            <a:lvl1pPr algn="r">
              <a:defRPr sz="1200">
                <a:latin typeface="Arial" charset="0"/>
              </a:defRPr>
            </a:lvl1pPr>
          </a:lstStyle>
          <a:p>
            <a:pPr>
              <a:defRPr/>
            </a:pPr>
            <a:fld id="{16D32E8D-AF4D-461C-8A9A-B557CA68BE4F}" type="slidenum">
              <a:rPr lang="nl-NL"/>
              <a:pPr>
                <a:defRPr/>
              </a:pPr>
              <a:t>‹#›</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2</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2</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6B54DF87-F12E-4945-9CE8-4E6E26ACCFF4}" type="slidenum">
              <a:rPr lang="nl-NL" sz="1200"/>
              <a:pPr algn="r"/>
              <a:t>11</a:t>
            </a:fld>
            <a:endParaRPr lang="nl-NL" sz="1200" dirty="0"/>
          </a:p>
        </p:txBody>
      </p:sp>
      <p:sp>
        <p:nvSpPr>
          <p:cNvPr id="58371"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9F2087CB-C3FA-4DB8-A9FF-8B30C35D74A1}" type="slidenum">
              <a:rPr lang="nl-NL" sz="1200"/>
              <a:pPr algn="r"/>
              <a:t>11</a:t>
            </a:fld>
            <a:endParaRPr lang="nl-NL" sz="1200" dirty="0"/>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0B84C223-5047-4782-ABC8-897F71FE6CE2}" type="slidenum">
              <a:rPr lang="nl-NL" sz="1200"/>
              <a:pPr algn="r"/>
              <a:t>12</a:t>
            </a:fld>
            <a:endParaRPr lang="nl-NL" sz="1200" dirty="0"/>
          </a:p>
        </p:txBody>
      </p:sp>
      <p:sp>
        <p:nvSpPr>
          <p:cNvPr id="5939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6608BEFF-B6F9-4317-A3A1-08314E3561B8}" type="slidenum">
              <a:rPr lang="nl-NL" sz="1200"/>
              <a:pPr algn="r"/>
              <a:t>12</a:t>
            </a:fld>
            <a:endParaRPr lang="nl-NL" sz="1200" dirty="0"/>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4231DA20-15E7-43A7-946B-3130E41BB3C7}" type="slidenum">
              <a:rPr lang="nl-NL" sz="1200"/>
              <a:pPr algn="r"/>
              <a:t>13</a:t>
            </a:fld>
            <a:endParaRPr lang="nl-NL" sz="1200" dirty="0"/>
          </a:p>
        </p:txBody>
      </p:sp>
      <p:sp>
        <p:nvSpPr>
          <p:cNvPr id="61443"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2E2ECCF2-7D67-446B-9EEF-374C68FAD419}" type="slidenum">
              <a:rPr lang="nl-NL" sz="1200"/>
              <a:pPr algn="r"/>
              <a:t>13</a:t>
            </a:fld>
            <a:endParaRPr lang="nl-NL" sz="1200" dirty="0"/>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F29905A6-E6C0-4C64-8159-1FC9AB3A5DDD}" type="slidenum">
              <a:rPr lang="nl-NL" sz="1200"/>
              <a:pPr algn="r"/>
              <a:t>14</a:t>
            </a:fld>
            <a:endParaRPr lang="nl-NL" sz="1200" dirty="0"/>
          </a:p>
        </p:txBody>
      </p:sp>
      <p:sp>
        <p:nvSpPr>
          <p:cNvPr id="63491"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E5B67D2-F2FB-42D8-8012-022E67624264}" type="slidenum">
              <a:rPr lang="nl-NL" sz="1200"/>
              <a:pPr algn="r"/>
              <a:t>14</a:t>
            </a:fld>
            <a:endParaRPr lang="nl-NL" sz="1200" dirty="0"/>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F29905A6-E6C0-4C64-8159-1FC9AB3A5DDD}" type="slidenum">
              <a:rPr lang="nl-NL" sz="1200"/>
              <a:pPr algn="r"/>
              <a:t>15</a:t>
            </a:fld>
            <a:endParaRPr lang="nl-NL" sz="1200" dirty="0"/>
          </a:p>
        </p:txBody>
      </p:sp>
      <p:sp>
        <p:nvSpPr>
          <p:cNvPr id="63491"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E5B67D2-F2FB-42D8-8012-022E67624264}" type="slidenum">
              <a:rPr lang="nl-NL" sz="1200"/>
              <a:pPr algn="r"/>
              <a:t>15</a:t>
            </a:fld>
            <a:endParaRPr lang="nl-NL" sz="1200" dirty="0"/>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a:ln/>
        </p:spPr>
        <p:txBody>
          <a:bodyPr/>
          <a:lstStyle/>
          <a:p>
            <a:pPr defTabSz="935523" eaLnBrk="1" hangingPunct="1">
              <a:defRPr/>
            </a:pPr>
            <a:r>
              <a:rPr lang="en-US" dirty="0" err="1" smtClean="0"/>
              <a:t>Affymetrix</a:t>
            </a:r>
            <a:r>
              <a:rPr lang="en-US" dirty="0" smtClean="0"/>
              <a:t> has 3 types of arrays offering whole-genome wide gene expression analysis. In my previous studies, we used the U133 plus 2.0 arrays which have mainly probes targeting the sequences at the 3’ end of the gene. In contrast, the other 2 types of arrays have probes targeting each </a:t>
            </a:r>
            <a:r>
              <a:rPr lang="en-US" dirty="0" err="1" smtClean="0"/>
              <a:t>exon</a:t>
            </a:r>
            <a:r>
              <a:rPr lang="en-US" dirty="0" smtClean="0"/>
              <a:t> of the gene. All the 3 arrays can be used to measure the expression at gene level, while the last two types of arrays can also be used to measure the expression at </a:t>
            </a:r>
            <a:r>
              <a:rPr lang="en-US" dirty="0" err="1" smtClean="0"/>
              <a:t>exon</a:t>
            </a:r>
            <a:r>
              <a:rPr lang="en-US" dirty="0" smtClean="0"/>
              <a:t> level giving the ability to look at the alternative splicing variants.</a:t>
            </a:r>
            <a:endParaRPr lang="nl-BE" dirty="0" smtClean="0"/>
          </a:p>
          <a:p>
            <a:pPr eaLnBrk="1" hangingPunct="1"/>
            <a:endParaRPr lang="nl-BE"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AC58CB31-22CF-48BC-9F85-6311513B9BA7}" type="slidenum">
              <a:rPr lang="nl-NL" sz="1200"/>
              <a:pPr algn="r"/>
              <a:t>16</a:t>
            </a:fld>
            <a:endParaRPr lang="nl-NL" sz="1200" dirty="0"/>
          </a:p>
        </p:txBody>
      </p:sp>
      <p:sp>
        <p:nvSpPr>
          <p:cNvPr id="6451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7F0DD6CF-F24C-4931-88DD-21B8F9226C11}" type="slidenum">
              <a:rPr lang="nl-NL" sz="1200"/>
              <a:pPr algn="r"/>
              <a:t>16</a:t>
            </a:fld>
            <a:endParaRPr lang="nl-NL" sz="1200" dirty="0"/>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noFill/>
          <a:ln/>
        </p:spPr>
        <p:txBody>
          <a:bodyPr/>
          <a:lstStyle/>
          <a:p>
            <a:r>
              <a:rPr lang="en-US" dirty="0" smtClean="0"/>
              <a:t>The total RNA is isolated from the tissue/cell being studied. </a:t>
            </a:r>
          </a:p>
          <a:p>
            <a:r>
              <a:rPr lang="en-US" dirty="0" smtClean="0"/>
              <a:t>The RNA is turned into a double stranded </a:t>
            </a:r>
            <a:r>
              <a:rPr lang="en-US" dirty="0" err="1" smtClean="0"/>
              <a:t>cDNA</a:t>
            </a:r>
            <a:r>
              <a:rPr lang="en-US" dirty="0" smtClean="0"/>
              <a:t>. This is done through reverse transcription. This is done because RNA itself is not a very stable molecule and the </a:t>
            </a:r>
            <a:r>
              <a:rPr lang="en-US" dirty="0" err="1" smtClean="0"/>
              <a:t>cDNA</a:t>
            </a:r>
            <a:r>
              <a:rPr lang="en-US" dirty="0" smtClean="0"/>
              <a:t> is a way to store the RNA for a much longer period of time </a:t>
            </a:r>
          </a:p>
          <a:p>
            <a:r>
              <a:rPr lang="en-US" dirty="0" smtClean="0"/>
              <a:t>When it comes time to run the array, the </a:t>
            </a:r>
            <a:r>
              <a:rPr lang="en-US" dirty="0" err="1" smtClean="0"/>
              <a:t>cDNA</a:t>
            </a:r>
            <a:r>
              <a:rPr lang="en-US" dirty="0" smtClean="0"/>
              <a:t> is allowed to go through in vitro transcription back to RNA (now known as </a:t>
            </a:r>
            <a:r>
              <a:rPr lang="en-US" dirty="0" err="1" smtClean="0"/>
              <a:t>cRNA</a:t>
            </a:r>
            <a:r>
              <a:rPr lang="en-US" dirty="0" smtClean="0"/>
              <a:t>), but this RNA is labeled with Biotin. This is done by having all the </a:t>
            </a:r>
            <a:r>
              <a:rPr lang="en-US" dirty="0" err="1" smtClean="0"/>
              <a:t>uracil</a:t>
            </a:r>
            <a:r>
              <a:rPr lang="en-US" dirty="0" smtClean="0"/>
              <a:t> bases tagged with the Biotin. </a:t>
            </a:r>
          </a:p>
          <a:p>
            <a:r>
              <a:rPr lang="en-US" dirty="0" smtClean="0"/>
              <a:t>This labeled </a:t>
            </a:r>
            <a:r>
              <a:rPr lang="en-US" dirty="0" err="1" smtClean="0"/>
              <a:t>cRNA</a:t>
            </a:r>
            <a:r>
              <a:rPr lang="en-US" dirty="0" smtClean="0"/>
              <a:t> is then randomly fragmented in to pieces anywhere from 30 to 400 base pairs in length </a:t>
            </a:r>
          </a:p>
          <a:p>
            <a:r>
              <a:rPr lang="en-US" dirty="0" smtClean="0"/>
              <a:t>The fragmented, Biotin-labeled </a:t>
            </a:r>
            <a:r>
              <a:rPr lang="en-US" dirty="0" err="1" smtClean="0"/>
              <a:t>cRNA</a:t>
            </a:r>
            <a:r>
              <a:rPr lang="en-US" dirty="0" smtClean="0"/>
              <a:t> is then added to the array </a:t>
            </a:r>
          </a:p>
          <a:p>
            <a:r>
              <a:rPr lang="en-US" dirty="0" smtClean="0"/>
              <a:t>Anywhere on the array where a RNA fragment and a probe are complimentary, the RNA hybridizes to the probes in the feature. </a:t>
            </a:r>
          </a:p>
          <a:p>
            <a:r>
              <a:rPr lang="en-US" dirty="0" smtClean="0"/>
              <a:t>The array is then washed to remove any RNA that is not stuck to an array (i.e., no match was made) and then stained with the fluorescent molecule that sticks to Biotin (Cy5 conjugated to </a:t>
            </a:r>
            <a:r>
              <a:rPr lang="en-US" dirty="0" err="1" smtClean="0"/>
              <a:t>streptavidin</a:t>
            </a:r>
            <a:r>
              <a:rPr lang="en-US" dirty="0" smtClean="0"/>
              <a:t>) </a:t>
            </a:r>
          </a:p>
          <a:p>
            <a:r>
              <a:rPr lang="en-US" dirty="0" smtClean="0"/>
              <a:t>Lastly, the entire array is scanned with a laser. </a:t>
            </a:r>
            <a:r>
              <a:rPr lang="en-GB" dirty="0" smtClean="0"/>
              <a:t>The resulting image files (.</a:t>
            </a:r>
            <a:r>
              <a:rPr lang="en-GB" dirty="0" err="1" smtClean="0"/>
              <a:t>dat</a:t>
            </a:r>
            <a:r>
              <a:rPr lang="en-GB" dirty="0" smtClean="0"/>
              <a:t> files) were analyzed using </a:t>
            </a:r>
            <a:r>
              <a:rPr lang="en-GB" dirty="0" err="1" smtClean="0"/>
              <a:t>Affymetrix</a:t>
            </a:r>
            <a:r>
              <a:rPr lang="en-GB" dirty="0" smtClean="0"/>
              <a:t> GCOS software, and intensity values for each probe cell (.</a:t>
            </a:r>
            <a:r>
              <a:rPr lang="en-GB" dirty="0" err="1" smtClean="0"/>
              <a:t>cel</a:t>
            </a:r>
            <a:r>
              <a:rPr lang="en-GB" dirty="0" smtClean="0"/>
              <a:t> file) were calculated. Quality evaluation of the microarrays included Spike-In controls (</a:t>
            </a:r>
            <a:r>
              <a:rPr lang="en-GB" dirty="0" err="1" smtClean="0"/>
              <a:t>BioB</a:t>
            </a:r>
            <a:r>
              <a:rPr lang="en-GB" dirty="0" smtClean="0"/>
              <a:t>, </a:t>
            </a:r>
            <a:r>
              <a:rPr lang="en-GB" dirty="0" err="1" smtClean="0"/>
              <a:t>BioC</a:t>
            </a:r>
            <a:r>
              <a:rPr lang="en-GB" dirty="0" smtClean="0"/>
              <a:t>, </a:t>
            </a:r>
            <a:r>
              <a:rPr lang="en-GB" dirty="0" err="1" smtClean="0"/>
              <a:t>BioD</a:t>
            </a:r>
            <a:r>
              <a:rPr lang="en-GB" dirty="0" smtClean="0"/>
              <a:t>, and </a:t>
            </a:r>
            <a:r>
              <a:rPr lang="en-GB" dirty="0" err="1" smtClean="0"/>
              <a:t>cre</a:t>
            </a:r>
            <a:r>
              <a:rPr lang="en-GB" dirty="0" smtClean="0"/>
              <a:t>), a 3’-5’ ratio of GAPDH &lt; 3.0, and average background signal &lt; 100. </a:t>
            </a:r>
            <a:endParaRPr lang="nl-BE"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83D575BB-C101-4463-AD92-B4626B77D7EC}" type="slidenum">
              <a:rPr lang="nl-NL" sz="1200"/>
              <a:pPr algn="r"/>
              <a:t>17</a:t>
            </a:fld>
            <a:endParaRPr lang="nl-NL" sz="1200" dirty="0"/>
          </a:p>
        </p:txBody>
      </p:sp>
      <p:sp>
        <p:nvSpPr>
          <p:cNvPr id="65539"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934C78E-11E0-487F-824A-15661EE3DC49}" type="slidenum">
              <a:rPr lang="nl-NL" sz="1200"/>
              <a:pPr algn="r"/>
              <a:t>17</a:t>
            </a:fld>
            <a:endParaRPr lang="nl-NL" sz="1200" dirty="0"/>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3EE4EAC4-AB2B-43DE-ADD6-BB54BA00B8EE}" type="slidenum">
              <a:rPr lang="nl-NL" sz="1200"/>
              <a:pPr algn="r"/>
              <a:t>18</a:t>
            </a:fld>
            <a:endParaRPr lang="nl-NL" sz="1200" dirty="0"/>
          </a:p>
        </p:txBody>
      </p:sp>
      <p:sp>
        <p:nvSpPr>
          <p:cNvPr id="66563"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F303ECE-60FF-4FD0-A0EC-3FBFB0B1BE08}" type="slidenum">
              <a:rPr lang="nl-NL" sz="1200"/>
              <a:pPr algn="r"/>
              <a:t>18</a:t>
            </a:fld>
            <a:endParaRPr lang="nl-NL" sz="1200" dirty="0"/>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p:spPr>
        <p:txBody>
          <a:bodyPr/>
          <a:lstStyle/>
          <a:p>
            <a:r>
              <a:rPr lang="en-US" smtClean="0"/>
              <a:t>The total RNA is isolated from the tissue/cell being studied. </a:t>
            </a:r>
          </a:p>
          <a:p>
            <a:r>
              <a:rPr lang="en-US" smtClean="0"/>
              <a:t>The RNA is turned into a double stranded cDNA. This is done through reverse transcription. This is done because RNA itself is not a very stable molecule and the cDNA is a way to store the RNA for a much longer period of time </a:t>
            </a:r>
          </a:p>
          <a:p>
            <a:r>
              <a:rPr lang="en-US" smtClean="0"/>
              <a:t>When it comes time to run the array, the cDNA is allowed to go through in vitro transcription back to RNA (now known as cRNA), but this RNA is labeled with Biotin. This is done by having all the uracil bases tagged with the Biotin. </a:t>
            </a:r>
          </a:p>
          <a:p>
            <a:r>
              <a:rPr lang="en-US" smtClean="0"/>
              <a:t>This labeled cRNA is then randomly fragmented in to pieces anywhere from 30 to 400 base pairs in length </a:t>
            </a:r>
          </a:p>
          <a:p>
            <a:r>
              <a:rPr lang="en-US" smtClean="0"/>
              <a:t>The fragmented, Biotin-labeled cRNA is then added to the array </a:t>
            </a:r>
          </a:p>
          <a:p>
            <a:r>
              <a:rPr lang="en-US" smtClean="0"/>
              <a:t>Anywhere on the array where a RNA fragment and a probe are complimentary, the RNA hybridizes to the probes in the feature. </a:t>
            </a:r>
          </a:p>
          <a:p>
            <a:r>
              <a:rPr lang="en-US" smtClean="0"/>
              <a:t>The array is then washed to remove any RNA that is not stuck to an array (i.e., no match was made) and then stained with the fluorescent molecule that sticks to Biotin (Cy5 conjugated to streptavidin) </a:t>
            </a:r>
          </a:p>
          <a:p>
            <a:r>
              <a:rPr lang="en-US" smtClean="0"/>
              <a:t>Lastly, the entire array is scanned with a laser. </a:t>
            </a:r>
            <a:r>
              <a:rPr lang="en-GB" smtClean="0"/>
              <a:t>The resulting image files (.dat files) were analyzed using Affymetrix GCOS software, and intensity values for each probe cell (.cel file) were calculated. Quality evaluation of the microarrays included Spike-In controls (BioB, BioC, BioD, and cre), a 3’-5’ ratio of GAPDH &lt; 3.0, and average background signal &lt; 100. </a:t>
            </a:r>
            <a:endParaRPr lang="nl-B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F3A194B1-5EB5-4F78-9F60-AF6A964B21B4}" type="slidenum">
              <a:rPr lang="nl-NL" sz="1200"/>
              <a:pPr algn="r"/>
              <a:t>19</a:t>
            </a:fld>
            <a:endParaRPr lang="nl-NL" sz="1200" dirty="0"/>
          </a:p>
        </p:txBody>
      </p:sp>
      <p:sp>
        <p:nvSpPr>
          <p:cNvPr id="67587"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505218EB-A814-4006-AA9E-ED06985EC5F9}" type="slidenum">
              <a:rPr lang="nl-NL" sz="1200"/>
              <a:pPr algn="r"/>
              <a:t>19</a:t>
            </a:fld>
            <a:endParaRPr lang="nl-NL" sz="1200" dirty="0"/>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6EEE6291-9D79-4CB5-B857-5E5E2ED012D1}" type="slidenum">
              <a:rPr lang="nl-NL" sz="1200"/>
              <a:pPr algn="r"/>
              <a:t>20</a:t>
            </a:fld>
            <a:endParaRPr lang="nl-NL" sz="1200" dirty="0"/>
          </a:p>
        </p:txBody>
      </p:sp>
      <p:sp>
        <p:nvSpPr>
          <p:cNvPr id="68611"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759B538B-4C84-4345-995C-7ED8FCA16290}" type="slidenum">
              <a:rPr lang="nl-NL" sz="1200"/>
              <a:pPr algn="r"/>
              <a:t>20</a:t>
            </a:fld>
            <a:endParaRPr lang="nl-NL" sz="1200" dirty="0"/>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E1D2E3FA-62D5-469E-B650-7B5E871BA17E}" type="slidenum">
              <a:rPr lang="nl-NL" sz="1200"/>
              <a:pPr algn="r"/>
              <a:t>3</a:t>
            </a:fld>
            <a:endParaRPr lang="nl-NL" sz="1200" dirty="0"/>
          </a:p>
        </p:txBody>
      </p:sp>
      <p:sp>
        <p:nvSpPr>
          <p:cNvPr id="50179"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B401A50-0B67-40F4-BD0C-B17B1BC7A910}" type="slidenum">
              <a:rPr lang="nl-NL" sz="1200"/>
              <a:pPr algn="r"/>
              <a:t>3</a:t>
            </a:fld>
            <a:endParaRPr lang="nl-NL" sz="1200" dirty="0"/>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C37A9071-9959-464D-9AB5-C5F7B8CD2935}" type="slidenum">
              <a:rPr lang="nl-NL" sz="1200"/>
              <a:pPr algn="r"/>
              <a:t>21</a:t>
            </a:fld>
            <a:endParaRPr lang="nl-NL" sz="1200" dirty="0"/>
          </a:p>
        </p:txBody>
      </p:sp>
      <p:sp>
        <p:nvSpPr>
          <p:cNvPr id="6963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96FD57FB-F39E-4010-83C0-874542D29540}" type="slidenum">
              <a:rPr lang="nl-NL" sz="1200"/>
              <a:pPr algn="r"/>
              <a:t>21</a:t>
            </a:fld>
            <a:endParaRPr lang="nl-NL" sz="1200" dirty="0"/>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ACC380CC-B682-401F-856C-3FAAB97011C3}" type="slidenum">
              <a:rPr lang="nl-NL" sz="1200"/>
              <a:pPr algn="r"/>
              <a:t>22</a:t>
            </a:fld>
            <a:endParaRPr lang="nl-NL" sz="1200" dirty="0"/>
          </a:p>
        </p:txBody>
      </p:sp>
      <p:sp>
        <p:nvSpPr>
          <p:cNvPr id="70659"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2D57466C-3320-4B7D-B120-C147F5BD570F}" type="slidenum">
              <a:rPr lang="nl-NL" sz="1200"/>
              <a:pPr algn="r"/>
              <a:t>22</a:t>
            </a:fld>
            <a:endParaRPr lang="nl-NL" sz="1200" dirty="0"/>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2A64ED94-952F-482F-9F94-A8EA870D69D1}" type="slidenum">
              <a:rPr lang="nl-NL" sz="1200"/>
              <a:pPr algn="r"/>
              <a:t>23</a:t>
            </a:fld>
            <a:endParaRPr lang="nl-NL" sz="1200" dirty="0"/>
          </a:p>
        </p:txBody>
      </p:sp>
      <p:sp>
        <p:nvSpPr>
          <p:cNvPr id="71683"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14F18FC7-B260-4BEA-AC37-30FCF5F05590}" type="slidenum">
              <a:rPr lang="nl-NL" sz="1200"/>
              <a:pPr algn="r"/>
              <a:t>23</a:t>
            </a:fld>
            <a:endParaRPr lang="nl-NL" sz="1200" dirty="0"/>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CD761D78-13F5-4E2E-B1DA-073E3875B0E6}" type="slidenum">
              <a:rPr lang="nl-NL" sz="1200"/>
              <a:pPr algn="r"/>
              <a:t>24</a:t>
            </a:fld>
            <a:endParaRPr lang="nl-NL" sz="1200" dirty="0"/>
          </a:p>
        </p:txBody>
      </p:sp>
      <p:sp>
        <p:nvSpPr>
          <p:cNvPr id="72707"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24B340A5-3F1B-4AD6-B096-3B8E0C4DC905}" type="slidenum">
              <a:rPr lang="nl-NL" sz="1200"/>
              <a:pPr algn="r"/>
              <a:t>24</a:t>
            </a:fld>
            <a:endParaRPr lang="nl-NL" sz="1200" dirty="0"/>
          </a:p>
        </p:txBody>
      </p:sp>
      <p:sp>
        <p:nvSpPr>
          <p:cNvPr id="72708" name="Rectangle 2"/>
          <p:cNvSpPr>
            <a:spLocks noGrp="1" noRot="1" noChangeAspect="1" noChangeArrowheads="1" noTextEdit="1"/>
          </p:cNvSpPr>
          <p:nvPr>
            <p:ph type="sldImg"/>
          </p:nvPr>
        </p:nvSpPr>
        <p:spPr>
          <a:ln/>
        </p:spPr>
      </p:sp>
      <p:sp>
        <p:nvSpPr>
          <p:cNvPr id="72709"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F5E392F8-B755-496A-A5D8-987591FB005B}" type="slidenum">
              <a:rPr lang="nl-NL" sz="1200"/>
              <a:pPr algn="r"/>
              <a:t>25</a:t>
            </a:fld>
            <a:endParaRPr lang="nl-NL" sz="1200" dirty="0"/>
          </a:p>
        </p:txBody>
      </p:sp>
      <p:sp>
        <p:nvSpPr>
          <p:cNvPr id="73731"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A1263F40-B98E-4B9E-AD41-5540FE1547FB}" type="slidenum">
              <a:rPr lang="nl-NL" sz="1200"/>
              <a:pPr algn="r"/>
              <a:t>25</a:t>
            </a:fld>
            <a:endParaRPr lang="nl-NL" sz="1200" dirty="0"/>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29E78CFD-9699-4939-B1CC-7DA94F26CF0D}" type="slidenum">
              <a:rPr lang="nl-NL" sz="1200"/>
              <a:pPr algn="r"/>
              <a:t>26</a:t>
            </a:fld>
            <a:endParaRPr lang="nl-NL" sz="1200" dirty="0"/>
          </a:p>
        </p:txBody>
      </p:sp>
      <p:sp>
        <p:nvSpPr>
          <p:cNvPr id="747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E848CD40-024D-47C0-B5A3-BE9AC80D0B0E}" type="slidenum">
              <a:rPr lang="nl-NL" sz="1200"/>
              <a:pPr algn="r"/>
              <a:t>26</a:t>
            </a:fld>
            <a:endParaRPr lang="nl-NL" sz="1200" dirty="0"/>
          </a:p>
        </p:txBody>
      </p:sp>
      <p:sp>
        <p:nvSpPr>
          <p:cNvPr id="74756" name="Rectangle 2"/>
          <p:cNvSpPr>
            <a:spLocks noGrp="1" noRot="1" noChangeAspect="1" noChangeArrowheads="1" noTextEdit="1"/>
          </p:cNvSpPr>
          <p:nvPr>
            <p:ph type="sldImg"/>
          </p:nvPr>
        </p:nvSpPr>
        <p:spPr>
          <a:ln/>
        </p:spPr>
      </p:sp>
      <p:sp>
        <p:nvSpPr>
          <p:cNvPr id="74757"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156DCBA-D4DF-46A3-BB25-E5453F047584}" type="slidenum">
              <a:rPr lang="nl-NL" sz="1200"/>
              <a:pPr algn="r"/>
              <a:t>27</a:t>
            </a:fld>
            <a:endParaRPr lang="nl-NL" sz="1200" dirty="0"/>
          </a:p>
        </p:txBody>
      </p:sp>
      <p:sp>
        <p:nvSpPr>
          <p:cNvPr id="75779"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EEEAC09A-5894-44FA-BAC9-5136F77BDD3E}" type="slidenum">
              <a:rPr lang="nl-NL" sz="1200"/>
              <a:pPr algn="r"/>
              <a:t>27</a:t>
            </a:fld>
            <a:endParaRPr lang="nl-NL" sz="1200" dirty="0"/>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A8180F20-7100-4C35-B979-80AC8EF8B306}" type="slidenum">
              <a:rPr lang="nl-NL" sz="1200"/>
              <a:pPr algn="r"/>
              <a:t>28</a:t>
            </a:fld>
            <a:endParaRPr lang="nl-NL" sz="1200" dirty="0"/>
          </a:p>
        </p:txBody>
      </p:sp>
      <p:sp>
        <p:nvSpPr>
          <p:cNvPr id="76803"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909D0E5D-2E60-4930-A7F7-E2528AA5FA3E}" type="slidenum">
              <a:rPr lang="nl-NL" sz="1200"/>
              <a:pPr algn="r"/>
              <a:t>28</a:t>
            </a:fld>
            <a:endParaRPr lang="nl-NL" sz="1200" dirty="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59884847-C93F-4EC0-A2BD-E65F8AB8E52C}" type="slidenum">
              <a:rPr lang="nl-NL" sz="1200"/>
              <a:pPr algn="r"/>
              <a:t>29</a:t>
            </a:fld>
            <a:endParaRPr lang="nl-NL" sz="1200" dirty="0"/>
          </a:p>
        </p:txBody>
      </p:sp>
      <p:sp>
        <p:nvSpPr>
          <p:cNvPr id="77827"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004F37D8-2824-4DA9-B07B-A29A8BE894A0}" type="slidenum">
              <a:rPr lang="nl-NL" sz="1200"/>
              <a:pPr algn="r"/>
              <a:t>29</a:t>
            </a:fld>
            <a:endParaRPr lang="nl-NL" sz="1200" dirty="0"/>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EE69122C-74C1-4FA2-B5F1-05635C32C7B3}" type="slidenum">
              <a:rPr lang="nl-NL" sz="1200"/>
              <a:pPr algn="r"/>
              <a:t>30</a:t>
            </a:fld>
            <a:endParaRPr lang="nl-NL" sz="1200" dirty="0"/>
          </a:p>
        </p:txBody>
      </p:sp>
      <p:sp>
        <p:nvSpPr>
          <p:cNvPr id="78851"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9B9DBEB7-BE9C-4792-9840-06DAC42BFAD0}" type="slidenum">
              <a:rPr lang="nl-NL" sz="1200"/>
              <a:pPr algn="r"/>
              <a:t>30</a:t>
            </a:fld>
            <a:endParaRPr lang="nl-NL" sz="1200" dirty="0"/>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B9199A1B-5720-43D8-AC91-593AE453F2E6}" type="slidenum">
              <a:rPr lang="nl-NL" sz="1200"/>
              <a:pPr algn="r"/>
              <a:t>4</a:t>
            </a:fld>
            <a:endParaRPr lang="nl-NL" sz="1200" dirty="0"/>
          </a:p>
        </p:txBody>
      </p:sp>
      <p:sp>
        <p:nvSpPr>
          <p:cNvPr id="51203"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9A54AF67-8022-4605-8502-A266B027E864}" type="slidenum">
              <a:rPr lang="nl-NL" sz="1200"/>
              <a:pPr algn="r"/>
              <a:t>4</a:t>
            </a:fld>
            <a:endParaRPr lang="nl-NL" sz="1200" dirty="0"/>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994DC646-AAEA-423F-9379-AE27892CE68B}" type="slidenum">
              <a:rPr lang="nl-NL" sz="1200"/>
              <a:pPr algn="r"/>
              <a:t>31</a:t>
            </a:fld>
            <a:endParaRPr lang="nl-NL" sz="1200" dirty="0"/>
          </a:p>
        </p:txBody>
      </p:sp>
      <p:sp>
        <p:nvSpPr>
          <p:cNvPr id="7987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2C1C508F-1A64-4301-9D6D-5A53804C1ED1}" type="slidenum">
              <a:rPr lang="nl-NL" sz="1200"/>
              <a:pPr algn="r"/>
              <a:t>31</a:t>
            </a:fld>
            <a:endParaRPr lang="nl-NL" sz="1200" dirty="0"/>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BA13EA3-72AF-4455-B6A4-E8E471E87C3A}" type="slidenum">
              <a:rPr lang="nl-NL" sz="1200"/>
              <a:pPr algn="r"/>
              <a:t>32</a:t>
            </a:fld>
            <a:endParaRPr lang="nl-NL" sz="1200" dirty="0"/>
          </a:p>
        </p:txBody>
      </p:sp>
      <p:sp>
        <p:nvSpPr>
          <p:cNvPr id="83971"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CEA17A1F-E191-4E35-AF27-A6A5BAABE037}" type="slidenum">
              <a:rPr lang="nl-NL" sz="1200"/>
              <a:pPr algn="r"/>
              <a:t>32</a:t>
            </a:fld>
            <a:endParaRPr lang="nl-NL" sz="1200" dirty="0"/>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631F162C-3875-4459-AF2F-C27BA8A2DDCD}" type="slidenum">
              <a:rPr lang="nl-NL" sz="1200"/>
              <a:pPr algn="r"/>
              <a:t>33</a:t>
            </a:fld>
            <a:endParaRPr lang="nl-NL" sz="1200" dirty="0"/>
          </a:p>
        </p:txBody>
      </p:sp>
      <p:sp>
        <p:nvSpPr>
          <p:cNvPr id="8499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41C611D5-1139-43FE-98CF-54E4BD5C2917}" type="slidenum">
              <a:rPr lang="nl-NL" sz="1200"/>
              <a:pPr algn="r"/>
              <a:t>33</a:t>
            </a:fld>
            <a:endParaRPr lang="nl-NL" sz="1200" dirty="0"/>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058F1BAB-FF0E-4ED6-A9E3-B510B47B97C6}" type="slidenum">
              <a:rPr lang="nl-NL" sz="1200"/>
              <a:pPr algn="r"/>
              <a:t>34</a:t>
            </a:fld>
            <a:endParaRPr lang="nl-NL" sz="1200" dirty="0"/>
          </a:p>
        </p:txBody>
      </p:sp>
      <p:sp>
        <p:nvSpPr>
          <p:cNvPr id="86019"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A19E949A-9B69-46DC-881E-C2AD08E8109E}" type="slidenum">
              <a:rPr lang="nl-NL" sz="1200"/>
              <a:pPr algn="r"/>
              <a:t>34</a:t>
            </a:fld>
            <a:endParaRPr lang="nl-NL" sz="1200" dirty="0"/>
          </a:p>
        </p:txBody>
      </p:sp>
      <p:sp>
        <p:nvSpPr>
          <p:cNvPr id="86020" name="Rectangle 2"/>
          <p:cNvSpPr>
            <a:spLocks noGrp="1" noRot="1" noChangeAspect="1" noChangeArrowheads="1" noTextEdit="1"/>
          </p:cNvSpPr>
          <p:nvPr>
            <p:ph type="sldImg"/>
          </p:nvPr>
        </p:nvSpPr>
        <p:spPr>
          <a:ln/>
        </p:spPr>
      </p:sp>
      <p:sp>
        <p:nvSpPr>
          <p:cNvPr id="86021"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1C1F230C-C224-494C-883C-263FA42D86C9}" type="slidenum">
              <a:rPr lang="nl-NL" sz="1200"/>
              <a:pPr algn="r"/>
              <a:t>35</a:t>
            </a:fld>
            <a:endParaRPr lang="nl-NL" sz="1200" dirty="0"/>
          </a:p>
        </p:txBody>
      </p:sp>
      <p:sp>
        <p:nvSpPr>
          <p:cNvPr id="87043"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691CA8BC-1897-4D84-91CB-8ACFFC9D4649}" type="slidenum">
              <a:rPr lang="nl-NL" sz="1200"/>
              <a:pPr algn="r"/>
              <a:t>35</a:t>
            </a:fld>
            <a:endParaRPr lang="nl-NL" sz="1200" dirty="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F24F903C-9C54-4CEF-859C-81C7F8FB9557}" type="slidenum">
              <a:rPr lang="nl-NL" sz="1200"/>
              <a:pPr algn="r"/>
              <a:t>36</a:t>
            </a:fld>
            <a:endParaRPr lang="nl-NL" sz="1200" dirty="0"/>
          </a:p>
        </p:txBody>
      </p:sp>
      <p:sp>
        <p:nvSpPr>
          <p:cNvPr id="88067"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3A06448B-1C48-40B8-BD7F-C7E6E84260B6}" type="slidenum">
              <a:rPr lang="nl-NL" sz="1200"/>
              <a:pPr algn="r"/>
              <a:t>36</a:t>
            </a:fld>
            <a:endParaRPr lang="nl-NL" sz="1200" dirty="0"/>
          </a:p>
        </p:txBody>
      </p:sp>
      <p:sp>
        <p:nvSpPr>
          <p:cNvPr id="88068" name="Rectangle 2"/>
          <p:cNvSpPr>
            <a:spLocks noGrp="1" noRot="1" noChangeAspect="1" noChangeArrowheads="1" noTextEdit="1"/>
          </p:cNvSpPr>
          <p:nvPr>
            <p:ph type="sldImg"/>
          </p:nvPr>
        </p:nvSpPr>
        <p:spPr>
          <a:ln/>
        </p:spPr>
      </p:sp>
      <p:sp>
        <p:nvSpPr>
          <p:cNvPr id="88069"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AAAD08F6-A554-4FAD-A878-6CA56AF4BAF5}" type="slidenum">
              <a:rPr lang="nl-NL" sz="1200"/>
              <a:pPr algn="r"/>
              <a:t>37</a:t>
            </a:fld>
            <a:endParaRPr lang="nl-NL" sz="1200" dirty="0"/>
          </a:p>
        </p:txBody>
      </p:sp>
      <p:sp>
        <p:nvSpPr>
          <p:cNvPr id="89091"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1E2621EE-B1A2-4123-A184-D495CC0DD6D1}" type="slidenum">
              <a:rPr lang="nl-NL" sz="1200"/>
              <a:pPr algn="r"/>
              <a:t>37</a:t>
            </a:fld>
            <a:endParaRPr lang="nl-NL" sz="1200" dirty="0"/>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C581BB4D-7ADD-4455-8750-6054343331DE}" type="slidenum">
              <a:rPr lang="nl-NL" sz="1200"/>
              <a:pPr algn="r"/>
              <a:t>38</a:t>
            </a:fld>
            <a:endParaRPr lang="nl-NL" sz="1200" dirty="0"/>
          </a:p>
        </p:txBody>
      </p:sp>
      <p:sp>
        <p:nvSpPr>
          <p:cNvPr id="5939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F518C101-8E57-459D-852B-2A355F9BB82E}" type="slidenum">
              <a:rPr lang="nl-NL" sz="1200"/>
              <a:pPr algn="r"/>
              <a:t>38</a:t>
            </a:fld>
            <a:endParaRPr lang="nl-NL" sz="1200" dirty="0"/>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C581BB4D-7ADD-4455-8750-6054343331DE}" type="slidenum">
              <a:rPr lang="nl-NL" sz="1200"/>
              <a:pPr algn="r"/>
              <a:t>39</a:t>
            </a:fld>
            <a:endParaRPr lang="nl-NL" sz="1200" dirty="0"/>
          </a:p>
        </p:txBody>
      </p:sp>
      <p:sp>
        <p:nvSpPr>
          <p:cNvPr id="5939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F518C101-8E57-459D-852B-2A355F9BB82E}" type="slidenum">
              <a:rPr lang="nl-NL" sz="1200"/>
              <a:pPr algn="r"/>
              <a:t>39</a:t>
            </a:fld>
            <a:endParaRPr lang="nl-NL" sz="1200" dirty="0"/>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40</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40</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5772F27-2B68-4514-9D52-C16EB77CBA63}" type="slidenum">
              <a:rPr lang="nl-NL" sz="1200"/>
              <a:pPr algn="r"/>
              <a:t>5</a:t>
            </a:fld>
            <a:endParaRPr lang="nl-NL" sz="1200" dirty="0"/>
          </a:p>
        </p:txBody>
      </p:sp>
      <p:sp>
        <p:nvSpPr>
          <p:cNvPr id="52227"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12CDB575-6C32-4063-9146-3F23F94C2D8D}" type="slidenum">
              <a:rPr lang="nl-NL" sz="1200"/>
              <a:pPr algn="r"/>
              <a:t>5</a:t>
            </a:fld>
            <a:endParaRPr lang="nl-NL" sz="1200" dirty="0"/>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41</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41</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42</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42</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43</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43</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44</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44</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45</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45</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46</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46</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47</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47</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48</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48</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49</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49</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50</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50</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830340E5-D52B-47D0-88BC-DA2C88F8FD85}" type="slidenum">
              <a:rPr lang="nl-NL" sz="1200"/>
              <a:pPr algn="r"/>
              <a:t>6</a:t>
            </a:fld>
            <a:endParaRPr lang="nl-NL" sz="1200" dirty="0"/>
          </a:p>
        </p:txBody>
      </p:sp>
      <p:sp>
        <p:nvSpPr>
          <p:cNvPr id="53251"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8D67193-8773-4A09-80BF-BCEC7A1BC5F8}" type="slidenum">
              <a:rPr lang="nl-NL" sz="1200"/>
              <a:pPr algn="r"/>
              <a:t>6</a:t>
            </a:fld>
            <a:endParaRPr lang="nl-NL" sz="1200" dirty="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51</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51</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52</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52</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53</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53</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54</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54</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55</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55</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56</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56</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57</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57</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58</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58</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59</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59</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60</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60</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830340E5-D52B-47D0-88BC-DA2C88F8FD85}" type="slidenum">
              <a:rPr lang="nl-NL" sz="1200"/>
              <a:pPr algn="r"/>
              <a:t>7</a:t>
            </a:fld>
            <a:endParaRPr lang="nl-NL" sz="1200" dirty="0"/>
          </a:p>
        </p:txBody>
      </p:sp>
      <p:sp>
        <p:nvSpPr>
          <p:cNvPr id="53251"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8D67193-8773-4A09-80BF-BCEC7A1BC5F8}" type="slidenum">
              <a:rPr lang="nl-NL" sz="1200"/>
              <a:pPr algn="r"/>
              <a:t>7</a:t>
            </a:fld>
            <a:endParaRPr lang="nl-NL" sz="1200" dirty="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61</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61</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defTabSz="935523" eaLnBrk="1" hangingPunct="1">
              <a:defRPr/>
            </a:pPr>
            <a:r>
              <a:rPr lang="en-GB" dirty="0" smtClean="0"/>
              <a:t>Hierarchical cluster analysis of responders (R) and non-responders (NR), based on the log2 expression values of the top 5 significantly differentially expressed known genes**, identified by LIMMA analysis in cohort A, cohort B, the two cohorts </a:t>
            </a:r>
            <a:r>
              <a:rPr lang="en-GB" dirty="0" err="1" smtClean="0"/>
              <a:t>combined.Individual</a:t>
            </a:r>
            <a:r>
              <a:rPr lang="en-GB" dirty="0" smtClean="0"/>
              <a:t> samples are shown in </a:t>
            </a:r>
            <a:r>
              <a:rPr lang="en-GB" dirty="0" err="1" smtClean="0"/>
              <a:t>colums</a:t>
            </a:r>
            <a:r>
              <a:rPr lang="en-GB" dirty="0" smtClean="0"/>
              <a:t> and genes in rows. The log2 expression values for individual genes are indicated by </a:t>
            </a:r>
            <a:r>
              <a:rPr lang="en-GB" dirty="0" err="1" smtClean="0"/>
              <a:t>color</a:t>
            </a:r>
            <a:r>
              <a:rPr lang="en-GB" dirty="0" smtClean="0"/>
              <a:t>, as shown in the scale (</a:t>
            </a:r>
            <a:r>
              <a:rPr lang="en-GB" dirty="0" err="1" smtClean="0"/>
              <a:t>color</a:t>
            </a:r>
            <a:r>
              <a:rPr lang="en-GB" dirty="0" smtClean="0"/>
              <a:t> key), with yellow indicating a high level of expression and blue a low level of expression. The responders (R) and non-responders (NR) are coloured red and blue, respectively. **For probe sets representing the same gene, the most significant probe set representing that gene was taken for the analysis.</a:t>
            </a:r>
            <a:endParaRPr lang="nl-BE" dirty="0" smtClean="0"/>
          </a:p>
          <a:p>
            <a:pPr eaLnBrk="1" hangingPunct="1"/>
            <a:endParaRPr lang="nl-BE"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62</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62</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F3C48D-54FE-4DCC-9B1C-2B77B5385813}" type="slidenum">
              <a:rPr lang="nl-NL" smtClean="0"/>
              <a:pPr/>
              <a:t>63</a:t>
            </a:fld>
            <a:endParaRPr lang="nl-NL" smtClean="0"/>
          </a:p>
        </p:txBody>
      </p:sp>
      <p:sp>
        <p:nvSpPr>
          <p:cNvPr id="4915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0CBF61A-E08B-49F6-B8B6-85315245056F}" type="slidenum">
              <a:rPr lang="nl-NL" sz="1200"/>
              <a:pPr algn="r"/>
              <a:t>63</a:t>
            </a:fld>
            <a:endParaRPr lang="nl-NL" sz="1200" dirty="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ADDC4D23-E893-4881-BD5D-8CDE926B99D8}" type="slidenum">
              <a:rPr lang="nl-NL" sz="1200"/>
              <a:pPr algn="r"/>
              <a:t>64</a:t>
            </a:fld>
            <a:endParaRPr lang="nl-NL" sz="1200" dirty="0"/>
          </a:p>
        </p:txBody>
      </p:sp>
      <p:sp>
        <p:nvSpPr>
          <p:cNvPr id="9011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07860245-70F7-4C7D-94CA-FA25BCA60822}" type="slidenum">
              <a:rPr lang="nl-NL" sz="1200"/>
              <a:pPr algn="r"/>
              <a:t>64</a:t>
            </a:fld>
            <a:endParaRPr lang="nl-NL" sz="1200" dirty="0"/>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41BDEE93-D947-436D-AE5E-0CDCB70641EE}" type="slidenum">
              <a:rPr lang="nl-NL" sz="1200"/>
              <a:pPr algn="r"/>
              <a:t>65</a:t>
            </a:fld>
            <a:endParaRPr lang="nl-NL" sz="1200" dirty="0"/>
          </a:p>
        </p:txBody>
      </p:sp>
      <p:sp>
        <p:nvSpPr>
          <p:cNvPr id="62467"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715BABE0-FD01-4B10-8E27-F6EA988F99AA}" type="slidenum">
              <a:rPr lang="nl-NL" sz="1200"/>
              <a:pPr algn="r"/>
              <a:t>65</a:t>
            </a:fld>
            <a:endParaRPr lang="nl-NL" sz="1200" dirty="0"/>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F29905A6-E6C0-4C64-8159-1FC9AB3A5DDD}" type="slidenum">
              <a:rPr lang="nl-NL" sz="1200"/>
              <a:pPr algn="r"/>
              <a:t>66</a:t>
            </a:fld>
            <a:endParaRPr lang="nl-NL" sz="1200" dirty="0"/>
          </a:p>
        </p:txBody>
      </p:sp>
      <p:sp>
        <p:nvSpPr>
          <p:cNvPr id="63491"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E5B67D2-F2FB-42D8-8012-022E67624264}" type="slidenum">
              <a:rPr lang="nl-NL" sz="1200"/>
              <a:pPr algn="r"/>
              <a:t>66</a:t>
            </a:fld>
            <a:endParaRPr lang="nl-NL" sz="1200" dirty="0"/>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994DC646-AAEA-423F-9379-AE27892CE68B}" type="slidenum">
              <a:rPr lang="nl-NL" sz="1200"/>
              <a:pPr algn="r"/>
              <a:t>67</a:t>
            </a:fld>
            <a:endParaRPr lang="nl-NL" sz="1200" dirty="0"/>
          </a:p>
        </p:txBody>
      </p:sp>
      <p:sp>
        <p:nvSpPr>
          <p:cNvPr id="79875"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2C1C508F-1A64-4301-9D6D-5A53804C1ED1}" type="slidenum">
              <a:rPr lang="nl-NL" sz="1200"/>
              <a:pPr algn="r"/>
              <a:t>67</a:t>
            </a:fld>
            <a:endParaRPr lang="nl-NL" sz="1200" dirty="0"/>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2C6D4F90-6608-47C4-8620-8914326DFD27}" type="slidenum">
              <a:rPr lang="nl-NL" sz="1200"/>
              <a:pPr algn="r"/>
              <a:t>68</a:t>
            </a:fld>
            <a:endParaRPr lang="nl-NL" sz="1200" dirty="0"/>
          </a:p>
        </p:txBody>
      </p:sp>
      <p:sp>
        <p:nvSpPr>
          <p:cNvPr id="80899"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0C6B07AB-AD4D-46AA-B42A-7A39CCBE1A1B}" type="slidenum">
              <a:rPr lang="nl-NL" sz="1200"/>
              <a:pPr algn="r"/>
              <a:t>68</a:t>
            </a:fld>
            <a:endParaRPr lang="nl-NL" sz="1200" dirty="0"/>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C6F5DB46-597F-43DF-8956-F5F54044B4C8}" type="slidenum">
              <a:rPr lang="nl-NL" sz="1200"/>
              <a:pPr algn="r"/>
              <a:t>69</a:t>
            </a:fld>
            <a:endParaRPr lang="nl-NL" sz="1200" dirty="0"/>
          </a:p>
        </p:txBody>
      </p:sp>
      <p:sp>
        <p:nvSpPr>
          <p:cNvPr id="81923"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96F4B40E-B371-4E1C-940A-A44EE83D1D47}" type="slidenum">
              <a:rPr lang="nl-NL" sz="1200"/>
              <a:pPr algn="r"/>
              <a:t>69</a:t>
            </a:fld>
            <a:endParaRPr lang="nl-NL" sz="1200" dirty="0"/>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5E732A6D-8595-4A6D-87A9-2154B64197B6}" type="slidenum">
              <a:rPr lang="nl-NL" sz="1200"/>
              <a:pPr algn="r"/>
              <a:t>70</a:t>
            </a:fld>
            <a:endParaRPr lang="nl-NL" sz="1200" dirty="0"/>
          </a:p>
        </p:txBody>
      </p:sp>
      <p:sp>
        <p:nvSpPr>
          <p:cNvPr id="82947"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4C4A3696-08F0-4F58-8D8A-1EB8484BFF19}" type="slidenum">
              <a:rPr lang="nl-NL" sz="1200"/>
              <a:pPr algn="r"/>
              <a:t>70</a:t>
            </a:fld>
            <a:endParaRPr lang="nl-NL" sz="1200" dirty="0"/>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a:ln/>
        </p:spPr>
        <p:txBody>
          <a:bodyPr/>
          <a:lstStyle/>
          <a:p>
            <a:endParaRPr lang="nl-B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830340E5-D52B-47D0-88BC-DA2C88F8FD85}" type="slidenum">
              <a:rPr lang="nl-NL" sz="1200"/>
              <a:pPr algn="r"/>
              <a:t>8</a:t>
            </a:fld>
            <a:endParaRPr lang="nl-NL" sz="1200" dirty="0"/>
          </a:p>
        </p:txBody>
      </p:sp>
      <p:sp>
        <p:nvSpPr>
          <p:cNvPr id="53251"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8D67193-8773-4A09-80BF-BCEC7A1BC5F8}" type="slidenum">
              <a:rPr lang="nl-NL" sz="1200"/>
              <a:pPr algn="r"/>
              <a:t>8</a:t>
            </a:fld>
            <a:endParaRPr lang="nl-NL" sz="1200" dirty="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830340E5-D52B-47D0-88BC-DA2C88F8FD85}" type="slidenum">
              <a:rPr lang="nl-NL" sz="1200"/>
              <a:pPr algn="r"/>
              <a:t>9</a:t>
            </a:fld>
            <a:endParaRPr lang="nl-NL" sz="1200" dirty="0"/>
          </a:p>
        </p:txBody>
      </p:sp>
      <p:sp>
        <p:nvSpPr>
          <p:cNvPr id="53251"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D8D67193-8773-4A09-80BF-BCEC7A1BC5F8}" type="slidenum">
              <a:rPr lang="nl-NL" sz="1200"/>
              <a:pPr algn="r"/>
              <a:t>9</a:t>
            </a:fld>
            <a:endParaRPr lang="nl-NL" sz="1200" dirty="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p:spPr>
        <p:txBody>
          <a:bodyPr/>
          <a:lstStyle/>
          <a:p>
            <a:pPr eaLnBrk="1" hangingPunct="1"/>
            <a:endParaRPr lang="nl-B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26FC60E5-5103-4946-874F-4EAD5A014984}" type="slidenum">
              <a:rPr lang="nl-NL" sz="1200"/>
              <a:pPr algn="r"/>
              <a:t>10</a:t>
            </a:fld>
            <a:endParaRPr lang="nl-NL" sz="1200" dirty="0"/>
          </a:p>
        </p:txBody>
      </p:sp>
      <p:sp>
        <p:nvSpPr>
          <p:cNvPr id="57347" name="Rectangle 7"/>
          <p:cNvSpPr txBox="1">
            <a:spLocks noGrp="1" noChangeArrowheads="1"/>
          </p:cNvSpPr>
          <p:nvPr/>
        </p:nvSpPr>
        <p:spPr bwMode="auto">
          <a:xfrm>
            <a:off x="3884613" y="9446677"/>
            <a:ext cx="2971800" cy="497284"/>
          </a:xfrm>
          <a:prstGeom prst="rect">
            <a:avLst/>
          </a:prstGeom>
          <a:noFill/>
          <a:ln w="9525">
            <a:noFill/>
            <a:miter lim="800000"/>
            <a:headEnd/>
            <a:tailEnd/>
          </a:ln>
        </p:spPr>
        <p:txBody>
          <a:bodyPr lIns="93552" tIns="46776" rIns="93552" bIns="46776" anchor="b"/>
          <a:lstStyle/>
          <a:p>
            <a:pPr algn="r"/>
            <a:fld id="{839F6E68-6FC5-45CC-A421-36D15944FF50}" type="slidenum">
              <a:rPr lang="nl-NL" sz="1200"/>
              <a:pPr algn="r"/>
              <a:t>10</a:t>
            </a:fld>
            <a:endParaRPr lang="nl-NL" sz="1200" dirty="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nl-BE"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nl-BE"/>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14B9C321-A2E8-4A48-ACC9-7499787CA410}" type="slidenum">
              <a:rPr lang="nl-NL"/>
              <a:pPr>
                <a:defRPr/>
              </a:pPr>
              <a:t>‹#›</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732107AC-142D-4573-A494-18C5027754B6}" type="slidenum">
              <a:rPr lang="nl-NL"/>
              <a:pPr>
                <a:defRPr/>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D78DAF9D-EEBA-4ECA-BFB7-9C66CFB809DB}" type="slidenum">
              <a:rPr lang="nl-NL"/>
              <a:pPr>
                <a:defRPr/>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18B17570-8154-44B4-98B9-CBEED5DAA8F3}" type="slidenum">
              <a:rPr lang="nl-NL"/>
              <a:pPr>
                <a:defRPr/>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89DE1D58-832A-42FB-89E3-E2EBCCC0BB8E}" type="slidenum">
              <a:rPr lang="nl-NL"/>
              <a:pPr>
                <a:defRPr/>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6D8D2485-9F09-4D4A-888C-9BB15C41E368}" type="slidenum">
              <a:rPr lang="nl-NL"/>
              <a:pPr>
                <a:defRPr/>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F32E1AA2-9B61-4E00-A12D-B02B79A1BF00}" type="slidenum">
              <a:rPr lang="nl-NL"/>
              <a:pPr>
                <a:defRPr/>
              </a:pPr>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0BFB5756-4E02-4757-8CE0-767BC074121F}" type="slidenum">
              <a:rPr lang="nl-NL"/>
              <a:pPr>
                <a:defRPr/>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EEE1597B-9CF8-40E8-BD5E-982DEF575F8F}" type="slidenum">
              <a:rPr lang="nl-NL"/>
              <a:pPr>
                <a:defRPr/>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5C3051A9-1CF9-4F18-B29C-DE1C433E7046}" type="slidenum">
              <a:rPr lang="nl-NL"/>
              <a:pPr>
                <a:defRPr/>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2E8C9D9C-6E2E-4987-9E70-DFB223A04962}" type="slidenum">
              <a:rPr lang="nl-NL"/>
              <a:pPr>
                <a:defRPr/>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het opmaakprofiel te bewerken</a:t>
            </a:r>
          </a:p>
        </p:txBody>
      </p:sp>
      <p:sp>
        <p:nvSpPr>
          <p:cNvPr id="5123"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nl-NL"/>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nl-NL"/>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1305A4A-6129-42E4-AFC8-42D9E88DA528}"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hyperlink" Target="http://www.pubmed.gov/"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tags" Target="../tags/tag15.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oleObject" Target="../embeddings/oleObject1.bin"/><Relationship Id="rId4" Type="http://schemas.openxmlformats.org/officeDocument/2006/relationships/notesSlide" Target="../notesSlides/notesSlide15.xml"/><Relationship Id="rId9"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9.wmf"/><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8.wmf"/><Relationship Id="rId5" Type="http://schemas.openxmlformats.org/officeDocument/2006/relationships/image" Target="../media/image27.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tags" Target="../tags/tag17.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oleObject" Target="../embeddings/oleObject4.bin"/><Relationship Id="rId4" Type="http://schemas.openxmlformats.org/officeDocument/2006/relationships/notesSlide" Target="../notesSlides/notesSlide17.xml"/><Relationship Id="rId9"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xml"/><Relationship Id="rId1" Type="http://schemas.openxmlformats.org/officeDocument/2006/relationships/vmlDrawing" Target="../drawings/vmlDrawing3.vml"/><Relationship Id="rId6" Type="http://schemas.openxmlformats.org/officeDocument/2006/relationships/image" Target="../media/image30.png"/><Relationship Id="rId5" Type="http://schemas.openxmlformats.org/officeDocument/2006/relationships/oleObject" Target="../embeddings/oleObject7.bin"/><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41.jpe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14.pn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49.jpeg"/><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51.png"/><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3.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35.pn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5.xml"/><Relationship Id="rId5" Type="http://schemas.openxmlformats.org/officeDocument/2006/relationships/image" Target="../media/image58.pn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59.png"/><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57.jpe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6.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61.xml.rels><?xml version="1.0" encoding="UTF-8" standalone="yes"?>
<Relationships xmlns="http://schemas.openxmlformats.org/package/2006/relationships"><Relationship Id="rId8" Type="http://schemas.openxmlformats.org/officeDocument/2006/relationships/oleObject" Target="../embeddings/Microsoft_Office_Excel_97-2003_Worksheet1.xls"/><Relationship Id="rId3" Type="http://schemas.openxmlformats.org/officeDocument/2006/relationships/slideLayout" Target="../slideLayouts/slideLayout7.xml"/><Relationship Id="rId7" Type="http://schemas.openxmlformats.org/officeDocument/2006/relationships/image" Target="../media/image71.png"/><Relationship Id="rId12" Type="http://schemas.openxmlformats.org/officeDocument/2006/relationships/oleObject" Target="../embeddings/Microsoft_Office_Excel_97-2003_Worksheet3.xls"/><Relationship Id="rId2" Type="http://schemas.openxmlformats.org/officeDocument/2006/relationships/tags" Target="../tags/tag60.xml"/><Relationship Id="rId1" Type="http://schemas.openxmlformats.org/officeDocument/2006/relationships/vmlDrawing" Target="../drawings/vmlDrawing4.v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png"/><Relationship Id="rId10" Type="http://schemas.openxmlformats.org/officeDocument/2006/relationships/oleObject" Target="../embeddings/Microsoft_Office_Excel_97-2003_Worksheet2.xls"/><Relationship Id="rId4" Type="http://schemas.openxmlformats.org/officeDocument/2006/relationships/notesSlide" Target="../notesSlides/notesSlide60.xml"/><Relationship Id="rId9"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8" Type="http://schemas.openxmlformats.org/officeDocument/2006/relationships/hyperlink" Target="http://books.google.be/books?id=Om4MKyZ0q0MC&amp;printsec=frontcover&amp;dq=Pierre+Baldi+&amp;+G.+Wesley+Hatfield,+%E2%80%9EDNA+Microarrays+and+Gene+Expression%E2%80%9D,+Cambridge&amp;source=gbs_summary_s&amp;cad=0" TargetMode="External"/><Relationship Id="rId13" Type="http://schemas.openxmlformats.org/officeDocument/2006/relationships/image" Target="../media/image80.png"/><Relationship Id="rId3" Type="http://schemas.openxmlformats.org/officeDocument/2006/relationships/notesSlide" Target="../notesSlides/notesSlide62.xml"/><Relationship Id="rId7" Type="http://schemas.openxmlformats.org/officeDocument/2006/relationships/image" Target="../media/image77.jpeg"/><Relationship Id="rId12" Type="http://schemas.openxmlformats.org/officeDocument/2006/relationships/hyperlink" Target="http://books.google.be/books?id=e8-CfJ5RIgAC&amp;printsec=frontcover&amp;dq=Gentleman,+Carey,+Huber,+%E2%80%9CBioinformatics+and+Computational+Biology+Solutions+Using+R+and+Bioconductor%E2%80%9D,+Springer&amp;source=gbs_summary_s&amp;cad=0" TargetMode="External"/><Relationship Id="rId2" Type="http://schemas.openxmlformats.org/officeDocument/2006/relationships/slideLayout" Target="../slideLayouts/slideLayout7.xml"/><Relationship Id="rId1" Type="http://schemas.openxmlformats.org/officeDocument/2006/relationships/tags" Target="../tags/tag62.xml"/><Relationship Id="rId6" Type="http://schemas.openxmlformats.org/officeDocument/2006/relationships/hyperlink" Target="http://books.google.be/books?id=r9gROQvdelcC&amp;printsec=frontcover&amp;dq=Giovanni+Parmigiani+et+al,+%E2%80%9EThe+Analysis+of+Gene+Expression+Data%E2%80%9C,+Springer&amp;source=gbs_summary_s&amp;cad=0" TargetMode="External"/><Relationship Id="rId11" Type="http://schemas.openxmlformats.org/officeDocument/2006/relationships/image" Target="../media/image79.jpeg"/><Relationship Id="rId5" Type="http://schemas.openxmlformats.org/officeDocument/2006/relationships/image" Target="../media/image76.jpeg"/><Relationship Id="rId10" Type="http://schemas.openxmlformats.org/officeDocument/2006/relationships/hyperlink" Target="http://books.google.be/books?id=bvY21DGa1OwC&amp;printsec=frontcover&amp;dq=David+W.+Mount,+%E2%80%9EBioinformatics%E2%80%9C,+Cold+Spring+Harbor&amp;source=gbs_summary_s&amp;cad=0" TargetMode="External"/><Relationship Id="rId4" Type="http://schemas.openxmlformats.org/officeDocument/2006/relationships/image" Target="../media/image75.gif"/><Relationship Id="rId9"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3.xml"/><Relationship Id="rId5" Type="http://schemas.openxmlformats.org/officeDocument/2006/relationships/image" Target="../media/image82.pn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4.xml"/><Relationship Id="rId5" Type="http://schemas.openxmlformats.org/officeDocument/2006/relationships/image" Target="../media/image84.jpeg"/><Relationship Id="rId4" Type="http://schemas.openxmlformats.org/officeDocument/2006/relationships/image" Target="../media/image83.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85.jpeg"/><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67.xml"/><Relationship Id="rId5" Type="http://schemas.openxmlformats.org/officeDocument/2006/relationships/image" Target="../media/image86.png"/><Relationship Id="rId4" Type="http://schemas.openxmlformats.org/officeDocument/2006/relationships/image" Target="../media/image87.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68.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69.xml"/><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141288" y="1457489"/>
            <a:ext cx="10007600" cy="1323439"/>
          </a:xfrm>
          <a:prstGeom prst="rect">
            <a:avLst/>
          </a:prstGeom>
          <a:noFill/>
          <a:ln w="9525">
            <a:noFill/>
            <a:miter lim="800000"/>
            <a:headEnd/>
            <a:tailEnd/>
          </a:ln>
        </p:spPr>
        <p:txBody>
          <a:bodyPr>
            <a:spAutoFit/>
          </a:bodyPr>
          <a:lstStyle/>
          <a:p>
            <a:pPr algn="ctr"/>
            <a:r>
              <a:rPr lang="nl-BE" sz="4000" b="1" dirty="0" smtClean="0">
                <a:solidFill>
                  <a:srgbClr val="FFFF00"/>
                </a:solidFill>
              </a:rPr>
              <a:t>GENE EXPRESSION MICROARRAY </a:t>
            </a:r>
            <a:r>
              <a:rPr lang="nl-BE" sz="4000" b="1" dirty="0">
                <a:solidFill>
                  <a:srgbClr val="FFFF00"/>
                </a:solidFill>
              </a:rPr>
              <a:t>PROFILING IN PRACTICE</a:t>
            </a:r>
            <a:endParaRPr lang="nl-NL" sz="4000" b="1" dirty="0">
              <a:solidFill>
                <a:srgbClr val="FFFF00"/>
              </a:solidFill>
            </a:endParaRPr>
          </a:p>
        </p:txBody>
      </p:sp>
      <p:sp>
        <p:nvSpPr>
          <p:cNvPr id="6147" name="Text Box 4"/>
          <p:cNvSpPr txBox="1">
            <a:spLocks noChangeArrowheads="1"/>
          </p:cNvSpPr>
          <p:nvPr/>
        </p:nvSpPr>
        <p:spPr bwMode="auto">
          <a:xfrm>
            <a:off x="74613" y="5092700"/>
            <a:ext cx="10215562" cy="1815882"/>
          </a:xfrm>
          <a:prstGeom prst="rect">
            <a:avLst/>
          </a:prstGeom>
          <a:noFill/>
          <a:ln w="9525">
            <a:noFill/>
            <a:miter lim="800000"/>
            <a:headEnd/>
            <a:tailEnd/>
          </a:ln>
        </p:spPr>
        <p:txBody>
          <a:bodyPr>
            <a:spAutoFit/>
          </a:bodyPr>
          <a:lstStyle/>
          <a:p>
            <a:pPr marL="457200" indent="-457200" algn="ctr"/>
            <a:r>
              <a:rPr lang="nl-BE" sz="2000" b="1" dirty="0">
                <a:solidFill>
                  <a:schemeClr val="bg1"/>
                </a:solidFill>
              </a:rPr>
              <a:t>Ingrid Arijs</a:t>
            </a:r>
            <a:endParaRPr lang="nl-BE" sz="2000" b="1" baseline="30000" dirty="0">
              <a:solidFill>
                <a:schemeClr val="bg1"/>
              </a:solidFill>
            </a:endParaRPr>
          </a:p>
          <a:p>
            <a:pPr marL="457200" indent="-457200" algn="ctr"/>
            <a:endParaRPr lang="en-GB" sz="1600" b="1" dirty="0">
              <a:solidFill>
                <a:schemeClr val="bg1"/>
              </a:solidFill>
            </a:endParaRPr>
          </a:p>
          <a:p>
            <a:pPr marL="457200" indent="-457200" algn="ctr"/>
            <a:r>
              <a:rPr lang="en-GB" sz="1600" b="1" dirty="0" smtClean="0">
                <a:solidFill>
                  <a:schemeClr val="bg1"/>
                </a:solidFill>
              </a:rPr>
              <a:t>Translational Research </a:t>
            </a:r>
            <a:r>
              <a:rPr lang="en-GB" sz="1600" b="1" dirty="0" err="1" smtClean="0">
                <a:solidFill>
                  <a:schemeClr val="bg1"/>
                </a:solidFill>
              </a:rPr>
              <a:t>Center</a:t>
            </a:r>
            <a:r>
              <a:rPr lang="en-GB" sz="1600" b="1" dirty="0" smtClean="0">
                <a:solidFill>
                  <a:schemeClr val="bg1"/>
                </a:solidFill>
              </a:rPr>
              <a:t> for Gastrointestinal Disorders (TARGID), IBD Leuven, KU Leuven, Leuven, Belgium</a:t>
            </a:r>
            <a:endParaRPr lang="en-GB" sz="1600" b="1" dirty="0">
              <a:solidFill>
                <a:schemeClr val="bg1"/>
              </a:solidFill>
            </a:endParaRPr>
          </a:p>
          <a:p>
            <a:pPr marL="457200" indent="-457200" algn="ctr"/>
            <a:r>
              <a:rPr lang="nl-NL" sz="1200" b="1" i="1" dirty="0" err="1" smtClean="0">
                <a:solidFill>
                  <a:schemeClr val="bg1"/>
                </a:solidFill>
              </a:rPr>
              <a:t>ingrid.arijs</a:t>
            </a:r>
            <a:r>
              <a:rPr lang="nl-NL" sz="1200" b="1" i="1" dirty="0" smtClean="0">
                <a:solidFill>
                  <a:schemeClr val="bg1"/>
                </a:solidFill>
              </a:rPr>
              <a:t>@</a:t>
            </a:r>
            <a:r>
              <a:rPr lang="nl-NL" sz="1200" b="1" i="1" dirty="0" err="1" smtClean="0">
                <a:solidFill>
                  <a:schemeClr val="bg1"/>
                </a:solidFill>
              </a:rPr>
              <a:t>med.kuleuven.be</a:t>
            </a:r>
            <a:r>
              <a:rPr lang="nl-NL" sz="1200" b="1" i="1" dirty="0" smtClean="0">
                <a:solidFill>
                  <a:schemeClr val="bg1"/>
                </a:solidFill>
              </a:rPr>
              <a:t> </a:t>
            </a:r>
          </a:p>
          <a:p>
            <a:pPr marL="457200" indent="-457200" algn="ctr"/>
            <a:r>
              <a:rPr lang="nl-NL" sz="1600" b="1" dirty="0">
                <a:solidFill>
                  <a:schemeClr val="bg1"/>
                </a:solidFill>
              </a:rPr>
              <a:t/>
            </a:r>
            <a:br>
              <a:rPr lang="nl-NL" sz="1600" b="1" dirty="0">
                <a:solidFill>
                  <a:schemeClr val="bg1"/>
                </a:solidFill>
              </a:rPr>
            </a:br>
            <a:endParaRPr lang="nl-NL" sz="1600" b="1" dirty="0">
              <a:solidFill>
                <a:schemeClr val="bg1"/>
              </a:solidFill>
            </a:endParaRPr>
          </a:p>
        </p:txBody>
      </p:sp>
      <p:sp>
        <p:nvSpPr>
          <p:cNvPr id="6148" name="Text Box 7"/>
          <p:cNvSpPr txBox="1">
            <a:spLocks noChangeArrowheads="1"/>
          </p:cNvSpPr>
          <p:nvPr/>
        </p:nvSpPr>
        <p:spPr bwMode="auto">
          <a:xfrm>
            <a:off x="8802688" y="6480175"/>
            <a:ext cx="1539875" cy="366713"/>
          </a:xfrm>
          <a:prstGeom prst="rect">
            <a:avLst/>
          </a:prstGeom>
          <a:noFill/>
          <a:ln w="9525">
            <a:noFill/>
            <a:miter lim="800000"/>
            <a:headEnd/>
            <a:tailEnd/>
          </a:ln>
        </p:spPr>
        <p:txBody>
          <a:bodyPr>
            <a:spAutoFit/>
          </a:bodyPr>
          <a:lstStyle/>
          <a:p>
            <a:pPr>
              <a:spcBef>
                <a:spcPct val="50000"/>
              </a:spcBef>
            </a:pPr>
            <a:r>
              <a:rPr lang="nl-BE" b="1" dirty="0" smtClean="0">
                <a:solidFill>
                  <a:srgbClr val="FFFF00"/>
                </a:solidFill>
              </a:rPr>
              <a:t>19/11/2013</a:t>
            </a:r>
            <a:endParaRPr lang="nl-NL" b="1" dirty="0">
              <a:solidFill>
                <a:srgbClr val="FFFF00"/>
              </a:solidFill>
            </a:endParaRPr>
          </a:p>
        </p:txBody>
      </p:sp>
      <p:pic>
        <p:nvPicPr>
          <p:cNvPr id="6149" name="Picture 8" descr="SedesGEEL102 copy"/>
          <p:cNvPicPr>
            <a:picLocks noChangeAspect="1" noChangeArrowheads="1"/>
          </p:cNvPicPr>
          <p:nvPr/>
        </p:nvPicPr>
        <p:blipFill>
          <a:blip r:embed="rId2" cstate="print"/>
          <a:srcRect/>
          <a:stretch>
            <a:fillRect/>
          </a:stretch>
        </p:blipFill>
        <p:spPr bwMode="auto">
          <a:xfrm>
            <a:off x="160338" y="116632"/>
            <a:ext cx="661987" cy="1151855"/>
          </a:xfrm>
          <a:prstGeom prst="rect">
            <a:avLst/>
          </a:prstGeom>
          <a:noFill/>
          <a:ln w="9525">
            <a:noFill/>
            <a:miter lim="800000"/>
            <a:headEnd/>
            <a:tailEnd/>
          </a:ln>
        </p:spPr>
      </p:pic>
      <p:pic>
        <p:nvPicPr>
          <p:cNvPr id="6150" name="Picture 13" descr="gb-2001-2-9-reports4021-1"/>
          <p:cNvPicPr>
            <a:picLocks noChangeAspect="1" noChangeArrowheads="1"/>
          </p:cNvPicPr>
          <p:nvPr/>
        </p:nvPicPr>
        <p:blipFill>
          <a:blip r:embed="rId3" cstate="print"/>
          <a:srcRect/>
          <a:stretch>
            <a:fillRect/>
          </a:stretch>
        </p:blipFill>
        <p:spPr bwMode="auto">
          <a:xfrm>
            <a:off x="4090988" y="2853159"/>
            <a:ext cx="2060575" cy="2232025"/>
          </a:xfrm>
          <a:prstGeom prst="rect">
            <a:avLst/>
          </a:prstGeom>
          <a:noFill/>
          <a:ln w="31750">
            <a:solidFill>
              <a:srgbClr val="FFFF00"/>
            </a:solidFill>
            <a:miter lim="800000"/>
            <a:headEnd/>
            <a:tailEnd/>
          </a:ln>
        </p:spPr>
      </p:pic>
      <p:pic>
        <p:nvPicPr>
          <p:cNvPr id="8" name="Picture 25" descr="IBDLeuven_logo_final.jpg"/>
          <p:cNvPicPr>
            <a:picLocks noChangeAspect="1"/>
          </p:cNvPicPr>
          <p:nvPr/>
        </p:nvPicPr>
        <p:blipFill>
          <a:blip r:embed="rId4" cstate="print"/>
          <a:srcRect/>
          <a:stretch>
            <a:fillRect/>
          </a:stretch>
        </p:blipFill>
        <p:spPr bwMode="auto">
          <a:xfrm>
            <a:off x="2191172" y="116632"/>
            <a:ext cx="1383785" cy="944587"/>
          </a:xfrm>
          <a:prstGeom prst="rect">
            <a:avLst/>
          </a:prstGeom>
          <a:noFill/>
          <a:ln w="9525">
            <a:noFill/>
            <a:miter lim="800000"/>
            <a:headEnd/>
            <a:tailEnd/>
          </a:ln>
        </p:spPr>
      </p:pic>
      <p:pic>
        <p:nvPicPr>
          <p:cNvPr id="9" name="Picture 8" descr="targid logo.jpg"/>
          <p:cNvPicPr>
            <a:picLocks noChangeAspect="1"/>
          </p:cNvPicPr>
          <p:nvPr/>
        </p:nvPicPr>
        <p:blipFill>
          <a:blip r:embed="rId5" cstate="print"/>
          <a:srcRect t="1720"/>
          <a:stretch>
            <a:fillRect/>
          </a:stretch>
        </p:blipFill>
        <p:spPr>
          <a:xfrm>
            <a:off x="1013658" y="116632"/>
            <a:ext cx="985873" cy="792088"/>
          </a:xfrm>
          <a:prstGeom prst="rect">
            <a:avLst/>
          </a:prstGeom>
        </p:spPr>
      </p:pic>
      <p:pic>
        <p:nvPicPr>
          <p:cNvPr id="10" name="Picture 9" descr="FWO2.jpg"/>
          <p:cNvPicPr>
            <a:picLocks noChangeAspect="1"/>
          </p:cNvPicPr>
          <p:nvPr/>
        </p:nvPicPr>
        <p:blipFill>
          <a:blip r:embed="rId6" cstate="print"/>
          <a:stretch>
            <a:fillRect/>
          </a:stretch>
        </p:blipFill>
        <p:spPr>
          <a:xfrm>
            <a:off x="3775348" y="116632"/>
            <a:ext cx="1209664" cy="735039"/>
          </a:xfrm>
          <a:prstGeom prst="rect">
            <a:avLst/>
          </a:prstGeom>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1028"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1029"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1030" name="Text Box 3"/>
          <p:cNvSpPr txBox="1">
            <a:spLocks noChangeArrowheads="1"/>
          </p:cNvSpPr>
          <p:nvPr/>
        </p:nvSpPr>
        <p:spPr bwMode="auto">
          <a:xfrm>
            <a:off x="174625" y="476250"/>
            <a:ext cx="10183813" cy="1570038"/>
          </a:xfrm>
          <a:prstGeom prst="rect">
            <a:avLst/>
          </a:prstGeom>
          <a:noFill/>
          <a:ln w="9525">
            <a:noFill/>
            <a:miter lim="800000"/>
            <a:headEnd/>
            <a:tailEnd/>
          </a:ln>
        </p:spPr>
        <p:txBody>
          <a:bodyPr>
            <a:spAutoFit/>
          </a:bodyPr>
          <a:lstStyle/>
          <a:p>
            <a:pPr>
              <a:buFontTx/>
              <a:buChar char="•"/>
            </a:pPr>
            <a:r>
              <a:rPr lang="nl-BE" sz="2400" dirty="0">
                <a:solidFill>
                  <a:schemeClr val="bg1"/>
                </a:solidFill>
              </a:rPr>
              <a:t> </a:t>
            </a:r>
            <a:r>
              <a:rPr lang="nl-BE" sz="2400" dirty="0" err="1">
                <a:solidFill>
                  <a:schemeClr val="bg1"/>
                </a:solidFill>
              </a:rPr>
              <a:t>Microarrays</a:t>
            </a:r>
            <a:r>
              <a:rPr lang="nl-BE" sz="2400" dirty="0">
                <a:solidFill>
                  <a:schemeClr val="bg1"/>
                </a:solidFill>
              </a:rPr>
              <a:t> have </a:t>
            </a:r>
            <a:r>
              <a:rPr lang="nl-BE" sz="2400" dirty="0" err="1">
                <a:solidFill>
                  <a:schemeClr val="bg1"/>
                </a:solidFill>
              </a:rPr>
              <a:t>become</a:t>
            </a:r>
            <a:r>
              <a:rPr lang="nl-BE" sz="2400" dirty="0">
                <a:solidFill>
                  <a:schemeClr val="bg1"/>
                </a:solidFill>
              </a:rPr>
              <a:t> </a:t>
            </a:r>
            <a:r>
              <a:rPr lang="nl-BE" sz="2400" dirty="0" err="1">
                <a:solidFill>
                  <a:schemeClr val="bg1"/>
                </a:solidFill>
              </a:rPr>
              <a:t>an</a:t>
            </a:r>
            <a:r>
              <a:rPr lang="nl-BE" sz="2400" dirty="0">
                <a:solidFill>
                  <a:schemeClr val="bg1"/>
                </a:solidFill>
              </a:rPr>
              <a:t> important research </a:t>
            </a:r>
            <a:r>
              <a:rPr lang="nl-BE" sz="2400" dirty="0" err="1">
                <a:solidFill>
                  <a:schemeClr val="bg1"/>
                </a:solidFill>
              </a:rPr>
              <a:t>tool</a:t>
            </a:r>
            <a:r>
              <a:rPr lang="nl-BE" sz="2400" dirty="0">
                <a:solidFill>
                  <a:schemeClr val="bg1"/>
                </a:solidFill>
              </a:rPr>
              <a:t> </a:t>
            </a:r>
            <a:r>
              <a:rPr lang="nl-BE" sz="2400" dirty="0" err="1">
                <a:solidFill>
                  <a:schemeClr val="bg1"/>
                </a:solidFill>
              </a:rPr>
              <a:t>for</a:t>
            </a:r>
            <a:r>
              <a:rPr lang="nl-BE" sz="2400" dirty="0">
                <a:solidFill>
                  <a:schemeClr val="bg1"/>
                </a:solidFill>
              </a:rPr>
              <a:t> </a:t>
            </a:r>
            <a:r>
              <a:rPr lang="nl-BE" sz="2400" dirty="0" err="1">
                <a:solidFill>
                  <a:srgbClr val="FFFF00"/>
                </a:solidFill>
              </a:rPr>
              <a:t>functional</a:t>
            </a:r>
            <a:r>
              <a:rPr lang="nl-BE" sz="2400" dirty="0">
                <a:solidFill>
                  <a:srgbClr val="FFFF00"/>
                </a:solidFill>
              </a:rPr>
              <a:t> </a:t>
            </a:r>
            <a:r>
              <a:rPr lang="nl-BE" sz="2400" dirty="0" err="1">
                <a:solidFill>
                  <a:srgbClr val="FFFF00"/>
                </a:solidFill>
              </a:rPr>
              <a:t>genomics</a:t>
            </a:r>
            <a:r>
              <a:rPr lang="nl-BE" sz="2400" dirty="0">
                <a:solidFill>
                  <a:schemeClr val="bg1"/>
                </a:solidFill>
              </a:rPr>
              <a:t> (= </a:t>
            </a:r>
            <a:r>
              <a:rPr lang="en-US" sz="2400" dirty="0">
                <a:solidFill>
                  <a:schemeClr val="bg1"/>
                </a:solidFill>
              </a:rPr>
              <a:t>deconstruction of the genome to determine the biological function of genes and gene interactions)</a:t>
            </a:r>
            <a:r>
              <a:rPr lang="nl-BE" sz="2400" dirty="0">
                <a:solidFill>
                  <a:schemeClr val="bg1"/>
                </a:solidFill>
              </a:rPr>
              <a:t> and </a:t>
            </a:r>
            <a:r>
              <a:rPr lang="nl-BE" sz="2400" dirty="0" err="1">
                <a:solidFill>
                  <a:schemeClr val="bg1"/>
                </a:solidFill>
              </a:rPr>
              <a:t>will</a:t>
            </a:r>
            <a:r>
              <a:rPr lang="nl-BE" sz="2400" dirty="0">
                <a:solidFill>
                  <a:schemeClr val="bg1"/>
                </a:solidFill>
              </a:rPr>
              <a:t> </a:t>
            </a:r>
            <a:r>
              <a:rPr lang="nl-BE" sz="2400" dirty="0" err="1">
                <a:solidFill>
                  <a:schemeClr val="bg1"/>
                </a:solidFill>
              </a:rPr>
              <a:t>lead</a:t>
            </a:r>
            <a:r>
              <a:rPr lang="nl-BE" sz="2400" dirty="0">
                <a:solidFill>
                  <a:schemeClr val="bg1"/>
                </a:solidFill>
              </a:rPr>
              <a:t> to </a:t>
            </a:r>
            <a:r>
              <a:rPr lang="nl-BE" sz="2400" dirty="0" err="1">
                <a:solidFill>
                  <a:schemeClr val="bg1"/>
                </a:solidFill>
              </a:rPr>
              <a:t>new</a:t>
            </a:r>
            <a:r>
              <a:rPr lang="nl-BE" sz="2400" dirty="0">
                <a:solidFill>
                  <a:schemeClr val="bg1"/>
                </a:solidFill>
              </a:rPr>
              <a:t> </a:t>
            </a:r>
            <a:r>
              <a:rPr lang="nl-BE" sz="2400" dirty="0" err="1">
                <a:solidFill>
                  <a:schemeClr val="bg1"/>
                </a:solidFill>
              </a:rPr>
              <a:t>discoveries</a:t>
            </a:r>
            <a:r>
              <a:rPr lang="nl-BE" sz="2400" dirty="0">
                <a:solidFill>
                  <a:schemeClr val="bg1"/>
                </a:solidFill>
              </a:rPr>
              <a:t> in </a:t>
            </a:r>
            <a:r>
              <a:rPr lang="nl-BE" sz="2400" dirty="0" err="1">
                <a:solidFill>
                  <a:schemeClr val="bg1"/>
                </a:solidFill>
              </a:rPr>
              <a:t>clinical</a:t>
            </a:r>
            <a:r>
              <a:rPr lang="nl-BE" sz="2400" dirty="0">
                <a:solidFill>
                  <a:schemeClr val="bg1"/>
                </a:solidFill>
              </a:rPr>
              <a:t> </a:t>
            </a:r>
            <a:r>
              <a:rPr lang="nl-BE" sz="2400" dirty="0" err="1">
                <a:solidFill>
                  <a:schemeClr val="bg1"/>
                </a:solidFill>
              </a:rPr>
              <a:t>medicine</a:t>
            </a:r>
            <a:r>
              <a:rPr lang="nl-BE" sz="2400" dirty="0">
                <a:solidFill>
                  <a:schemeClr val="bg1"/>
                </a:solidFill>
              </a:rPr>
              <a:t>. </a:t>
            </a:r>
            <a:r>
              <a:rPr lang="nl-BE" sz="2400" dirty="0">
                <a:solidFill>
                  <a:srgbClr val="FFFF00"/>
                </a:solidFill>
              </a:rPr>
              <a:t>The </a:t>
            </a:r>
            <a:r>
              <a:rPr lang="nl-BE" sz="2400" dirty="0" err="1">
                <a:solidFill>
                  <a:srgbClr val="FFFF00"/>
                </a:solidFill>
              </a:rPr>
              <a:t>use</a:t>
            </a:r>
            <a:r>
              <a:rPr lang="nl-BE" sz="2400" dirty="0">
                <a:solidFill>
                  <a:srgbClr val="FFFF00"/>
                </a:solidFill>
              </a:rPr>
              <a:t> of </a:t>
            </a:r>
            <a:r>
              <a:rPr lang="nl-BE" sz="2400" dirty="0" err="1">
                <a:solidFill>
                  <a:srgbClr val="FFFF00"/>
                </a:solidFill>
              </a:rPr>
              <a:t>microarrays</a:t>
            </a:r>
            <a:r>
              <a:rPr lang="nl-BE" sz="2400" dirty="0">
                <a:solidFill>
                  <a:srgbClr val="FFFF00"/>
                </a:solidFill>
              </a:rPr>
              <a:t> </a:t>
            </a:r>
            <a:r>
              <a:rPr lang="nl-BE" sz="2400" dirty="0" err="1">
                <a:solidFill>
                  <a:srgbClr val="FFFF00"/>
                </a:solidFill>
              </a:rPr>
              <a:t>grows</a:t>
            </a:r>
            <a:r>
              <a:rPr lang="nl-BE" sz="2400" dirty="0">
                <a:solidFill>
                  <a:srgbClr val="FFFF00"/>
                </a:solidFill>
              </a:rPr>
              <a:t> </a:t>
            </a:r>
            <a:r>
              <a:rPr lang="nl-BE" sz="2400" dirty="0" err="1">
                <a:solidFill>
                  <a:srgbClr val="FFFF00"/>
                </a:solidFill>
              </a:rPr>
              <a:t>exponentially</a:t>
            </a:r>
            <a:r>
              <a:rPr lang="nl-BE" sz="2400" dirty="0">
                <a:solidFill>
                  <a:schemeClr val="bg1"/>
                </a:solidFill>
              </a:rPr>
              <a:t>. </a:t>
            </a:r>
            <a:endParaRPr lang="nl-NL" sz="2400" dirty="0">
              <a:solidFill>
                <a:schemeClr val="bg1"/>
              </a:solidFill>
            </a:endParaRPr>
          </a:p>
        </p:txBody>
      </p:sp>
      <p:sp>
        <p:nvSpPr>
          <p:cNvPr id="1031" name="Text Box 3"/>
          <p:cNvSpPr txBox="1">
            <a:spLocks noChangeArrowheads="1"/>
          </p:cNvSpPr>
          <p:nvPr/>
        </p:nvSpPr>
        <p:spPr bwMode="auto">
          <a:xfrm>
            <a:off x="131763" y="5445125"/>
            <a:ext cx="10183812" cy="1190625"/>
          </a:xfrm>
          <a:prstGeom prst="rect">
            <a:avLst/>
          </a:prstGeom>
          <a:noFill/>
          <a:ln w="9525">
            <a:noFill/>
            <a:miter lim="800000"/>
            <a:headEnd/>
            <a:tailEnd/>
          </a:ln>
        </p:spPr>
        <p:txBody>
          <a:bodyPr>
            <a:spAutoFit/>
          </a:bodyPr>
          <a:lstStyle/>
          <a:p>
            <a:r>
              <a:rPr lang="nl-BE" b="1" dirty="0" err="1">
                <a:solidFill>
                  <a:schemeClr val="bg1"/>
                </a:solidFill>
              </a:rPr>
              <a:t>Figure</a:t>
            </a:r>
            <a:r>
              <a:rPr lang="nl-BE" b="1" dirty="0">
                <a:solidFill>
                  <a:schemeClr val="bg1"/>
                </a:solidFill>
              </a:rPr>
              <a:t>: </a:t>
            </a:r>
            <a:r>
              <a:rPr lang="nl-BE" b="1" dirty="0" err="1">
                <a:solidFill>
                  <a:schemeClr val="bg1"/>
                </a:solidFill>
              </a:rPr>
              <a:t>Number</a:t>
            </a:r>
            <a:r>
              <a:rPr lang="nl-BE" b="1" dirty="0">
                <a:solidFill>
                  <a:schemeClr val="bg1"/>
                </a:solidFill>
              </a:rPr>
              <a:t> of </a:t>
            </a:r>
            <a:r>
              <a:rPr lang="nl-BE" b="1" dirty="0" err="1">
                <a:solidFill>
                  <a:schemeClr val="bg1"/>
                </a:solidFill>
              </a:rPr>
              <a:t>publications</a:t>
            </a:r>
            <a:r>
              <a:rPr lang="nl-BE" b="1" dirty="0">
                <a:solidFill>
                  <a:schemeClr val="bg1"/>
                </a:solidFill>
              </a:rPr>
              <a:t> </a:t>
            </a:r>
            <a:r>
              <a:rPr lang="nl-BE" b="1" dirty="0" err="1">
                <a:solidFill>
                  <a:schemeClr val="bg1"/>
                </a:solidFill>
              </a:rPr>
              <a:t>on</a:t>
            </a:r>
            <a:r>
              <a:rPr lang="nl-BE" b="1" dirty="0">
                <a:solidFill>
                  <a:schemeClr val="bg1"/>
                </a:solidFill>
              </a:rPr>
              <a:t> </a:t>
            </a:r>
            <a:r>
              <a:rPr lang="nl-BE" b="1" dirty="0" err="1">
                <a:solidFill>
                  <a:schemeClr val="bg1"/>
                </a:solidFill>
              </a:rPr>
              <a:t>microarray</a:t>
            </a:r>
            <a:r>
              <a:rPr lang="nl-BE" b="1" dirty="0">
                <a:solidFill>
                  <a:schemeClr val="bg1"/>
                </a:solidFill>
              </a:rPr>
              <a:t> </a:t>
            </a:r>
            <a:r>
              <a:rPr lang="nl-BE" b="1" dirty="0" err="1">
                <a:solidFill>
                  <a:schemeClr val="bg1"/>
                </a:solidFill>
              </a:rPr>
              <a:t>related</a:t>
            </a:r>
            <a:r>
              <a:rPr lang="nl-BE" b="1" dirty="0">
                <a:solidFill>
                  <a:schemeClr val="bg1"/>
                </a:solidFill>
              </a:rPr>
              <a:t> research. </a:t>
            </a:r>
            <a:r>
              <a:rPr lang="nl-BE" dirty="0">
                <a:solidFill>
                  <a:schemeClr val="bg1"/>
                </a:solidFill>
              </a:rPr>
              <a:t>The histogram shows a </a:t>
            </a:r>
            <a:r>
              <a:rPr lang="nl-BE" dirty="0" err="1">
                <a:solidFill>
                  <a:schemeClr val="bg1"/>
                </a:solidFill>
              </a:rPr>
              <a:t>rapid</a:t>
            </a:r>
            <a:r>
              <a:rPr lang="nl-BE" dirty="0">
                <a:solidFill>
                  <a:schemeClr val="bg1"/>
                </a:solidFill>
              </a:rPr>
              <a:t> </a:t>
            </a:r>
            <a:r>
              <a:rPr lang="nl-BE" dirty="0" err="1">
                <a:solidFill>
                  <a:schemeClr val="bg1"/>
                </a:solidFill>
              </a:rPr>
              <a:t>increase</a:t>
            </a:r>
            <a:r>
              <a:rPr lang="nl-BE" dirty="0">
                <a:solidFill>
                  <a:schemeClr val="bg1"/>
                </a:solidFill>
              </a:rPr>
              <a:t> in </a:t>
            </a:r>
            <a:r>
              <a:rPr lang="nl-BE" dirty="0" err="1">
                <a:solidFill>
                  <a:schemeClr val="bg1"/>
                </a:solidFill>
              </a:rPr>
              <a:t>number</a:t>
            </a:r>
            <a:r>
              <a:rPr lang="nl-BE" dirty="0">
                <a:solidFill>
                  <a:schemeClr val="bg1"/>
                </a:solidFill>
              </a:rPr>
              <a:t> of </a:t>
            </a:r>
            <a:r>
              <a:rPr lang="nl-BE" dirty="0" err="1">
                <a:solidFill>
                  <a:schemeClr val="bg1"/>
                </a:solidFill>
              </a:rPr>
              <a:t>publications</a:t>
            </a:r>
            <a:r>
              <a:rPr lang="nl-BE" dirty="0">
                <a:solidFill>
                  <a:schemeClr val="bg1"/>
                </a:solidFill>
              </a:rPr>
              <a:t> </a:t>
            </a:r>
            <a:r>
              <a:rPr lang="nl-BE" dirty="0" err="1">
                <a:solidFill>
                  <a:schemeClr val="bg1"/>
                </a:solidFill>
              </a:rPr>
              <a:t>involving</a:t>
            </a:r>
            <a:r>
              <a:rPr lang="nl-BE" dirty="0">
                <a:solidFill>
                  <a:schemeClr val="bg1"/>
                </a:solidFill>
              </a:rPr>
              <a:t> </a:t>
            </a:r>
            <a:r>
              <a:rPr lang="nl-BE" dirty="0" err="1">
                <a:solidFill>
                  <a:schemeClr val="bg1"/>
                </a:solidFill>
              </a:rPr>
              <a:t>microarrays</a:t>
            </a:r>
            <a:r>
              <a:rPr lang="nl-BE" dirty="0">
                <a:solidFill>
                  <a:schemeClr val="bg1"/>
                </a:solidFill>
              </a:rPr>
              <a:t> in the last </a:t>
            </a:r>
            <a:r>
              <a:rPr lang="nl-BE" dirty="0" smtClean="0">
                <a:solidFill>
                  <a:schemeClr val="bg1"/>
                </a:solidFill>
              </a:rPr>
              <a:t>18 </a:t>
            </a:r>
            <a:r>
              <a:rPr lang="nl-BE" dirty="0" err="1">
                <a:solidFill>
                  <a:schemeClr val="bg1"/>
                </a:solidFill>
              </a:rPr>
              <a:t>years</a:t>
            </a:r>
            <a:r>
              <a:rPr lang="nl-BE" dirty="0">
                <a:solidFill>
                  <a:schemeClr val="bg1"/>
                </a:solidFill>
              </a:rPr>
              <a:t>. The </a:t>
            </a:r>
            <a:r>
              <a:rPr lang="nl-BE" dirty="0" err="1">
                <a:solidFill>
                  <a:schemeClr val="bg1"/>
                </a:solidFill>
              </a:rPr>
              <a:t>numbers</a:t>
            </a:r>
            <a:r>
              <a:rPr lang="nl-BE" dirty="0">
                <a:solidFill>
                  <a:schemeClr val="bg1"/>
                </a:solidFill>
              </a:rPr>
              <a:t> </a:t>
            </a:r>
            <a:r>
              <a:rPr lang="nl-BE" dirty="0" err="1">
                <a:solidFill>
                  <a:schemeClr val="bg1"/>
                </a:solidFill>
              </a:rPr>
              <a:t>correspond</a:t>
            </a:r>
            <a:r>
              <a:rPr lang="nl-BE" dirty="0">
                <a:solidFill>
                  <a:schemeClr val="bg1"/>
                </a:solidFill>
              </a:rPr>
              <a:t> to the </a:t>
            </a:r>
            <a:r>
              <a:rPr lang="nl-BE" dirty="0" err="1">
                <a:solidFill>
                  <a:schemeClr val="bg1"/>
                </a:solidFill>
              </a:rPr>
              <a:t>number</a:t>
            </a:r>
            <a:r>
              <a:rPr lang="nl-BE" dirty="0">
                <a:solidFill>
                  <a:schemeClr val="bg1"/>
                </a:solidFill>
              </a:rPr>
              <a:t> of </a:t>
            </a:r>
            <a:r>
              <a:rPr lang="nl-BE" dirty="0" err="1">
                <a:solidFill>
                  <a:schemeClr val="bg1"/>
                </a:solidFill>
              </a:rPr>
              <a:t>publications</a:t>
            </a:r>
            <a:r>
              <a:rPr lang="nl-BE" dirty="0">
                <a:solidFill>
                  <a:schemeClr val="bg1"/>
                </a:solidFill>
              </a:rPr>
              <a:t> </a:t>
            </a:r>
            <a:r>
              <a:rPr lang="nl-BE" dirty="0" err="1">
                <a:solidFill>
                  <a:schemeClr val="bg1"/>
                </a:solidFill>
              </a:rPr>
              <a:t>containing</a:t>
            </a:r>
            <a:r>
              <a:rPr lang="nl-BE" dirty="0">
                <a:solidFill>
                  <a:schemeClr val="bg1"/>
                </a:solidFill>
              </a:rPr>
              <a:t> ‘</a:t>
            </a:r>
            <a:r>
              <a:rPr lang="nl-BE" dirty="0" err="1">
                <a:solidFill>
                  <a:schemeClr val="bg1"/>
                </a:solidFill>
              </a:rPr>
              <a:t>microarray</a:t>
            </a:r>
            <a:r>
              <a:rPr lang="nl-BE" dirty="0">
                <a:solidFill>
                  <a:schemeClr val="bg1"/>
                </a:solidFill>
              </a:rPr>
              <a:t>’, ‘</a:t>
            </a:r>
            <a:r>
              <a:rPr lang="nl-BE" dirty="0" err="1">
                <a:solidFill>
                  <a:schemeClr val="bg1"/>
                </a:solidFill>
              </a:rPr>
              <a:t>microarrays</a:t>
            </a:r>
            <a:r>
              <a:rPr lang="nl-BE" dirty="0">
                <a:solidFill>
                  <a:schemeClr val="bg1"/>
                </a:solidFill>
              </a:rPr>
              <a:t>’, ‘</a:t>
            </a:r>
            <a:r>
              <a:rPr lang="nl-BE" dirty="0" err="1">
                <a:solidFill>
                  <a:schemeClr val="bg1"/>
                </a:solidFill>
              </a:rPr>
              <a:t>micro-array</a:t>
            </a:r>
            <a:r>
              <a:rPr lang="nl-BE" dirty="0">
                <a:solidFill>
                  <a:schemeClr val="bg1"/>
                </a:solidFill>
              </a:rPr>
              <a:t>’, ‘</a:t>
            </a:r>
            <a:r>
              <a:rPr lang="nl-BE" dirty="0" err="1">
                <a:solidFill>
                  <a:schemeClr val="bg1"/>
                </a:solidFill>
              </a:rPr>
              <a:t>micro-arrays</a:t>
            </a:r>
            <a:r>
              <a:rPr lang="nl-BE" dirty="0">
                <a:solidFill>
                  <a:schemeClr val="bg1"/>
                </a:solidFill>
              </a:rPr>
              <a:t>’ in the </a:t>
            </a:r>
            <a:r>
              <a:rPr lang="nl-BE" dirty="0" err="1">
                <a:solidFill>
                  <a:schemeClr val="bg1"/>
                </a:solidFill>
              </a:rPr>
              <a:t>titles</a:t>
            </a:r>
            <a:r>
              <a:rPr lang="nl-BE" dirty="0">
                <a:solidFill>
                  <a:schemeClr val="bg1"/>
                </a:solidFill>
              </a:rPr>
              <a:t> </a:t>
            </a:r>
            <a:r>
              <a:rPr lang="nl-BE" dirty="0" err="1">
                <a:solidFill>
                  <a:schemeClr val="bg1"/>
                </a:solidFill>
              </a:rPr>
              <a:t>or</a:t>
            </a:r>
            <a:r>
              <a:rPr lang="nl-BE" dirty="0">
                <a:solidFill>
                  <a:schemeClr val="bg1"/>
                </a:solidFill>
              </a:rPr>
              <a:t> abstracts as </a:t>
            </a:r>
            <a:r>
              <a:rPr lang="nl-BE" dirty="0" err="1">
                <a:solidFill>
                  <a:schemeClr val="bg1"/>
                </a:solidFill>
              </a:rPr>
              <a:t>stored</a:t>
            </a:r>
            <a:r>
              <a:rPr lang="nl-BE" dirty="0">
                <a:solidFill>
                  <a:schemeClr val="bg1"/>
                </a:solidFill>
              </a:rPr>
              <a:t> in the </a:t>
            </a:r>
            <a:r>
              <a:rPr lang="nl-BE" dirty="0" err="1">
                <a:solidFill>
                  <a:schemeClr val="bg1"/>
                </a:solidFill>
              </a:rPr>
              <a:t>pubmed</a:t>
            </a:r>
            <a:r>
              <a:rPr lang="nl-BE" dirty="0">
                <a:solidFill>
                  <a:schemeClr val="bg1"/>
                </a:solidFill>
              </a:rPr>
              <a:t> database </a:t>
            </a:r>
            <a:r>
              <a:rPr lang="nl-BE" sz="1600" dirty="0">
                <a:solidFill>
                  <a:schemeClr val="bg1"/>
                </a:solidFill>
              </a:rPr>
              <a:t>(</a:t>
            </a:r>
            <a:r>
              <a:rPr lang="nl-BE" sz="1600" dirty="0" err="1">
                <a:solidFill>
                  <a:schemeClr val="bg1"/>
                </a:solidFill>
                <a:hlinkClick r:id="rId4"/>
              </a:rPr>
              <a:t>www.pubmed.gov</a:t>
            </a:r>
            <a:r>
              <a:rPr lang="nl-BE" sz="1600" dirty="0">
                <a:solidFill>
                  <a:schemeClr val="bg1"/>
                </a:solidFill>
              </a:rPr>
              <a:t>) </a:t>
            </a:r>
            <a:endParaRPr lang="nl-NL" sz="1600" dirty="0">
              <a:solidFill>
                <a:schemeClr val="bg1"/>
              </a:solidFill>
            </a:endParaRPr>
          </a:p>
        </p:txBody>
      </p:sp>
      <p:pic>
        <p:nvPicPr>
          <p:cNvPr id="14337" name="Picture 1"/>
          <p:cNvPicPr>
            <a:picLocks noChangeAspect="1" noChangeArrowheads="1"/>
          </p:cNvPicPr>
          <p:nvPr/>
        </p:nvPicPr>
        <p:blipFill>
          <a:blip r:embed="rId5" cstate="print"/>
          <a:srcRect/>
          <a:stretch>
            <a:fillRect/>
          </a:stretch>
        </p:blipFill>
        <p:spPr bwMode="auto">
          <a:xfrm>
            <a:off x="3055268" y="2204864"/>
            <a:ext cx="4234036" cy="3155429"/>
          </a:xfrm>
          <a:prstGeom prst="rect">
            <a:avLst/>
          </a:prstGeom>
          <a:noFill/>
          <a:ln w="9525">
            <a:solidFill>
              <a:srgbClr val="FFFF00"/>
            </a:solid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15363"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15364"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15365" name="Text Box 3"/>
          <p:cNvSpPr txBox="1">
            <a:spLocks noChangeArrowheads="1"/>
          </p:cNvSpPr>
          <p:nvPr/>
        </p:nvSpPr>
        <p:spPr bwMode="auto">
          <a:xfrm>
            <a:off x="174625" y="476250"/>
            <a:ext cx="10183813" cy="4000500"/>
          </a:xfrm>
          <a:prstGeom prst="rect">
            <a:avLst/>
          </a:prstGeom>
          <a:noFill/>
          <a:ln w="9525">
            <a:noFill/>
            <a:miter lim="800000"/>
            <a:headEnd/>
            <a:tailEnd/>
          </a:ln>
        </p:spPr>
        <p:txBody>
          <a:bodyPr>
            <a:spAutoFit/>
          </a:bodyPr>
          <a:lstStyle/>
          <a:p>
            <a:pPr marL="342900" indent="-342900">
              <a:buFontTx/>
              <a:buChar char="•"/>
            </a:pPr>
            <a:r>
              <a:rPr lang="nl-BE" sz="2400" dirty="0">
                <a:solidFill>
                  <a:schemeClr val="bg1"/>
                </a:solidFill>
              </a:rPr>
              <a:t>Types of </a:t>
            </a:r>
            <a:r>
              <a:rPr lang="nl-BE" sz="2400" dirty="0" err="1">
                <a:solidFill>
                  <a:schemeClr val="bg1"/>
                </a:solidFill>
              </a:rPr>
              <a:t>microarrays</a:t>
            </a:r>
            <a:r>
              <a:rPr lang="nl-BE" sz="2400" dirty="0">
                <a:solidFill>
                  <a:schemeClr val="bg1"/>
                </a:solidFill>
              </a:rPr>
              <a:t>: </a:t>
            </a:r>
            <a:r>
              <a:rPr lang="nl-BE" sz="2400" dirty="0" smtClean="0">
                <a:solidFill>
                  <a:schemeClr val="bg1"/>
                </a:solidFill>
              </a:rPr>
              <a:t>gene </a:t>
            </a:r>
            <a:r>
              <a:rPr lang="nl-BE" sz="2400" dirty="0" err="1" smtClean="0">
                <a:solidFill>
                  <a:schemeClr val="bg1"/>
                </a:solidFill>
              </a:rPr>
              <a:t>expression</a:t>
            </a:r>
            <a:r>
              <a:rPr lang="nl-BE" sz="2400" dirty="0" smtClean="0">
                <a:solidFill>
                  <a:schemeClr val="bg1"/>
                </a:solidFill>
              </a:rPr>
              <a:t> </a:t>
            </a:r>
            <a:r>
              <a:rPr lang="nl-BE" sz="2400" dirty="0" err="1" smtClean="0">
                <a:solidFill>
                  <a:schemeClr val="bg1"/>
                </a:solidFill>
              </a:rPr>
              <a:t>microarrays</a:t>
            </a:r>
            <a:r>
              <a:rPr lang="nl-BE" sz="2400" dirty="0" smtClean="0">
                <a:solidFill>
                  <a:schemeClr val="bg1"/>
                </a:solidFill>
              </a:rPr>
              <a:t> </a:t>
            </a:r>
            <a:r>
              <a:rPr lang="nl-BE" sz="2400" dirty="0" err="1">
                <a:solidFill>
                  <a:schemeClr val="bg1"/>
                </a:solidFill>
              </a:rPr>
              <a:t>can</a:t>
            </a:r>
            <a:r>
              <a:rPr lang="nl-BE" sz="2400" dirty="0">
                <a:solidFill>
                  <a:schemeClr val="bg1"/>
                </a:solidFill>
              </a:rPr>
              <a:t> </a:t>
            </a:r>
            <a:r>
              <a:rPr lang="nl-BE" sz="2400" dirty="0" err="1">
                <a:solidFill>
                  <a:schemeClr val="bg1"/>
                </a:solidFill>
              </a:rPr>
              <a:t>be</a:t>
            </a:r>
            <a:r>
              <a:rPr lang="nl-BE" sz="2400" dirty="0">
                <a:solidFill>
                  <a:schemeClr val="bg1"/>
                </a:solidFill>
              </a:rPr>
              <a:t> </a:t>
            </a:r>
            <a:r>
              <a:rPr lang="nl-BE" sz="2400" dirty="0" err="1">
                <a:solidFill>
                  <a:schemeClr val="bg1"/>
                </a:solidFill>
              </a:rPr>
              <a:t>broadly</a:t>
            </a:r>
            <a:r>
              <a:rPr lang="nl-BE" sz="2400" dirty="0">
                <a:solidFill>
                  <a:schemeClr val="bg1"/>
                </a:solidFill>
              </a:rPr>
              <a:t> </a:t>
            </a:r>
            <a:r>
              <a:rPr lang="nl-BE" sz="2400" dirty="0" err="1">
                <a:solidFill>
                  <a:schemeClr val="bg1"/>
                </a:solidFill>
              </a:rPr>
              <a:t>classified</a:t>
            </a:r>
            <a:r>
              <a:rPr lang="nl-BE" sz="2400" dirty="0">
                <a:solidFill>
                  <a:schemeClr val="bg1"/>
                </a:solidFill>
              </a:rPr>
              <a:t> </a:t>
            </a:r>
            <a:r>
              <a:rPr lang="nl-BE" sz="2400" dirty="0" err="1">
                <a:solidFill>
                  <a:schemeClr val="bg1"/>
                </a:solidFill>
              </a:rPr>
              <a:t>according</a:t>
            </a:r>
            <a:r>
              <a:rPr lang="nl-BE" sz="2400" dirty="0">
                <a:solidFill>
                  <a:schemeClr val="bg1"/>
                </a:solidFill>
              </a:rPr>
              <a:t> to at </a:t>
            </a:r>
            <a:r>
              <a:rPr lang="nl-BE" sz="2400" dirty="0" err="1">
                <a:solidFill>
                  <a:schemeClr val="bg1"/>
                </a:solidFill>
              </a:rPr>
              <a:t>least</a:t>
            </a:r>
            <a:r>
              <a:rPr lang="nl-BE" sz="2400" dirty="0">
                <a:solidFill>
                  <a:schemeClr val="bg1"/>
                </a:solidFill>
              </a:rPr>
              <a:t> </a:t>
            </a:r>
            <a:r>
              <a:rPr lang="nl-BE" sz="2400" dirty="0" err="1">
                <a:solidFill>
                  <a:schemeClr val="bg1"/>
                </a:solidFill>
              </a:rPr>
              <a:t>three</a:t>
            </a:r>
            <a:r>
              <a:rPr lang="nl-BE" sz="2400" dirty="0">
                <a:solidFill>
                  <a:schemeClr val="bg1"/>
                </a:solidFill>
              </a:rPr>
              <a:t> criteria</a:t>
            </a:r>
          </a:p>
          <a:p>
            <a:pPr marL="800100" lvl="1" indent="-342900">
              <a:buFontTx/>
              <a:buChar char="•"/>
            </a:pPr>
            <a:r>
              <a:rPr lang="nl-BE" sz="2000" dirty="0" err="1">
                <a:solidFill>
                  <a:srgbClr val="FFFF00"/>
                </a:solidFill>
              </a:rPr>
              <a:t>Length</a:t>
            </a:r>
            <a:r>
              <a:rPr lang="nl-BE" sz="2000" dirty="0">
                <a:solidFill>
                  <a:srgbClr val="FFFF00"/>
                </a:solidFill>
              </a:rPr>
              <a:t> of the probes</a:t>
            </a:r>
          </a:p>
          <a:p>
            <a:pPr marL="1257300" lvl="2" indent="-342900">
              <a:buFontTx/>
              <a:buChar char="•"/>
            </a:pPr>
            <a:r>
              <a:rPr lang="nl-BE" dirty="0" err="1">
                <a:solidFill>
                  <a:schemeClr val="bg1"/>
                </a:solidFill>
              </a:rPr>
              <a:t>cDNA</a:t>
            </a:r>
            <a:r>
              <a:rPr lang="nl-BE" dirty="0">
                <a:solidFill>
                  <a:schemeClr val="bg1"/>
                </a:solidFill>
              </a:rPr>
              <a:t> </a:t>
            </a:r>
            <a:r>
              <a:rPr lang="nl-BE" dirty="0" err="1">
                <a:solidFill>
                  <a:schemeClr val="bg1"/>
                </a:solidFill>
              </a:rPr>
              <a:t>probe</a:t>
            </a:r>
            <a:r>
              <a:rPr lang="nl-BE" dirty="0">
                <a:solidFill>
                  <a:schemeClr val="bg1"/>
                </a:solidFill>
              </a:rPr>
              <a:t> (PCR </a:t>
            </a:r>
            <a:r>
              <a:rPr lang="nl-BE" dirty="0" err="1">
                <a:solidFill>
                  <a:schemeClr val="bg1"/>
                </a:solidFill>
              </a:rPr>
              <a:t>products</a:t>
            </a:r>
            <a:r>
              <a:rPr lang="nl-BE" dirty="0">
                <a:solidFill>
                  <a:schemeClr val="bg1"/>
                </a:solidFill>
              </a:rPr>
              <a:t>)</a:t>
            </a:r>
          </a:p>
          <a:p>
            <a:pPr marL="1257300" lvl="2" indent="-342900">
              <a:buFontTx/>
              <a:buChar char="•"/>
            </a:pPr>
            <a:r>
              <a:rPr lang="nl-BE" dirty="0" err="1">
                <a:solidFill>
                  <a:schemeClr val="bg1"/>
                </a:solidFill>
              </a:rPr>
              <a:t>Oligos</a:t>
            </a:r>
            <a:r>
              <a:rPr lang="nl-BE" dirty="0">
                <a:solidFill>
                  <a:schemeClr val="bg1"/>
                </a:solidFill>
              </a:rPr>
              <a:t> (</a:t>
            </a:r>
            <a:r>
              <a:rPr lang="nl-BE" dirty="0" err="1">
                <a:solidFill>
                  <a:schemeClr val="bg1"/>
                </a:solidFill>
              </a:rPr>
              <a:t>oligonucleotides</a:t>
            </a:r>
            <a:r>
              <a:rPr lang="nl-BE" dirty="0">
                <a:solidFill>
                  <a:schemeClr val="bg1"/>
                </a:solidFill>
              </a:rPr>
              <a:t>)</a:t>
            </a:r>
            <a:endParaRPr lang="nl-BE" sz="2000" dirty="0">
              <a:solidFill>
                <a:schemeClr val="bg1"/>
              </a:solidFill>
            </a:endParaRPr>
          </a:p>
          <a:p>
            <a:pPr marL="800100" lvl="1" indent="-342900">
              <a:buFontTx/>
              <a:buChar char="•"/>
            </a:pPr>
            <a:r>
              <a:rPr lang="nl-BE" sz="2000" dirty="0" err="1">
                <a:solidFill>
                  <a:srgbClr val="FFFF00"/>
                </a:solidFill>
              </a:rPr>
              <a:t>Manufacturing</a:t>
            </a:r>
            <a:r>
              <a:rPr lang="nl-BE" sz="2000" dirty="0">
                <a:solidFill>
                  <a:srgbClr val="FFFF00"/>
                </a:solidFill>
              </a:rPr>
              <a:t> </a:t>
            </a:r>
            <a:r>
              <a:rPr lang="nl-BE" sz="2000" dirty="0" err="1">
                <a:solidFill>
                  <a:srgbClr val="FFFF00"/>
                </a:solidFill>
              </a:rPr>
              <a:t>method</a:t>
            </a:r>
            <a:endParaRPr lang="nl-BE" sz="2000" dirty="0">
              <a:solidFill>
                <a:srgbClr val="FFFF00"/>
              </a:solidFill>
            </a:endParaRPr>
          </a:p>
          <a:p>
            <a:pPr marL="1257300" lvl="2" indent="-342900">
              <a:buFontTx/>
              <a:buChar char="•"/>
            </a:pPr>
            <a:r>
              <a:rPr lang="nl-BE" dirty="0" err="1">
                <a:solidFill>
                  <a:schemeClr val="bg1"/>
                </a:solidFill>
              </a:rPr>
              <a:t>spotting</a:t>
            </a:r>
            <a:r>
              <a:rPr lang="nl-BE" dirty="0">
                <a:solidFill>
                  <a:schemeClr val="bg1"/>
                </a:solidFill>
              </a:rPr>
              <a:t> </a:t>
            </a:r>
            <a:r>
              <a:rPr lang="nl-BE" dirty="0" err="1">
                <a:solidFill>
                  <a:schemeClr val="bg1"/>
                </a:solidFill>
              </a:rPr>
              <a:t>on</a:t>
            </a:r>
            <a:r>
              <a:rPr lang="nl-BE" dirty="0">
                <a:solidFill>
                  <a:schemeClr val="bg1"/>
                </a:solidFill>
              </a:rPr>
              <a:t> a </a:t>
            </a:r>
            <a:r>
              <a:rPr lang="nl-BE" dirty="0" err="1">
                <a:solidFill>
                  <a:schemeClr val="bg1"/>
                </a:solidFill>
              </a:rPr>
              <a:t>glass</a:t>
            </a:r>
            <a:r>
              <a:rPr lang="nl-BE" dirty="0">
                <a:solidFill>
                  <a:schemeClr val="bg1"/>
                </a:solidFill>
              </a:rPr>
              <a:t> </a:t>
            </a:r>
            <a:r>
              <a:rPr lang="nl-BE" dirty="0" err="1">
                <a:solidFill>
                  <a:schemeClr val="bg1"/>
                </a:solidFill>
              </a:rPr>
              <a:t>slide</a:t>
            </a:r>
            <a:r>
              <a:rPr lang="nl-BE" dirty="0">
                <a:solidFill>
                  <a:schemeClr val="bg1"/>
                </a:solidFill>
              </a:rPr>
              <a:t> </a:t>
            </a:r>
          </a:p>
          <a:p>
            <a:pPr marL="1257300" lvl="2" indent="-342900">
              <a:buFontTx/>
              <a:buChar char="•"/>
            </a:pPr>
            <a:r>
              <a:rPr lang="nl-BE" i="1" dirty="0" err="1">
                <a:solidFill>
                  <a:schemeClr val="bg1"/>
                </a:solidFill>
              </a:rPr>
              <a:t>in-situ</a:t>
            </a:r>
            <a:r>
              <a:rPr lang="nl-BE" dirty="0">
                <a:solidFill>
                  <a:schemeClr val="bg1"/>
                </a:solidFill>
              </a:rPr>
              <a:t> </a:t>
            </a:r>
            <a:r>
              <a:rPr lang="nl-BE" dirty="0" err="1">
                <a:solidFill>
                  <a:schemeClr val="bg1"/>
                </a:solidFill>
              </a:rPr>
              <a:t>synthesis</a:t>
            </a:r>
            <a:r>
              <a:rPr lang="nl-BE" dirty="0">
                <a:solidFill>
                  <a:schemeClr val="bg1"/>
                </a:solidFill>
              </a:rPr>
              <a:t> </a:t>
            </a:r>
            <a:r>
              <a:rPr lang="nl-BE" dirty="0" err="1">
                <a:solidFill>
                  <a:schemeClr val="bg1"/>
                </a:solidFill>
              </a:rPr>
              <a:t>on</a:t>
            </a:r>
            <a:r>
              <a:rPr lang="nl-BE" dirty="0">
                <a:solidFill>
                  <a:schemeClr val="bg1"/>
                </a:solidFill>
              </a:rPr>
              <a:t> a </a:t>
            </a:r>
            <a:r>
              <a:rPr lang="nl-BE" dirty="0" err="1">
                <a:solidFill>
                  <a:schemeClr val="bg1"/>
                </a:solidFill>
              </a:rPr>
              <a:t>glass</a:t>
            </a:r>
            <a:r>
              <a:rPr lang="nl-BE" dirty="0">
                <a:solidFill>
                  <a:schemeClr val="bg1"/>
                </a:solidFill>
              </a:rPr>
              <a:t> </a:t>
            </a:r>
            <a:r>
              <a:rPr lang="nl-BE" dirty="0" err="1">
                <a:solidFill>
                  <a:schemeClr val="bg1"/>
                </a:solidFill>
              </a:rPr>
              <a:t>slide</a:t>
            </a:r>
            <a:endParaRPr lang="nl-BE" dirty="0">
              <a:solidFill>
                <a:schemeClr val="bg1"/>
              </a:solidFill>
            </a:endParaRPr>
          </a:p>
          <a:p>
            <a:pPr marL="800100" lvl="1" indent="-342900">
              <a:buFontTx/>
              <a:buChar char="•"/>
            </a:pPr>
            <a:r>
              <a:rPr lang="nl-BE" sz="2000" dirty="0" err="1">
                <a:solidFill>
                  <a:srgbClr val="FFFF00"/>
                </a:solidFill>
              </a:rPr>
              <a:t>Number</a:t>
            </a:r>
            <a:r>
              <a:rPr lang="nl-BE" sz="2000" dirty="0">
                <a:solidFill>
                  <a:srgbClr val="FFFF00"/>
                </a:solidFill>
              </a:rPr>
              <a:t> of samples </a:t>
            </a:r>
            <a:r>
              <a:rPr lang="nl-BE" sz="2000" dirty="0" err="1">
                <a:solidFill>
                  <a:srgbClr val="FFFF00"/>
                </a:solidFill>
              </a:rPr>
              <a:t>that</a:t>
            </a:r>
            <a:r>
              <a:rPr lang="nl-BE" sz="2000" dirty="0">
                <a:solidFill>
                  <a:srgbClr val="FFFF00"/>
                </a:solidFill>
              </a:rPr>
              <a:t> </a:t>
            </a:r>
            <a:r>
              <a:rPr lang="nl-BE" sz="2000" dirty="0" err="1">
                <a:solidFill>
                  <a:srgbClr val="FFFF00"/>
                </a:solidFill>
              </a:rPr>
              <a:t>can</a:t>
            </a:r>
            <a:r>
              <a:rPr lang="nl-BE" sz="2000" dirty="0">
                <a:solidFill>
                  <a:srgbClr val="FFFF00"/>
                </a:solidFill>
              </a:rPr>
              <a:t> </a:t>
            </a:r>
            <a:r>
              <a:rPr lang="nl-BE" sz="2000" dirty="0" err="1">
                <a:solidFill>
                  <a:srgbClr val="FFFF00"/>
                </a:solidFill>
              </a:rPr>
              <a:t>be</a:t>
            </a:r>
            <a:r>
              <a:rPr lang="nl-BE" sz="2000" dirty="0">
                <a:solidFill>
                  <a:srgbClr val="FFFF00"/>
                </a:solidFill>
              </a:rPr>
              <a:t> </a:t>
            </a:r>
            <a:r>
              <a:rPr lang="nl-BE" sz="2000" dirty="0" err="1">
                <a:solidFill>
                  <a:srgbClr val="FFFF00"/>
                </a:solidFill>
              </a:rPr>
              <a:t>simultaneously</a:t>
            </a:r>
            <a:r>
              <a:rPr lang="nl-BE" sz="2000" dirty="0">
                <a:solidFill>
                  <a:srgbClr val="FFFF00"/>
                </a:solidFill>
              </a:rPr>
              <a:t> </a:t>
            </a:r>
            <a:r>
              <a:rPr lang="nl-BE" sz="2000" dirty="0" err="1">
                <a:solidFill>
                  <a:srgbClr val="FFFF00"/>
                </a:solidFill>
              </a:rPr>
              <a:t>profiled</a:t>
            </a:r>
            <a:r>
              <a:rPr lang="nl-BE" sz="2000" dirty="0">
                <a:solidFill>
                  <a:srgbClr val="FFFF00"/>
                </a:solidFill>
              </a:rPr>
              <a:t> </a:t>
            </a:r>
            <a:r>
              <a:rPr lang="nl-BE" sz="2000" dirty="0" err="1">
                <a:solidFill>
                  <a:srgbClr val="FFFF00"/>
                </a:solidFill>
              </a:rPr>
              <a:t>on</a:t>
            </a:r>
            <a:r>
              <a:rPr lang="nl-BE" sz="2000" dirty="0">
                <a:solidFill>
                  <a:srgbClr val="FFFF00"/>
                </a:solidFill>
              </a:rPr>
              <a:t> </a:t>
            </a:r>
            <a:r>
              <a:rPr lang="nl-BE" sz="2000" dirty="0" err="1">
                <a:solidFill>
                  <a:srgbClr val="FFFF00"/>
                </a:solidFill>
              </a:rPr>
              <a:t>one</a:t>
            </a:r>
            <a:r>
              <a:rPr lang="nl-BE" sz="2000" dirty="0">
                <a:solidFill>
                  <a:srgbClr val="FFFF00"/>
                </a:solidFill>
              </a:rPr>
              <a:t> </a:t>
            </a:r>
            <a:r>
              <a:rPr lang="nl-BE" sz="2000" dirty="0" err="1">
                <a:solidFill>
                  <a:srgbClr val="FFFF00"/>
                </a:solidFill>
              </a:rPr>
              <a:t>array</a:t>
            </a:r>
            <a:endParaRPr lang="nl-BE" sz="2000" dirty="0">
              <a:solidFill>
                <a:srgbClr val="FFFF00"/>
              </a:solidFill>
            </a:endParaRPr>
          </a:p>
          <a:p>
            <a:pPr marL="1257300" lvl="2" indent="-342900">
              <a:buFontTx/>
              <a:buChar char="•"/>
            </a:pPr>
            <a:r>
              <a:rPr lang="nl-BE" dirty="0">
                <a:solidFill>
                  <a:schemeClr val="bg1"/>
                </a:solidFill>
              </a:rPr>
              <a:t>single channel </a:t>
            </a:r>
            <a:r>
              <a:rPr lang="nl-BE" dirty="0" err="1">
                <a:solidFill>
                  <a:schemeClr val="bg1"/>
                </a:solidFill>
              </a:rPr>
              <a:t>arrays</a:t>
            </a:r>
            <a:r>
              <a:rPr lang="nl-BE" dirty="0">
                <a:solidFill>
                  <a:schemeClr val="bg1"/>
                </a:solidFill>
              </a:rPr>
              <a:t>:  </a:t>
            </a:r>
            <a:r>
              <a:rPr lang="nl-BE" dirty="0" err="1">
                <a:solidFill>
                  <a:schemeClr val="bg1"/>
                </a:solidFill>
              </a:rPr>
              <a:t>only</a:t>
            </a:r>
            <a:r>
              <a:rPr lang="nl-BE" dirty="0">
                <a:solidFill>
                  <a:schemeClr val="bg1"/>
                </a:solidFill>
              </a:rPr>
              <a:t> </a:t>
            </a:r>
            <a:r>
              <a:rPr lang="nl-BE" dirty="0" err="1">
                <a:solidFill>
                  <a:schemeClr val="bg1"/>
                </a:solidFill>
              </a:rPr>
              <a:t>one</a:t>
            </a:r>
            <a:r>
              <a:rPr lang="nl-BE" dirty="0">
                <a:solidFill>
                  <a:schemeClr val="bg1"/>
                </a:solidFill>
              </a:rPr>
              <a:t> sample is </a:t>
            </a:r>
            <a:r>
              <a:rPr lang="nl-BE" dirty="0" err="1">
                <a:solidFill>
                  <a:schemeClr val="bg1"/>
                </a:solidFill>
              </a:rPr>
              <a:t>hybridized</a:t>
            </a:r>
            <a:r>
              <a:rPr lang="nl-BE" dirty="0">
                <a:solidFill>
                  <a:schemeClr val="bg1"/>
                </a:solidFill>
              </a:rPr>
              <a:t> to the </a:t>
            </a:r>
            <a:r>
              <a:rPr lang="nl-BE" dirty="0" err="1">
                <a:solidFill>
                  <a:schemeClr val="bg1"/>
                </a:solidFill>
              </a:rPr>
              <a:t>arrays</a:t>
            </a:r>
            <a:r>
              <a:rPr lang="nl-BE" dirty="0">
                <a:solidFill>
                  <a:schemeClr val="bg1"/>
                </a:solidFill>
              </a:rPr>
              <a:t> labelled </a:t>
            </a:r>
            <a:r>
              <a:rPr lang="nl-BE" dirty="0" err="1">
                <a:solidFill>
                  <a:schemeClr val="bg1"/>
                </a:solidFill>
              </a:rPr>
              <a:t>with</a:t>
            </a:r>
            <a:r>
              <a:rPr lang="nl-BE" dirty="0">
                <a:solidFill>
                  <a:schemeClr val="bg1"/>
                </a:solidFill>
              </a:rPr>
              <a:t> </a:t>
            </a:r>
            <a:r>
              <a:rPr lang="nl-BE" dirty="0" err="1">
                <a:solidFill>
                  <a:schemeClr val="bg1"/>
                </a:solidFill>
              </a:rPr>
              <a:t>one</a:t>
            </a:r>
            <a:r>
              <a:rPr lang="nl-BE" dirty="0">
                <a:solidFill>
                  <a:schemeClr val="bg1"/>
                </a:solidFill>
              </a:rPr>
              <a:t> </a:t>
            </a:r>
            <a:r>
              <a:rPr lang="nl-BE" dirty="0" err="1">
                <a:solidFill>
                  <a:schemeClr val="bg1"/>
                </a:solidFill>
              </a:rPr>
              <a:t>dye</a:t>
            </a:r>
            <a:r>
              <a:rPr lang="nl-BE" dirty="0">
                <a:solidFill>
                  <a:schemeClr val="bg1"/>
                </a:solidFill>
              </a:rPr>
              <a:t> </a:t>
            </a:r>
          </a:p>
          <a:p>
            <a:pPr marL="1257300" lvl="2" indent="-342900">
              <a:buFontTx/>
              <a:buChar char="•"/>
            </a:pPr>
            <a:r>
              <a:rPr lang="nl-BE" dirty="0" err="1">
                <a:solidFill>
                  <a:schemeClr val="bg1"/>
                </a:solidFill>
              </a:rPr>
              <a:t>dual</a:t>
            </a:r>
            <a:r>
              <a:rPr lang="nl-BE" dirty="0">
                <a:solidFill>
                  <a:schemeClr val="bg1"/>
                </a:solidFill>
              </a:rPr>
              <a:t> channel </a:t>
            </a:r>
            <a:r>
              <a:rPr lang="nl-BE" dirty="0" err="1">
                <a:solidFill>
                  <a:schemeClr val="bg1"/>
                </a:solidFill>
              </a:rPr>
              <a:t>arrays</a:t>
            </a:r>
            <a:r>
              <a:rPr lang="nl-BE" dirty="0">
                <a:solidFill>
                  <a:schemeClr val="bg1"/>
                </a:solidFill>
              </a:rPr>
              <a:t>: </a:t>
            </a:r>
            <a:r>
              <a:rPr lang="nl-BE" dirty="0" err="1">
                <a:solidFill>
                  <a:schemeClr val="bg1"/>
                </a:solidFill>
              </a:rPr>
              <a:t>two</a:t>
            </a:r>
            <a:r>
              <a:rPr lang="nl-BE" dirty="0">
                <a:solidFill>
                  <a:schemeClr val="bg1"/>
                </a:solidFill>
              </a:rPr>
              <a:t> samples are </a:t>
            </a:r>
            <a:r>
              <a:rPr lang="nl-BE" dirty="0" err="1">
                <a:solidFill>
                  <a:schemeClr val="bg1"/>
                </a:solidFill>
              </a:rPr>
              <a:t>hybridized</a:t>
            </a:r>
            <a:r>
              <a:rPr lang="nl-BE" dirty="0">
                <a:solidFill>
                  <a:schemeClr val="bg1"/>
                </a:solidFill>
              </a:rPr>
              <a:t> to the </a:t>
            </a:r>
            <a:r>
              <a:rPr lang="nl-BE" dirty="0" err="1">
                <a:solidFill>
                  <a:schemeClr val="bg1"/>
                </a:solidFill>
              </a:rPr>
              <a:t>arrays</a:t>
            </a:r>
            <a:r>
              <a:rPr lang="nl-BE" dirty="0">
                <a:solidFill>
                  <a:schemeClr val="bg1"/>
                </a:solidFill>
              </a:rPr>
              <a:t>, </a:t>
            </a:r>
            <a:r>
              <a:rPr lang="nl-BE" dirty="0" err="1">
                <a:solidFill>
                  <a:schemeClr val="bg1"/>
                </a:solidFill>
              </a:rPr>
              <a:t>each</a:t>
            </a:r>
            <a:r>
              <a:rPr lang="nl-BE" dirty="0">
                <a:solidFill>
                  <a:schemeClr val="bg1"/>
                </a:solidFill>
              </a:rPr>
              <a:t> labelled </a:t>
            </a:r>
            <a:r>
              <a:rPr lang="nl-BE" dirty="0" err="1">
                <a:solidFill>
                  <a:schemeClr val="bg1"/>
                </a:solidFill>
              </a:rPr>
              <a:t>with</a:t>
            </a:r>
            <a:r>
              <a:rPr lang="nl-BE" dirty="0">
                <a:solidFill>
                  <a:schemeClr val="bg1"/>
                </a:solidFill>
              </a:rPr>
              <a:t> a different </a:t>
            </a:r>
            <a:r>
              <a:rPr lang="nl-BE" dirty="0" err="1">
                <a:solidFill>
                  <a:schemeClr val="bg1"/>
                </a:solidFill>
              </a:rPr>
              <a:t>dye</a:t>
            </a:r>
            <a:r>
              <a:rPr lang="nl-BE" dirty="0">
                <a:solidFill>
                  <a:schemeClr val="bg1"/>
                </a:solidFill>
              </a:rPr>
              <a:t>, </a:t>
            </a:r>
            <a:r>
              <a:rPr lang="nl-BE" dirty="0" err="1">
                <a:solidFill>
                  <a:schemeClr val="bg1"/>
                </a:solidFill>
              </a:rPr>
              <a:t>this</a:t>
            </a:r>
            <a:r>
              <a:rPr lang="nl-BE" dirty="0">
                <a:solidFill>
                  <a:schemeClr val="bg1"/>
                </a:solidFill>
              </a:rPr>
              <a:t> </a:t>
            </a:r>
            <a:r>
              <a:rPr lang="nl-BE" dirty="0" err="1">
                <a:solidFill>
                  <a:schemeClr val="bg1"/>
                </a:solidFill>
              </a:rPr>
              <a:t>allows</a:t>
            </a:r>
            <a:r>
              <a:rPr lang="nl-BE" dirty="0">
                <a:solidFill>
                  <a:schemeClr val="bg1"/>
                </a:solidFill>
              </a:rPr>
              <a:t> the </a:t>
            </a:r>
            <a:r>
              <a:rPr lang="nl-BE" dirty="0" err="1">
                <a:solidFill>
                  <a:schemeClr val="bg1"/>
                </a:solidFill>
              </a:rPr>
              <a:t>simultaneous</a:t>
            </a:r>
            <a:r>
              <a:rPr lang="nl-BE" dirty="0">
                <a:solidFill>
                  <a:schemeClr val="bg1"/>
                </a:solidFill>
              </a:rPr>
              <a:t> </a:t>
            </a:r>
            <a:r>
              <a:rPr lang="nl-BE" dirty="0" err="1">
                <a:solidFill>
                  <a:schemeClr val="bg1"/>
                </a:solidFill>
              </a:rPr>
              <a:t>measurement</a:t>
            </a:r>
            <a:r>
              <a:rPr lang="nl-BE" dirty="0">
                <a:solidFill>
                  <a:schemeClr val="bg1"/>
                </a:solidFill>
              </a:rPr>
              <a:t> of </a:t>
            </a:r>
            <a:r>
              <a:rPr lang="nl-BE" dirty="0" err="1">
                <a:solidFill>
                  <a:schemeClr val="bg1"/>
                </a:solidFill>
              </a:rPr>
              <a:t>two</a:t>
            </a:r>
            <a:r>
              <a:rPr lang="nl-BE" dirty="0">
                <a:solidFill>
                  <a:schemeClr val="bg1"/>
                </a:solidFill>
              </a:rPr>
              <a:t> samples</a:t>
            </a:r>
          </a:p>
        </p:txBody>
      </p:sp>
      <p:pic>
        <p:nvPicPr>
          <p:cNvPr id="15366" name="Picture 6"/>
          <p:cNvPicPr>
            <a:picLocks noChangeAspect="1" noChangeArrowheads="1"/>
          </p:cNvPicPr>
          <p:nvPr/>
        </p:nvPicPr>
        <p:blipFill>
          <a:blip r:embed="rId4" cstate="print"/>
          <a:srcRect/>
          <a:stretch>
            <a:fillRect/>
          </a:stretch>
        </p:blipFill>
        <p:spPr bwMode="auto">
          <a:xfrm>
            <a:off x="5443538" y="4451350"/>
            <a:ext cx="2000250" cy="2293938"/>
          </a:xfrm>
          <a:prstGeom prst="rect">
            <a:avLst/>
          </a:prstGeom>
          <a:noFill/>
          <a:ln w="9525">
            <a:noFill/>
            <a:miter lim="800000"/>
            <a:headEnd/>
            <a:tailEnd/>
          </a:ln>
        </p:spPr>
      </p:pic>
      <p:pic>
        <p:nvPicPr>
          <p:cNvPr id="15367" name="Picture 7"/>
          <p:cNvPicPr>
            <a:picLocks noChangeAspect="1" noChangeArrowheads="1"/>
          </p:cNvPicPr>
          <p:nvPr/>
        </p:nvPicPr>
        <p:blipFill>
          <a:blip r:embed="rId5" cstate="print"/>
          <a:srcRect/>
          <a:stretch>
            <a:fillRect/>
          </a:stretch>
        </p:blipFill>
        <p:spPr bwMode="auto">
          <a:xfrm>
            <a:off x="2643188" y="4440238"/>
            <a:ext cx="1995487" cy="2305050"/>
          </a:xfrm>
          <a:prstGeom prst="rect">
            <a:avLst/>
          </a:prstGeom>
          <a:noFill/>
          <a:ln w="9525">
            <a:no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174625" y="4344988"/>
            <a:ext cx="10183813" cy="2062162"/>
          </a:xfrm>
          <a:prstGeom prst="rect">
            <a:avLst/>
          </a:prstGeom>
          <a:noFill/>
          <a:ln w="9525">
            <a:noFill/>
            <a:miter lim="800000"/>
            <a:headEnd/>
            <a:tailEnd/>
          </a:ln>
        </p:spPr>
        <p:txBody>
          <a:bodyPr>
            <a:spAutoFit/>
          </a:bodyPr>
          <a:lstStyle/>
          <a:p>
            <a:pPr marL="342900" indent="-342900">
              <a:defRPr/>
            </a:pPr>
            <a:endParaRPr lang="nl-BE" sz="2400" dirty="0">
              <a:solidFill>
                <a:schemeClr val="bg1"/>
              </a:solidFill>
            </a:endParaRPr>
          </a:p>
          <a:p>
            <a:pPr>
              <a:buFontTx/>
              <a:buChar char="•"/>
              <a:defRPr/>
            </a:pPr>
            <a:r>
              <a:rPr lang="nl-BE" sz="2400" dirty="0">
                <a:solidFill>
                  <a:schemeClr val="bg1"/>
                </a:solidFill>
              </a:rPr>
              <a:t> </a:t>
            </a:r>
            <a:r>
              <a:rPr lang="nl-BE" sz="2400" dirty="0" err="1">
                <a:solidFill>
                  <a:schemeClr val="bg1"/>
                </a:solidFill>
              </a:rPr>
              <a:t>Two</a:t>
            </a:r>
            <a:r>
              <a:rPr lang="nl-BE" sz="2400" dirty="0">
                <a:solidFill>
                  <a:schemeClr val="bg1"/>
                </a:solidFill>
              </a:rPr>
              <a:t> </a:t>
            </a:r>
            <a:r>
              <a:rPr lang="nl-BE" sz="2400" dirty="0" err="1">
                <a:solidFill>
                  <a:schemeClr val="bg1"/>
                </a:solidFill>
              </a:rPr>
              <a:t>basic</a:t>
            </a:r>
            <a:r>
              <a:rPr lang="nl-BE" sz="2400" dirty="0">
                <a:solidFill>
                  <a:schemeClr val="bg1"/>
                </a:solidFill>
              </a:rPr>
              <a:t> </a:t>
            </a:r>
            <a:r>
              <a:rPr lang="nl-BE" sz="2400" dirty="0" err="1">
                <a:solidFill>
                  <a:schemeClr val="bg1"/>
                </a:solidFill>
              </a:rPr>
              <a:t>variations</a:t>
            </a:r>
            <a:r>
              <a:rPr lang="nl-BE" sz="2400" dirty="0">
                <a:solidFill>
                  <a:schemeClr val="bg1"/>
                </a:solidFill>
              </a:rPr>
              <a:t> of </a:t>
            </a:r>
            <a:r>
              <a:rPr lang="nl-BE" sz="2400" dirty="0" err="1">
                <a:solidFill>
                  <a:schemeClr val="bg1"/>
                </a:solidFill>
              </a:rPr>
              <a:t>high-density</a:t>
            </a:r>
            <a:r>
              <a:rPr lang="nl-BE" sz="2400" dirty="0">
                <a:solidFill>
                  <a:schemeClr val="bg1"/>
                </a:solidFill>
              </a:rPr>
              <a:t> DNA </a:t>
            </a:r>
            <a:r>
              <a:rPr lang="nl-BE" sz="2400" dirty="0" err="1">
                <a:solidFill>
                  <a:schemeClr val="bg1"/>
                </a:solidFill>
              </a:rPr>
              <a:t>arrays</a:t>
            </a:r>
            <a:r>
              <a:rPr lang="nl-BE" sz="2400" dirty="0">
                <a:solidFill>
                  <a:schemeClr val="bg1"/>
                </a:solidFill>
              </a:rPr>
              <a:t>:</a:t>
            </a:r>
          </a:p>
          <a:p>
            <a:pPr lvl="1">
              <a:buFontTx/>
              <a:buChar char="•"/>
              <a:defRPr/>
            </a:pPr>
            <a:r>
              <a:rPr lang="nl-BE" sz="2000" dirty="0">
                <a:solidFill>
                  <a:schemeClr val="bg1"/>
                </a:solidFill>
              </a:rPr>
              <a:t> </a:t>
            </a:r>
            <a:r>
              <a:rPr lang="nl-BE" sz="2000" dirty="0" err="1">
                <a:solidFill>
                  <a:srgbClr val="FFC000"/>
                </a:solidFill>
              </a:rPr>
              <a:t>cDNA</a:t>
            </a:r>
            <a:r>
              <a:rPr lang="nl-BE" sz="2000" dirty="0">
                <a:solidFill>
                  <a:srgbClr val="FFC000"/>
                </a:solidFill>
              </a:rPr>
              <a:t> </a:t>
            </a:r>
            <a:r>
              <a:rPr lang="nl-BE" sz="2000" dirty="0" err="1">
                <a:solidFill>
                  <a:srgbClr val="FFC000"/>
                </a:solidFill>
              </a:rPr>
              <a:t>microarrays</a:t>
            </a:r>
            <a:r>
              <a:rPr lang="nl-BE" sz="2000" dirty="0">
                <a:solidFill>
                  <a:srgbClr val="FFC000"/>
                </a:solidFill>
              </a:rPr>
              <a:t>: </a:t>
            </a:r>
            <a:r>
              <a:rPr lang="nl-BE" sz="2000" dirty="0" err="1">
                <a:solidFill>
                  <a:srgbClr val="FFC000"/>
                </a:solidFill>
              </a:rPr>
              <a:t>robotic</a:t>
            </a:r>
            <a:r>
              <a:rPr lang="nl-BE" sz="2000" dirty="0">
                <a:solidFill>
                  <a:srgbClr val="FFC000"/>
                </a:solidFill>
              </a:rPr>
              <a:t> </a:t>
            </a:r>
            <a:r>
              <a:rPr lang="nl-BE" sz="2000" dirty="0" err="1">
                <a:solidFill>
                  <a:srgbClr val="FFC000"/>
                </a:solidFill>
              </a:rPr>
              <a:t>spotting</a:t>
            </a:r>
            <a:r>
              <a:rPr lang="nl-BE" sz="2000" dirty="0">
                <a:solidFill>
                  <a:srgbClr val="FFC000"/>
                </a:solidFill>
              </a:rPr>
              <a:t> and </a:t>
            </a:r>
            <a:r>
              <a:rPr lang="nl-BE" sz="2000" dirty="0" err="1">
                <a:solidFill>
                  <a:srgbClr val="FFC000"/>
                </a:solidFill>
              </a:rPr>
              <a:t>immobilization</a:t>
            </a:r>
            <a:r>
              <a:rPr lang="nl-BE" sz="2000" dirty="0">
                <a:solidFill>
                  <a:srgbClr val="FFC000"/>
                </a:solidFill>
              </a:rPr>
              <a:t> of </a:t>
            </a:r>
            <a:r>
              <a:rPr lang="nl-BE" sz="2000" dirty="0" err="1">
                <a:solidFill>
                  <a:srgbClr val="FFC000"/>
                </a:solidFill>
              </a:rPr>
              <a:t>purified</a:t>
            </a:r>
            <a:r>
              <a:rPr lang="nl-BE" sz="2000" dirty="0">
                <a:solidFill>
                  <a:srgbClr val="FFC000"/>
                </a:solidFill>
              </a:rPr>
              <a:t> </a:t>
            </a:r>
            <a:r>
              <a:rPr lang="nl-BE" sz="2000" dirty="0" err="1">
                <a:solidFill>
                  <a:srgbClr val="FFC000"/>
                </a:solidFill>
              </a:rPr>
              <a:t>cDNA</a:t>
            </a:r>
            <a:r>
              <a:rPr lang="nl-BE" sz="2000" dirty="0">
                <a:solidFill>
                  <a:srgbClr val="FFC000"/>
                </a:solidFill>
              </a:rPr>
              <a:t> </a:t>
            </a:r>
            <a:r>
              <a:rPr lang="nl-BE" sz="2000" dirty="0" err="1">
                <a:solidFill>
                  <a:srgbClr val="FFC000"/>
                </a:solidFill>
              </a:rPr>
              <a:t>inserts</a:t>
            </a:r>
            <a:r>
              <a:rPr lang="nl-BE" sz="2000" dirty="0">
                <a:solidFill>
                  <a:srgbClr val="FFC000"/>
                </a:solidFill>
              </a:rPr>
              <a:t> to </a:t>
            </a:r>
            <a:r>
              <a:rPr lang="nl-BE" sz="2000" dirty="0" err="1">
                <a:solidFill>
                  <a:srgbClr val="FFC000"/>
                </a:solidFill>
              </a:rPr>
              <a:t>glass</a:t>
            </a:r>
            <a:r>
              <a:rPr lang="nl-BE" sz="2000" dirty="0">
                <a:solidFill>
                  <a:srgbClr val="FFC000"/>
                </a:solidFill>
              </a:rPr>
              <a:t> </a:t>
            </a:r>
            <a:r>
              <a:rPr lang="nl-BE" sz="2000" dirty="0" err="1">
                <a:solidFill>
                  <a:srgbClr val="FFC000"/>
                </a:solidFill>
              </a:rPr>
              <a:t>slides</a:t>
            </a:r>
            <a:endParaRPr lang="nl-BE" sz="2000" dirty="0">
              <a:solidFill>
                <a:srgbClr val="FFC000"/>
              </a:solidFill>
            </a:endParaRPr>
          </a:p>
          <a:p>
            <a:pPr lvl="1">
              <a:buFontTx/>
              <a:buChar char="•"/>
              <a:defRPr/>
            </a:pPr>
            <a:r>
              <a:rPr lang="nl-BE" sz="2000" dirty="0">
                <a:solidFill>
                  <a:schemeClr val="bg1"/>
                </a:solidFill>
              </a:rPr>
              <a:t> </a:t>
            </a:r>
            <a:r>
              <a:rPr lang="nl-BE" sz="2000" dirty="0" err="1">
                <a:solidFill>
                  <a:srgbClr val="FFFF00"/>
                </a:solidFill>
              </a:rPr>
              <a:t>oligonucleotide</a:t>
            </a:r>
            <a:r>
              <a:rPr lang="nl-BE" sz="2000" dirty="0">
                <a:solidFill>
                  <a:srgbClr val="FFFF00"/>
                </a:solidFill>
              </a:rPr>
              <a:t> </a:t>
            </a:r>
            <a:r>
              <a:rPr lang="nl-BE" sz="2000" dirty="0" err="1">
                <a:solidFill>
                  <a:srgbClr val="FFFF00"/>
                </a:solidFill>
              </a:rPr>
              <a:t>arrays</a:t>
            </a:r>
            <a:r>
              <a:rPr lang="nl-BE" sz="2000" dirty="0">
                <a:solidFill>
                  <a:srgbClr val="FFFF00"/>
                </a:solidFill>
              </a:rPr>
              <a:t> (</a:t>
            </a:r>
            <a:r>
              <a:rPr lang="nl-BE" sz="2000" dirty="0" err="1">
                <a:solidFill>
                  <a:srgbClr val="FFFF00"/>
                </a:solidFill>
              </a:rPr>
              <a:t>Affymetrix</a:t>
            </a:r>
            <a:r>
              <a:rPr lang="nl-BE" sz="2000" dirty="0">
                <a:solidFill>
                  <a:srgbClr val="FFFF00"/>
                </a:solidFill>
              </a:rPr>
              <a:t> </a:t>
            </a:r>
            <a:r>
              <a:rPr lang="nl-BE" sz="2000" dirty="0" err="1">
                <a:solidFill>
                  <a:srgbClr val="FFFF00"/>
                </a:solidFill>
              </a:rPr>
              <a:t>GeneChip</a:t>
            </a:r>
            <a:r>
              <a:rPr lang="nl-BE" sz="2000" dirty="0">
                <a:solidFill>
                  <a:srgbClr val="FFFF00"/>
                </a:solidFill>
              </a:rPr>
              <a:t> </a:t>
            </a:r>
            <a:r>
              <a:rPr lang="nl-BE" sz="2000" dirty="0" err="1">
                <a:solidFill>
                  <a:srgbClr val="FFFF00"/>
                </a:solidFill>
              </a:rPr>
              <a:t>array</a:t>
            </a:r>
            <a:r>
              <a:rPr lang="nl-BE" sz="2000" dirty="0">
                <a:solidFill>
                  <a:srgbClr val="FFFF00"/>
                </a:solidFill>
              </a:rPr>
              <a:t>): </a:t>
            </a:r>
            <a:r>
              <a:rPr lang="nl-BE" sz="2000" i="1" dirty="0" err="1">
                <a:solidFill>
                  <a:srgbClr val="FFFF00"/>
                </a:solidFill>
              </a:rPr>
              <a:t>in-situ</a:t>
            </a:r>
            <a:r>
              <a:rPr lang="nl-BE" sz="2000" i="1" dirty="0">
                <a:solidFill>
                  <a:srgbClr val="FFFF00"/>
                </a:solidFill>
              </a:rPr>
              <a:t> </a:t>
            </a:r>
            <a:r>
              <a:rPr lang="nl-BE" sz="2000" dirty="0" err="1">
                <a:solidFill>
                  <a:srgbClr val="FFFF00"/>
                </a:solidFill>
              </a:rPr>
              <a:t>synthesis</a:t>
            </a:r>
            <a:r>
              <a:rPr lang="nl-BE" sz="2000" dirty="0">
                <a:solidFill>
                  <a:srgbClr val="FFFF00"/>
                </a:solidFill>
              </a:rPr>
              <a:t> of </a:t>
            </a:r>
            <a:r>
              <a:rPr lang="nl-BE" sz="2000" dirty="0" err="1">
                <a:solidFill>
                  <a:srgbClr val="FFFF00"/>
                </a:solidFill>
              </a:rPr>
              <a:t>oligonucleotides</a:t>
            </a:r>
            <a:r>
              <a:rPr lang="nl-BE" sz="2000" dirty="0">
                <a:solidFill>
                  <a:srgbClr val="FFFF00"/>
                </a:solidFill>
              </a:rPr>
              <a:t> </a:t>
            </a:r>
            <a:r>
              <a:rPr lang="nl-BE" sz="2000" dirty="0" err="1">
                <a:solidFill>
                  <a:srgbClr val="FFFF00"/>
                </a:solidFill>
              </a:rPr>
              <a:t>on</a:t>
            </a:r>
            <a:r>
              <a:rPr lang="nl-BE" sz="2000" dirty="0">
                <a:solidFill>
                  <a:srgbClr val="FFFF00"/>
                </a:solidFill>
              </a:rPr>
              <a:t> </a:t>
            </a:r>
            <a:r>
              <a:rPr lang="nl-BE" sz="2000" dirty="0" err="1">
                <a:solidFill>
                  <a:srgbClr val="FFFF00"/>
                </a:solidFill>
              </a:rPr>
              <a:t>silica</a:t>
            </a:r>
            <a:r>
              <a:rPr lang="nl-BE" sz="2000" dirty="0">
                <a:solidFill>
                  <a:srgbClr val="FFFF00"/>
                </a:solidFill>
              </a:rPr>
              <a:t> </a:t>
            </a:r>
            <a:r>
              <a:rPr lang="nl-BE" sz="2000" dirty="0" err="1">
                <a:solidFill>
                  <a:srgbClr val="FFFF00"/>
                </a:solidFill>
              </a:rPr>
              <a:t>wafers</a:t>
            </a:r>
            <a:r>
              <a:rPr lang="nl-BE" sz="2000" dirty="0">
                <a:solidFill>
                  <a:srgbClr val="FFFF00"/>
                </a:solidFill>
              </a:rPr>
              <a:t> </a:t>
            </a:r>
            <a:r>
              <a:rPr lang="nl-BE" sz="2000" dirty="0" err="1">
                <a:solidFill>
                  <a:srgbClr val="FFFF00"/>
                </a:solidFill>
              </a:rPr>
              <a:t>or</a:t>
            </a:r>
            <a:r>
              <a:rPr lang="nl-BE" sz="2000" dirty="0">
                <a:solidFill>
                  <a:srgbClr val="FFFF00"/>
                </a:solidFill>
              </a:rPr>
              <a:t> “chips” </a:t>
            </a:r>
            <a:endParaRPr lang="nl-NL" sz="2000" dirty="0">
              <a:solidFill>
                <a:srgbClr val="FFFF00"/>
              </a:solidFill>
            </a:endParaRPr>
          </a:p>
        </p:txBody>
      </p:sp>
      <p:sp>
        <p:nvSpPr>
          <p:cNvPr id="16387"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16388"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16389"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16390" name="Text Box 3"/>
          <p:cNvSpPr txBox="1">
            <a:spLocks noChangeArrowheads="1"/>
          </p:cNvSpPr>
          <p:nvPr/>
        </p:nvSpPr>
        <p:spPr bwMode="auto">
          <a:xfrm>
            <a:off x="174625" y="476250"/>
            <a:ext cx="10183813" cy="4278313"/>
          </a:xfrm>
          <a:prstGeom prst="rect">
            <a:avLst/>
          </a:prstGeom>
          <a:noFill/>
          <a:ln w="9525">
            <a:noFill/>
            <a:miter lim="800000"/>
            <a:headEnd/>
            <a:tailEnd/>
          </a:ln>
        </p:spPr>
        <p:txBody>
          <a:bodyPr>
            <a:spAutoFit/>
          </a:bodyPr>
          <a:lstStyle/>
          <a:p>
            <a:pPr marL="342900" indent="-342900">
              <a:buFontTx/>
              <a:buChar char="•"/>
            </a:pPr>
            <a:r>
              <a:rPr lang="nl-BE" sz="2400">
                <a:solidFill>
                  <a:schemeClr val="bg1"/>
                </a:solidFill>
              </a:rPr>
              <a:t>Types of microarrays: Microarrays can be broadly classified according to at least three criteria</a:t>
            </a:r>
          </a:p>
          <a:p>
            <a:pPr marL="800100" lvl="1" indent="-342900">
              <a:buFontTx/>
              <a:buChar char="•"/>
            </a:pPr>
            <a:r>
              <a:rPr lang="nl-BE" sz="2000">
                <a:solidFill>
                  <a:schemeClr val="bg1"/>
                </a:solidFill>
              </a:rPr>
              <a:t>Length of the probes</a:t>
            </a:r>
          </a:p>
          <a:p>
            <a:pPr marL="1257300" lvl="2" indent="-342900">
              <a:buFontTx/>
              <a:buChar char="•"/>
            </a:pPr>
            <a:r>
              <a:rPr lang="nl-BE">
                <a:solidFill>
                  <a:srgbClr val="FFC000"/>
                </a:solidFill>
              </a:rPr>
              <a:t>cDNA probe (PCR products) (cDNA arrays)</a:t>
            </a:r>
          </a:p>
          <a:p>
            <a:pPr marL="1257300" lvl="2" indent="-342900">
              <a:buFontTx/>
              <a:buChar char="•"/>
            </a:pPr>
            <a:r>
              <a:rPr lang="nl-BE">
                <a:solidFill>
                  <a:srgbClr val="FFFF00"/>
                </a:solidFill>
              </a:rPr>
              <a:t>Oligos (oligonucleotides) (oligonucleotide arrays)</a:t>
            </a:r>
            <a:endParaRPr lang="nl-BE" sz="2000">
              <a:solidFill>
                <a:srgbClr val="FFFF00"/>
              </a:solidFill>
            </a:endParaRPr>
          </a:p>
          <a:p>
            <a:pPr marL="800100" lvl="1" indent="-342900">
              <a:buFontTx/>
              <a:buChar char="•"/>
            </a:pPr>
            <a:r>
              <a:rPr lang="nl-BE" sz="2000">
                <a:solidFill>
                  <a:schemeClr val="bg1"/>
                </a:solidFill>
              </a:rPr>
              <a:t>Manufacturing method</a:t>
            </a:r>
          </a:p>
          <a:p>
            <a:pPr marL="1257300" lvl="2" indent="-342900">
              <a:buFontTx/>
              <a:buChar char="•"/>
            </a:pPr>
            <a:r>
              <a:rPr lang="nl-BE">
                <a:solidFill>
                  <a:srgbClr val="FFC000"/>
                </a:solidFill>
              </a:rPr>
              <a:t>spotting on a glass slide (cDNA arrays)</a:t>
            </a:r>
          </a:p>
          <a:p>
            <a:pPr marL="1257300" lvl="2" indent="-342900">
              <a:buFontTx/>
              <a:buChar char="•"/>
            </a:pPr>
            <a:r>
              <a:rPr lang="nl-BE" i="1">
                <a:solidFill>
                  <a:srgbClr val="FFFF00"/>
                </a:solidFill>
              </a:rPr>
              <a:t>in-situ</a:t>
            </a:r>
            <a:r>
              <a:rPr lang="nl-BE">
                <a:solidFill>
                  <a:srgbClr val="FFFF00"/>
                </a:solidFill>
              </a:rPr>
              <a:t> synthesis on a glass slide (oligonucleotide arrays)</a:t>
            </a:r>
          </a:p>
          <a:p>
            <a:pPr marL="800100" lvl="1" indent="-342900">
              <a:buFontTx/>
              <a:buChar char="•"/>
            </a:pPr>
            <a:r>
              <a:rPr lang="nl-BE" sz="2000">
                <a:solidFill>
                  <a:schemeClr val="bg1"/>
                </a:solidFill>
              </a:rPr>
              <a:t>Number of samples that can be simultaneously profiled on one array</a:t>
            </a:r>
          </a:p>
          <a:p>
            <a:pPr marL="1257300" lvl="2" indent="-342900">
              <a:buFontTx/>
              <a:buChar char="•"/>
            </a:pPr>
            <a:r>
              <a:rPr lang="nl-BE">
                <a:solidFill>
                  <a:srgbClr val="FFFF00"/>
                </a:solidFill>
              </a:rPr>
              <a:t>single channel arrays:  only one sample is hybridized to the arrays labelled with one dye (oligonucletide arrays)</a:t>
            </a:r>
          </a:p>
          <a:p>
            <a:pPr marL="1257300" lvl="2" indent="-342900">
              <a:buFontTx/>
              <a:buChar char="•"/>
            </a:pPr>
            <a:r>
              <a:rPr lang="nl-BE">
                <a:solidFill>
                  <a:srgbClr val="FFC000"/>
                </a:solidFill>
              </a:rPr>
              <a:t>dual channel arrays: two samples are hybridized to the arrays, each labelled with a different dye, this allows the simultaneous measurement of two samples (cDNA arrays)</a:t>
            </a:r>
          </a:p>
        </p:txBody>
      </p:sp>
    </p:spTree>
    <p:custDataLst>
      <p:tags r:id="rId1"/>
    </p:custData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18435"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18436"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pic>
        <p:nvPicPr>
          <p:cNvPr id="18437" name="Picture 4" descr="http://www.molecularstation.com/molecular-biology-images/data/508/affymetrix-microarray.jpg"/>
          <p:cNvPicPr>
            <a:picLocks noChangeAspect="1" noChangeArrowheads="1"/>
          </p:cNvPicPr>
          <p:nvPr/>
        </p:nvPicPr>
        <p:blipFill>
          <a:blip r:embed="rId4" cstate="print"/>
          <a:srcRect r="50575"/>
          <a:stretch>
            <a:fillRect/>
          </a:stretch>
        </p:blipFill>
        <p:spPr bwMode="auto">
          <a:xfrm>
            <a:off x="7358063" y="2513013"/>
            <a:ext cx="2214562" cy="4059237"/>
          </a:xfrm>
          <a:prstGeom prst="rect">
            <a:avLst/>
          </a:prstGeom>
          <a:noFill/>
          <a:ln w="31750">
            <a:solidFill>
              <a:srgbClr val="FFFF00"/>
            </a:solidFill>
            <a:miter lim="800000"/>
            <a:headEnd/>
            <a:tailEnd/>
          </a:ln>
        </p:spPr>
      </p:pic>
      <p:pic>
        <p:nvPicPr>
          <p:cNvPr id="18438" name="Picture 10" descr="http://www.weizmann.ac.il/home/ligivol/pictures/system.jpg"/>
          <p:cNvPicPr>
            <a:picLocks noChangeAspect="1" noChangeArrowheads="1"/>
          </p:cNvPicPr>
          <p:nvPr/>
        </p:nvPicPr>
        <p:blipFill>
          <a:blip r:embed="rId5" cstate="print"/>
          <a:srcRect/>
          <a:stretch>
            <a:fillRect/>
          </a:stretch>
        </p:blipFill>
        <p:spPr bwMode="auto">
          <a:xfrm>
            <a:off x="857250" y="2928938"/>
            <a:ext cx="4667250" cy="3500437"/>
          </a:xfrm>
          <a:prstGeom prst="rect">
            <a:avLst/>
          </a:prstGeom>
          <a:noFill/>
          <a:ln w="31750">
            <a:solidFill>
              <a:srgbClr val="FFFF00"/>
            </a:solidFill>
            <a:miter lim="800000"/>
            <a:headEnd/>
            <a:tailEnd/>
          </a:ln>
        </p:spPr>
      </p:pic>
      <p:sp>
        <p:nvSpPr>
          <p:cNvPr id="18439" name="Text Box 3"/>
          <p:cNvSpPr txBox="1">
            <a:spLocks noChangeArrowheads="1"/>
          </p:cNvSpPr>
          <p:nvPr/>
        </p:nvSpPr>
        <p:spPr bwMode="auto">
          <a:xfrm>
            <a:off x="174625" y="598488"/>
            <a:ext cx="10183813" cy="2370137"/>
          </a:xfrm>
          <a:prstGeom prst="rect">
            <a:avLst/>
          </a:prstGeom>
          <a:noFill/>
          <a:ln w="9525">
            <a:noFill/>
            <a:miter lim="800000"/>
            <a:headEnd/>
            <a:tailEnd/>
          </a:ln>
        </p:spPr>
        <p:txBody>
          <a:bodyPr>
            <a:spAutoFit/>
          </a:bodyPr>
          <a:lstStyle/>
          <a:p>
            <a:pPr marL="342900" indent="-342900">
              <a:buFontTx/>
              <a:buChar char="•"/>
            </a:pPr>
            <a:r>
              <a:rPr lang="nl-BE" sz="2400">
                <a:solidFill>
                  <a:schemeClr val="bg1"/>
                </a:solidFill>
              </a:rPr>
              <a:t>Focus today on </a:t>
            </a:r>
            <a:r>
              <a:rPr lang="nl-BE" sz="2400">
                <a:solidFill>
                  <a:srgbClr val="FFFF00"/>
                </a:solidFill>
              </a:rPr>
              <a:t>Affymetrix gene expression arrays</a:t>
            </a:r>
            <a:r>
              <a:rPr lang="nl-BE" sz="2400">
                <a:solidFill>
                  <a:schemeClr val="bg1"/>
                </a:solidFill>
              </a:rPr>
              <a:t>:</a:t>
            </a:r>
          </a:p>
          <a:p>
            <a:pPr marL="800100" lvl="1" indent="-342900">
              <a:buFontTx/>
              <a:buChar char="•"/>
            </a:pPr>
            <a:r>
              <a:rPr lang="en-GB" sz="2000">
                <a:solidFill>
                  <a:schemeClr val="bg1"/>
                </a:solidFill>
              </a:rPr>
              <a:t>These arrays are based on the use of a </a:t>
            </a:r>
            <a:r>
              <a:rPr lang="en-GB" sz="2000">
                <a:solidFill>
                  <a:srgbClr val="FFFF00"/>
                </a:solidFill>
              </a:rPr>
              <a:t>single colour label</a:t>
            </a:r>
            <a:r>
              <a:rPr lang="en-GB" sz="2000">
                <a:solidFill>
                  <a:schemeClr val="bg1"/>
                </a:solidFill>
              </a:rPr>
              <a:t>. The chips use </a:t>
            </a:r>
            <a:r>
              <a:rPr lang="en-GB" sz="2000">
                <a:solidFill>
                  <a:srgbClr val="FFFF00"/>
                </a:solidFill>
              </a:rPr>
              <a:t>oligonucleotides</a:t>
            </a:r>
            <a:r>
              <a:rPr lang="en-GB" sz="2000">
                <a:solidFill>
                  <a:schemeClr val="bg1"/>
                </a:solidFill>
              </a:rPr>
              <a:t> (which are short fragments of a single-stranded DNA) as probes to achieve higher packing density and less manufacturing errors.  One feature or probe cell is composed of a large number of identical oligonucleotides of 25 bases that are synthesized onto the chip.</a:t>
            </a:r>
            <a:endParaRPr lang="nl-BE" sz="2000">
              <a:solidFill>
                <a:schemeClr val="bg1"/>
              </a:solidFill>
            </a:endParaRPr>
          </a:p>
          <a:p>
            <a:pPr marL="800100" lvl="1" indent="-342900">
              <a:buFontTx/>
              <a:buChar char="•"/>
            </a:pPr>
            <a:endParaRPr lang="nl-BE" sz="2400">
              <a:solidFill>
                <a:schemeClr val="bg1"/>
              </a:solidFill>
            </a:endParaRPr>
          </a:p>
        </p:txBody>
      </p:sp>
      <p:sp>
        <p:nvSpPr>
          <p:cNvPr id="15" name="Oval 14"/>
          <p:cNvSpPr/>
          <p:nvPr/>
        </p:nvSpPr>
        <p:spPr>
          <a:xfrm>
            <a:off x="2500313" y="2928938"/>
            <a:ext cx="3071812" cy="1428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custDataLst>
      <p:tags r:id="rId1"/>
    </p:custData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46956" y="1590700"/>
            <a:ext cx="9433048" cy="40324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482"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20483"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20484"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20485" name="Text Box 3"/>
          <p:cNvSpPr txBox="1">
            <a:spLocks noChangeArrowheads="1"/>
          </p:cNvSpPr>
          <p:nvPr/>
        </p:nvSpPr>
        <p:spPr bwMode="auto">
          <a:xfrm>
            <a:off x="174625" y="500063"/>
            <a:ext cx="10183813" cy="461665"/>
          </a:xfrm>
          <a:prstGeom prst="rect">
            <a:avLst/>
          </a:prstGeom>
          <a:noFill/>
          <a:ln w="9525">
            <a:noFill/>
            <a:miter lim="800000"/>
            <a:headEnd/>
            <a:tailEnd/>
          </a:ln>
        </p:spPr>
        <p:txBody>
          <a:bodyPr>
            <a:spAutoFit/>
          </a:bodyPr>
          <a:lstStyle/>
          <a:p>
            <a:pPr marL="342900" indent="-342900">
              <a:buFontTx/>
              <a:buChar char="•"/>
            </a:pPr>
            <a:r>
              <a:rPr lang="en-GB" sz="2400" dirty="0" smtClean="0">
                <a:solidFill>
                  <a:srgbClr val="FFFF00"/>
                </a:solidFill>
              </a:rPr>
              <a:t>Different types of </a:t>
            </a:r>
            <a:r>
              <a:rPr lang="en-GB" sz="2400" dirty="0" err="1" smtClean="0">
                <a:solidFill>
                  <a:srgbClr val="FFFF00"/>
                </a:solidFill>
              </a:rPr>
              <a:t>Affymetrix</a:t>
            </a:r>
            <a:r>
              <a:rPr lang="en-GB" sz="2400" dirty="0" smtClean="0">
                <a:solidFill>
                  <a:srgbClr val="FFFF00"/>
                </a:solidFill>
              </a:rPr>
              <a:t> gene expression microarrays</a:t>
            </a:r>
            <a:r>
              <a:rPr lang="en-GB" sz="2400" dirty="0" smtClean="0">
                <a:solidFill>
                  <a:schemeClr val="bg1"/>
                </a:solidFill>
              </a:rPr>
              <a:t>:</a:t>
            </a:r>
            <a:r>
              <a:rPr lang="en-GB" dirty="0" smtClean="0">
                <a:solidFill>
                  <a:schemeClr val="bg1"/>
                </a:solidFill>
              </a:rPr>
              <a:t> </a:t>
            </a:r>
          </a:p>
        </p:txBody>
      </p:sp>
      <p:pic>
        <p:nvPicPr>
          <p:cNvPr id="18"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16380" y="1958179"/>
            <a:ext cx="5777729" cy="3525812"/>
          </a:xfrm>
          <a:prstGeom prst="rect">
            <a:avLst/>
          </a:prstGeom>
          <a:solidFill>
            <a:schemeClr val="accent3"/>
          </a:solidFill>
          <a:ln w="9525">
            <a:noFill/>
            <a:miter lim="800000"/>
            <a:headEnd/>
            <a:tailEnd/>
          </a:ln>
          <a:effectLst/>
        </p:spPr>
      </p:pic>
      <p:sp>
        <p:nvSpPr>
          <p:cNvPr id="19" name="Rectangle 18"/>
          <p:cNvSpPr/>
          <p:nvPr/>
        </p:nvSpPr>
        <p:spPr bwMode="auto">
          <a:xfrm>
            <a:off x="5421073" y="4087585"/>
            <a:ext cx="1358535" cy="430887"/>
          </a:xfrm>
          <a:prstGeom prst="rect">
            <a:avLst/>
          </a:prstGeom>
          <a:noFill/>
          <a:ln w="25400">
            <a:solidFill>
              <a:srgbClr val="CC6600"/>
            </a:solidFill>
            <a:miter lim="800000"/>
            <a:headEnd/>
            <a:tailEnd/>
          </a:ln>
        </p:spPr>
        <p:txBody>
          <a:bodyPr wrap="square" rtlCol="0" anchor="ctr">
            <a:spAutoFit/>
          </a:bodyPr>
          <a:lstStyle/>
          <a:p>
            <a:pPr algn="ctr"/>
            <a:endParaRPr lang="nl-BE" sz="2200" b="1" dirty="0">
              <a:solidFill>
                <a:srgbClr val="CC6600"/>
              </a:solidFill>
              <a:latin typeface="+mj-lt"/>
              <a:cs typeface="Arial" charset="0"/>
            </a:endParaRPr>
          </a:p>
        </p:txBody>
      </p:sp>
      <p:sp>
        <p:nvSpPr>
          <p:cNvPr id="20" name="Rectangle 19"/>
          <p:cNvSpPr/>
          <p:nvPr/>
        </p:nvSpPr>
        <p:spPr bwMode="auto">
          <a:xfrm>
            <a:off x="2063919" y="4579623"/>
            <a:ext cx="4715689" cy="430887"/>
          </a:xfrm>
          <a:prstGeom prst="rect">
            <a:avLst/>
          </a:prstGeom>
          <a:noFill/>
          <a:ln w="25400">
            <a:solidFill>
              <a:srgbClr val="CC6600"/>
            </a:solidFill>
            <a:miter lim="800000"/>
            <a:headEnd/>
            <a:tailEnd/>
          </a:ln>
        </p:spPr>
        <p:txBody>
          <a:bodyPr wrap="square" rtlCol="0" anchor="ctr">
            <a:spAutoFit/>
          </a:bodyPr>
          <a:lstStyle/>
          <a:p>
            <a:pPr algn="ctr"/>
            <a:endParaRPr lang="nl-BE" sz="2200" b="1" dirty="0">
              <a:solidFill>
                <a:srgbClr val="CC6600"/>
              </a:solidFill>
              <a:latin typeface="+mj-lt"/>
              <a:cs typeface="Arial" charset="0"/>
            </a:endParaRPr>
          </a:p>
        </p:txBody>
      </p:sp>
      <p:sp>
        <p:nvSpPr>
          <p:cNvPr id="21" name="Rectangle 20"/>
          <p:cNvSpPr/>
          <p:nvPr/>
        </p:nvSpPr>
        <p:spPr bwMode="auto">
          <a:xfrm>
            <a:off x="2090045" y="5110850"/>
            <a:ext cx="4689563" cy="430887"/>
          </a:xfrm>
          <a:prstGeom prst="rect">
            <a:avLst/>
          </a:prstGeom>
          <a:noFill/>
          <a:ln w="25400">
            <a:solidFill>
              <a:srgbClr val="CC6600"/>
            </a:solidFill>
            <a:miter lim="800000"/>
            <a:headEnd/>
            <a:tailEnd/>
          </a:ln>
        </p:spPr>
        <p:txBody>
          <a:bodyPr wrap="square" rtlCol="0" anchor="ctr">
            <a:spAutoFit/>
          </a:bodyPr>
          <a:lstStyle/>
          <a:p>
            <a:pPr algn="ctr"/>
            <a:endParaRPr lang="nl-BE" sz="2200" b="1" dirty="0">
              <a:solidFill>
                <a:srgbClr val="CC6600"/>
              </a:solidFill>
              <a:latin typeface="+mj-lt"/>
              <a:cs typeface="Arial" charset="0"/>
            </a:endParaRPr>
          </a:p>
        </p:txBody>
      </p:sp>
      <p:sp>
        <p:nvSpPr>
          <p:cNvPr id="22" name="AutoShape 4"/>
          <p:cNvSpPr>
            <a:spLocks noChangeArrowheads="1"/>
          </p:cNvSpPr>
          <p:nvPr/>
        </p:nvSpPr>
        <p:spPr bwMode="auto">
          <a:xfrm>
            <a:off x="6853917" y="4207460"/>
            <a:ext cx="500063" cy="142875"/>
          </a:xfrm>
          <a:prstGeom prst="rightArrow">
            <a:avLst>
              <a:gd name="adj1" fmla="val 50000"/>
              <a:gd name="adj2" fmla="val 145526"/>
            </a:avLst>
          </a:prstGeom>
          <a:solidFill>
            <a:srgbClr val="CC6600"/>
          </a:solidFill>
          <a:ln w="9525">
            <a:solidFill>
              <a:srgbClr val="CC6600"/>
            </a:solidFill>
            <a:miter lim="800000"/>
            <a:headEnd/>
            <a:tailEnd/>
          </a:ln>
        </p:spPr>
        <p:txBody>
          <a:bodyPr wrap="none" anchor="ctr"/>
          <a:lstStyle/>
          <a:p>
            <a:pPr algn="ctr"/>
            <a:endParaRPr lang="nl-BE">
              <a:solidFill>
                <a:srgbClr val="CC6600"/>
              </a:solidFill>
              <a:latin typeface="+mn-lt"/>
            </a:endParaRPr>
          </a:p>
        </p:txBody>
      </p:sp>
      <p:sp>
        <p:nvSpPr>
          <p:cNvPr id="23" name="AutoShape 4"/>
          <p:cNvSpPr>
            <a:spLocks noChangeArrowheads="1"/>
          </p:cNvSpPr>
          <p:nvPr/>
        </p:nvSpPr>
        <p:spPr bwMode="auto">
          <a:xfrm>
            <a:off x="6853917" y="4725624"/>
            <a:ext cx="500063" cy="142875"/>
          </a:xfrm>
          <a:prstGeom prst="rightArrow">
            <a:avLst>
              <a:gd name="adj1" fmla="val 50000"/>
              <a:gd name="adj2" fmla="val 145526"/>
            </a:avLst>
          </a:prstGeom>
          <a:solidFill>
            <a:srgbClr val="CC6600"/>
          </a:solidFill>
          <a:ln w="9525">
            <a:solidFill>
              <a:srgbClr val="CC6600"/>
            </a:solidFill>
            <a:miter lim="800000"/>
            <a:headEnd/>
            <a:tailEnd/>
          </a:ln>
        </p:spPr>
        <p:txBody>
          <a:bodyPr wrap="none" anchor="ctr"/>
          <a:lstStyle/>
          <a:p>
            <a:pPr algn="ctr"/>
            <a:endParaRPr lang="nl-BE">
              <a:solidFill>
                <a:srgbClr val="CC6600"/>
              </a:solidFill>
              <a:latin typeface="+mn-lt"/>
            </a:endParaRPr>
          </a:p>
        </p:txBody>
      </p:sp>
      <p:sp>
        <p:nvSpPr>
          <p:cNvPr id="24" name="AutoShape 4"/>
          <p:cNvSpPr>
            <a:spLocks noChangeArrowheads="1"/>
          </p:cNvSpPr>
          <p:nvPr/>
        </p:nvSpPr>
        <p:spPr bwMode="auto">
          <a:xfrm>
            <a:off x="6853917" y="5191536"/>
            <a:ext cx="500063" cy="142875"/>
          </a:xfrm>
          <a:prstGeom prst="rightArrow">
            <a:avLst>
              <a:gd name="adj1" fmla="val 50000"/>
              <a:gd name="adj2" fmla="val 145526"/>
            </a:avLst>
          </a:prstGeom>
          <a:solidFill>
            <a:srgbClr val="CC6600"/>
          </a:solidFill>
          <a:ln w="9525">
            <a:solidFill>
              <a:srgbClr val="CC6600"/>
            </a:solidFill>
            <a:miter lim="800000"/>
            <a:headEnd/>
            <a:tailEnd/>
          </a:ln>
        </p:spPr>
        <p:txBody>
          <a:bodyPr wrap="none" anchor="ctr"/>
          <a:lstStyle/>
          <a:p>
            <a:pPr algn="ctr"/>
            <a:endParaRPr lang="nl-BE">
              <a:solidFill>
                <a:srgbClr val="CC6600"/>
              </a:solidFill>
              <a:latin typeface="+mn-lt"/>
            </a:endParaRPr>
          </a:p>
        </p:txBody>
      </p:sp>
      <p:sp>
        <p:nvSpPr>
          <p:cNvPr id="25" name="TextBox 24"/>
          <p:cNvSpPr txBox="1"/>
          <p:nvPr/>
        </p:nvSpPr>
        <p:spPr>
          <a:xfrm>
            <a:off x="7589518" y="4326195"/>
            <a:ext cx="2018478" cy="830997"/>
          </a:xfrm>
          <a:prstGeom prst="rect">
            <a:avLst/>
          </a:prstGeom>
          <a:noFill/>
          <a:ln>
            <a:noFill/>
          </a:ln>
        </p:spPr>
        <p:txBody>
          <a:bodyPr wrap="square" lIns="0" tIns="0" rIns="0" bIns="0" rtlCol="0">
            <a:spAutoFit/>
          </a:bodyPr>
          <a:lstStyle/>
          <a:p>
            <a:r>
              <a:rPr lang="nl-BE" b="1" dirty="0" smtClean="0">
                <a:solidFill>
                  <a:srgbClr val="CC6600"/>
                </a:solidFill>
                <a:latin typeface="+mj-lt"/>
              </a:rPr>
              <a:t>“</a:t>
            </a:r>
            <a:r>
              <a:rPr lang="nl-BE" b="1" dirty="0" err="1" smtClean="0">
                <a:solidFill>
                  <a:srgbClr val="CC6600"/>
                </a:solidFill>
                <a:latin typeface="+mj-lt"/>
              </a:rPr>
              <a:t>Gene-level</a:t>
            </a:r>
            <a:r>
              <a:rPr lang="nl-BE" b="1" dirty="0" smtClean="0">
                <a:solidFill>
                  <a:srgbClr val="CC6600"/>
                </a:solidFill>
                <a:latin typeface="+mj-lt"/>
              </a:rPr>
              <a:t>”</a:t>
            </a:r>
          </a:p>
          <a:p>
            <a:r>
              <a:rPr lang="nl-BE" b="1" dirty="0" smtClean="0">
                <a:solidFill>
                  <a:srgbClr val="CC6600"/>
                </a:solidFill>
                <a:latin typeface="+mj-lt"/>
              </a:rPr>
              <a:t>1 </a:t>
            </a:r>
            <a:r>
              <a:rPr lang="nl-BE" b="1" dirty="0" err="1" smtClean="0">
                <a:solidFill>
                  <a:srgbClr val="CC6600"/>
                </a:solidFill>
                <a:latin typeface="+mj-lt"/>
              </a:rPr>
              <a:t>signal</a:t>
            </a:r>
            <a:r>
              <a:rPr lang="nl-BE" b="1" dirty="0" smtClean="0">
                <a:solidFill>
                  <a:srgbClr val="CC6600"/>
                </a:solidFill>
                <a:latin typeface="+mj-lt"/>
              </a:rPr>
              <a:t> </a:t>
            </a:r>
            <a:r>
              <a:rPr lang="nl-BE" b="1" dirty="0" err="1" smtClean="0">
                <a:solidFill>
                  <a:srgbClr val="CC6600"/>
                </a:solidFill>
                <a:latin typeface="+mj-lt"/>
              </a:rPr>
              <a:t>for</a:t>
            </a:r>
            <a:r>
              <a:rPr lang="nl-BE" b="1" dirty="0" smtClean="0">
                <a:solidFill>
                  <a:srgbClr val="CC6600"/>
                </a:solidFill>
                <a:latin typeface="+mj-lt"/>
              </a:rPr>
              <a:t> </a:t>
            </a:r>
            <a:r>
              <a:rPr lang="nl-BE" b="1" dirty="0" err="1" smtClean="0">
                <a:solidFill>
                  <a:srgbClr val="CC6600"/>
                </a:solidFill>
                <a:latin typeface="+mj-lt"/>
              </a:rPr>
              <a:t>entire</a:t>
            </a:r>
            <a:r>
              <a:rPr lang="nl-BE" b="1" dirty="0" smtClean="0">
                <a:solidFill>
                  <a:srgbClr val="CC6600"/>
                </a:solidFill>
                <a:latin typeface="+mj-lt"/>
              </a:rPr>
              <a:t> gene</a:t>
            </a:r>
            <a:endParaRPr lang="nl-BE" b="1" dirty="0">
              <a:solidFill>
                <a:srgbClr val="CC6600"/>
              </a:solidFill>
              <a:latin typeface="+mj-lt"/>
            </a:endParaRPr>
          </a:p>
        </p:txBody>
      </p:sp>
    </p:spTree>
    <p:custDataLst>
      <p:tags r:id="rId1"/>
    </p:custData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46956" y="1594892"/>
            <a:ext cx="9433048" cy="40324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482"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20483"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20484"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20485" name="Text Box 3"/>
          <p:cNvSpPr txBox="1">
            <a:spLocks noChangeArrowheads="1"/>
          </p:cNvSpPr>
          <p:nvPr/>
        </p:nvSpPr>
        <p:spPr bwMode="auto">
          <a:xfrm>
            <a:off x="174625" y="500063"/>
            <a:ext cx="10183813" cy="830997"/>
          </a:xfrm>
          <a:prstGeom prst="rect">
            <a:avLst/>
          </a:prstGeom>
          <a:noFill/>
          <a:ln w="9525">
            <a:noFill/>
            <a:miter lim="800000"/>
            <a:headEnd/>
            <a:tailEnd/>
          </a:ln>
        </p:spPr>
        <p:txBody>
          <a:bodyPr>
            <a:spAutoFit/>
          </a:bodyPr>
          <a:lstStyle/>
          <a:p>
            <a:pPr marL="342900" indent="-342900">
              <a:buFontTx/>
              <a:buChar char="•"/>
            </a:pPr>
            <a:r>
              <a:rPr lang="en-GB" sz="2400" dirty="0" smtClean="0">
                <a:solidFill>
                  <a:srgbClr val="FFFF00"/>
                </a:solidFill>
              </a:rPr>
              <a:t>Different types of </a:t>
            </a:r>
            <a:r>
              <a:rPr lang="en-GB" sz="2400" dirty="0" err="1" smtClean="0">
                <a:solidFill>
                  <a:srgbClr val="FFFF00"/>
                </a:solidFill>
              </a:rPr>
              <a:t>Affymetrix</a:t>
            </a:r>
            <a:r>
              <a:rPr lang="en-GB" sz="2400" dirty="0" smtClean="0">
                <a:solidFill>
                  <a:srgbClr val="FFFF00"/>
                </a:solidFill>
              </a:rPr>
              <a:t> gene expression microarrays offering whole-genome wide gene expression analysis</a:t>
            </a:r>
            <a:r>
              <a:rPr lang="en-GB" sz="2400" dirty="0" smtClean="0">
                <a:solidFill>
                  <a:schemeClr val="bg1"/>
                </a:solidFill>
              </a:rPr>
              <a:t>:</a:t>
            </a:r>
            <a:r>
              <a:rPr lang="en-GB" dirty="0" smtClean="0">
                <a:solidFill>
                  <a:schemeClr val="bg1"/>
                </a:solidFill>
              </a:rPr>
              <a:t> </a:t>
            </a:r>
          </a:p>
        </p:txBody>
      </p:sp>
      <p:pic>
        <p:nvPicPr>
          <p:cNvPr id="18"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16380" y="1962371"/>
            <a:ext cx="5777729" cy="3525812"/>
          </a:xfrm>
          <a:prstGeom prst="rect">
            <a:avLst/>
          </a:prstGeom>
          <a:solidFill>
            <a:schemeClr val="accent3"/>
          </a:solidFill>
          <a:ln w="9525">
            <a:noFill/>
            <a:miter lim="800000"/>
            <a:headEnd/>
            <a:tailEnd/>
          </a:ln>
          <a:effectLst/>
        </p:spPr>
      </p:pic>
      <p:sp>
        <p:nvSpPr>
          <p:cNvPr id="15" name="Rectangle 14"/>
          <p:cNvSpPr/>
          <p:nvPr/>
        </p:nvSpPr>
        <p:spPr bwMode="auto">
          <a:xfrm>
            <a:off x="5599631" y="4547220"/>
            <a:ext cx="722792" cy="430887"/>
          </a:xfrm>
          <a:prstGeom prst="rect">
            <a:avLst/>
          </a:prstGeom>
          <a:noFill/>
          <a:ln w="25400">
            <a:solidFill>
              <a:srgbClr val="00B050"/>
            </a:solidFill>
            <a:miter lim="800000"/>
            <a:headEnd/>
            <a:tailEnd/>
          </a:ln>
        </p:spPr>
        <p:txBody>
          <a:bodyPr wrap="square" rtlCol="0" anchor="ctr">
            <a:spAutoFit/>
          </a:bodyPr>
          <a:lstStyle/>
          <a:p>
            <a:pPr algn="ctr"/>
            <a:endParaRPr lang="nl-BE" sz="2200" b="1" dirty="0">
              <a:solidFill>
                <a:srgbClr val="00B050"/>
              </a:solidFill>
              <a:latin typeface="+mj-lt"/>
              <a:cs typeface="Arial" charset="0"/>
            </a:endParaRPr>
          </a:p>
        </p:txBody>
      </p:sp>
      <p:sp>
        <p:nvSpPr>
          <p:cNvPr id="16" name="Rectangle 15"/>
          <p:cNvSpPr/>
          <p:nvPr/>
        </p:nvSpPr>
        <p:spPr bwMode="auto">
          <a:xfrm>
            <a:off x="2063920" y="4547220"/>
            <a:ext cx="574778" cy="430887"/>
          </a:xfrm>
          <a:prstGeom prst="rect">
            <a:avLst/>
          </a:prstGeom>
          <a:noFill/>
          <a:ln w="25400">
            <a:solidFill>
              <a:srgbClr val="00B050"/>
            </a:solidFill>
            <a:miter lim="800000"/>
            <a:headEnd/>
            <a:tailEnd/>
          </a:ln>
        </p:spPr>
        <p:txBody>
          <a:bodyPr wrap="square" rtlCol="0" anchor="ctr">
            <a:spAutoFit/>
          </a:bodyPr>
          <a:lstStyle/>
          <a:p>
            <a:pPr algn="ctr"/>
            <a:endParaRPr lang="nl-BE" sz="2200" b="1" dirty="0">
              <a:solidFill>
                <a:srgbClr val="00B050"/>
              </a:solidFill>
              <a:latin typeface="+mj-lt"/>
              <a:cs typeface="Arial" charset="0"/>
            </a:endParaRPr>
          </a:p>
        </p:txBody>
      </p:sp>
      <p:sp>
        <p:nvSpPr>
          <p:cNvPr id="17" name="AutoShape 4"/>
          <p:cNvSpPr>
            <a:spLocks noChangeArrowheads="1"/>
          </p:cNvSpPr>
          <p:nvPr/>
        </p:nvSpPr>
        <p:spPr bwMode="auto">
          <a:xfrm>
            <a:off x="6853917" y="4706289"/>
            <a:ext cx="500063" cy="142875"/>
          </a:xfrm>
          <a:prstGeom prst="rightArrow">
            <a:avLst>
              <a:gd name="adj1" fmla="val 50000"/>
              <a:gd name="adj2" fmla="val 145526"/>
            </a:avLst>
          </a:prstGeom>
          <a:solidFill>
            <a:srgbClr val="00B050"/>
          </a:solidFill>
          <a:ln w="9525">
            <a:solidFill>
              <a:srgbClr val="00B050"/>
            </a:solidFill>
            <a:miter lim="800000"/>
            <a:headEnd/>
            <a:tailEnd/>
          </a:ln>
        </p:spPr>
        <p:txBody>
          <a:bodyPr wrap="none" anchor="ctr"/>
          <a:lstStyle/>
          <a:p>
            <a:pPr algn="ctr"/>
            <a:endParaRPr lang="nl-BE">
              <a:solidFill>
                <a:srgbClr val="00B050"/>
              </a:solidFill>
              <a:latin typeface="+mn-lt"/>
            </a:endParaRPr>
          </a:p>
        </p:txBody>
      </p:sp>
      <p:sp>
        <p:nvSpPr>
          <p:cNvPr id="27" name="AutoShape 4"/>
          <p:cNvSpPr>
            <a:spLocks noChangeArrowheads="1"/>
          </p:cNvSpPr>
          <p:nvPr/>
        </p:nvSpPr>
        <p:spPr bwMode="auto">
          <a:xfrm>
            <a:off x="6853917" y="5172201"/>
            <a:ext cx="500063" cy="142875"/>
          </a:xfrm>
          <a:prstGeom prst="rightArrow">
            <a:avLst>
              <a:gd name="adj1" fmla="val 50000"/>
              <a:gd name="adj2" fmla="val 145526"/>
            </a:avLst>
          </a:prstGeom>
          <a:solidFill>
            <a:srgbClr val="00B050"/>
          </a:solidFill>
          <a:ln w="9525">
            <a:solidFill>
              <a:srgbClr val="00B050"/>
            </a:solidFill>
            <a:miter lim="800000"/>
            <a:headEnd/>
            <a:tailEnd/>
          </a:ln>
        </p:spPr>
        <p:txBody>
          <a:bodyPr wrap="none" anchor="ctr"/>
          <a:lstStyle/>
          <a:p>
            <a:pPr algn="ctr"/>
            <a:endParaRPr lang="nl-BE">
              <a:solidFill>
                <a:srgbClr val="00B050"/>
              </a:solidFill>
              <a:latin typeface="+mn-lt"/>
            </a:endParaRPr>
          </a:p>
        </p:txBody>
      </p:sp>
      <p:sp>
        <p:nvSpPr>
          <p:cNvPr id="28" name="TextBox 27"/>
          <p:cNvSpPr txBox="1"/>
          <p:nvPr/>
        </p:nvSpPr>
        <p:spPr>
          <a:xfrm>
            <a:off x="7589518" y="4542219"/>
            <a:ext cx="2018478" cy="830997"/>
          </a:xfrm>
          <a:prstGeom prst="rect">
            <a:avLst/>
          </a:prstGeom>
          <a:noFill/>
          <a:ln>
            <a:noFill/>
          </a:ln>
        </p:spPr>
        <p:txBody>
          <a:bodyPr wrap="square" lIns="0" tIns="0" rIns="0" bIns="0" rtlCol="0">
            <a:spAutoFit/>
          </a:bodyPr>
          <a:lstStyle/>
          <a:p>
            <a:r>
              <a:rPr lang="nl-BE" b="1" dirty="0" smtClean="0">
                <a:solidFill>
                  <a:srgbClr val="00B050"/>
                </a:solidFill>
                <a:latin typeface="+mj-lt"/>
              </a:rPr>
              <a:t>“</a:t>
            </a:r>
            <a:r>
              <a:rPr lang="nl-BE" b="1" dirty="0" err="1" smtClean="0">
                <a:solidFill>
                  <a:srgbClr val="00B050"/>
                </a:solidFill>
                <a:latin typeface="+mj-lt"/>
              </a:rPr>
              <a:t>Exon-level</a:t>
            </a:r>
            <a:r>
              <a:rPr lang="nl-BE" b="1" dirty="0" smtClean="0">
                <a:solidFill>
                  <a:srgbClr val="00B050"/>
                </a:solidFill>
                <a:latin typeface="+mj-lt"/>
              </a:rPr>
              <a:t>”</a:t>
            </a:r>
          </a:p>
          <a:p>
            <a:r>
              <a:rPr lang="nl-BE" b="1" dirty="0" smtClean="0">
                <a:solidFill>
                  <a:srgbClr val="00B050"/>
                </a:solidFill>
                <a:latin typeface="+mj-lt"/>
              </a:rPr>
              <a:t>1 </a:t>
            </a:r>
            <a:r>
              <a:rPr lang="nl-BE" b="1" dirty="0" err="1" smtClean="0">
                <a:solidFill>
                  <a:srgbClr val="00B050"/>
                </a:solidFill>
                <a:latin typeface="+mj-lt"/>
              </a:rPr>
              <a:t>signal</a:t>
            </a:r>
            <a:r>
              <a:rPr lang="nl-BE" b="1" dirty="0" smtClean="0">
                <a:solidFill>
                  <a:srgbClr val="00B050"/>
                </a:solidFill>
                <a:latin typeface="+mj-lt"/>
              </a:rPr>
              <a:t> </a:t>
            </a:r>
            <a:r>
              <a:rPr lang="nl-BE" b="1" dirty="0" err="1" smtClean="0">
                <a:solidFill>
                  <a:srgbClr val="00B050"/>
                </a:solidFill>
                <a:latin typeface="+mj-lt"/>
              </a:rPr>
              <a:t>for</a:t>
            </a:r>
            <a:r>
              <a:rPr lang="nl-BE" b="1" dirty="0" smtClean="0">
                <a:solidFill>
                  <a:srgbClr val="00B050"/>
                </a:solidFill>
                <a:latin typeface="+mj-lt"/>
              </a:rPr>
              <a:t> </a:t>
            </a:r>
            <a:r>
              <a:rPr lang="nl-BE" b="1" dirty="0" err="1" smtClean="0">
                <a:solidFill>
                  <a:srgbClr val="00B050"/>
                </a:solidFill>
                <a:latin typeface="+mj-lt"/>
              </a:rPr>
              <a:t>every</a:t>
            </a:r>
            <a:r>
              <a:rPr lang="nl-BE" b="1" dirty="0" smtClean="0">
                <a:solidFill>
                  <a:srgbClr val="00B050"/>
                </a:solidFill>
                <a:latin typeface="+mj-lt"/>
              </a:rPr>
              <a:t> </a:t>
            </a:r>
            <a:r>
              <a:rPr lang="nl-BE" b="1" dirty="0" err="1" smtClean="0">
                <a:solidFill>
                  <a:srgbClr val="00B050"/>
                </a:solidFill>
                <a:latin typeface="+mj-lt"/>
              </a:rPr>
              <a:t>exon</a:t>
            </a:r>
            <a:endParaRPr lang="nl-BE" b="1" dirty="0">
              <a:solidFill>
                <a:srgbClr val="00B050"/>
              </a:solidFill>
              <a:latin typeface="+mj-lt"/>
            </a:endParaRPr>
          </a:p>
        </p:txBody>
      </p:sp>
      <p:sp>
        <p:nvSpPr>
          <p:cNvPr id="29" name="Rectangle 28"/>
          <p:cNvSpPr/>
          <p:nvPr/>
        </p:nvSpPr>
        <p:spPr bwMode="auto">
          <a:xfrm>
            <a:off x="2935874" y="4547220"/>
            <a:ext cx="574778" cy="430887"/>
          </a:xfrm>
          <a:prstGeom prst="rect">
            <a:avLst/>
          </a:prstGeom>
          <a:noFill/>
          <a:ln w="25400">
            <a:solidFill>
              <a:srgbClr val="00B050"/>
            </a:solidFill>
            <a:miter lim="800000"/>
            <a:headEnd/>
            <a:tailEnd/>
          </a:ln>
        </p:spPr>
        <p:txBody>
          <a:bodyPr wrap="square" rtlCol="0" anchor="ctr">
            <a:spAutoFit/>
          </a:bodyPr>
          <a:lstStyle/>
          <a:p>
            <a:pPr algn="ctr"/>
            <a:endParaRPr lang="nl-BE" sz="2200" b="1" dirty="0">
              <a:solidFill>
                <a:srgbClr val="00B050"/>
              </a:solidFill>
              <a:latin typeface="+mj-lt"/>
              <a:cs typeface="Arial" charset="0"/>
            </a:endParaRPr>
          </a:p>
        </p:txBody>
      </p:sp>
      <p:sp>
        <p:nvSpPr>
          <p:cNvPr id="30" name="Rectangle 29"/>
          <p:cNvSpPr/>
          <p:nvPr/>
        </p:nvSpPr>
        <p:spPr bwMode="auto">
          <a:xfrm>
            <a:off x="3767549" y="4547220"/>
            <a:ext cx="753287" cy="430887"/>
          </a:xfrm>
          <a:prstGeom prst="rect">
            <a:avLst/>
          </a:prstGeom>
          <a:noFill/>
          <a:ln w="25400">
            <a:solidFill>
              <a:srgbClr val="00B050"/>
            </a:solidFill>
            <a:miter lim="800000"/>
            <a:headEnd/>
            <a:tailEnd/>
          </a:ln>
        </p:spPr>
        <p:txBody>
          <a:bodyPr wrap="square" rtlCol="0" anchor="ctr">
            <a:spAutoFit/>
          </a:bodyPr>
          <a:lstStyle/>
          <a:p>
            <a:pPr algn="ctr"/>
            <a:endParaRPr lang="nl-BE" sz="2200" b="1" dirty="0">
              <a:solidFill>
                <a:srgbClr val="00B050"/>
              </a:solidFill>
              <a:latin typeface="+mj-lt"/>
              <a:cs typeface="Arial" charset="0"/>
            </a:endParaRPr>
          </a:p>
        </p:txBody>
      </p:sp>
      <p:sp>
        <p:nvSpPr>
          <p:cNvPr id="31" name="Rectangle 30"/>
          <p:cNvSpPr/>
          <p:nvPr/>
        </p:nvSpPr>
        <p:spPr bwMode="auto">
          <a:xfrm>
            <a:off x="4663451" y="4547220"/>
            <a:ext cx="548629" cy="430887"/>
          </a:xfrm>
          <a:prstGeom prst="rect">
            <a:avLst/>
          </a:prstGeom>
          <a:noFill/>
          <a:ln w="25400">
            <a:solidFill>
              <a:srgbClr val="00B050"/>
            </a:solidFill>
            <a:miter lim="800000"/>
            <a:headEnd/>
            <a:tailEnd/>
          </a:ln>
        </p:spPr>
        <p:txBody>
          <a:bodyPr wrap="square" rtlCol="0" anchor="ctr">
            <a:spAutoFit/>
          </a:bodyPr>
          <a:lstStyle/>
          <a:p>
            <a:pPr algn="ctr"/>
            <a:endParaRPr lang="nl-BE" sz="2200" b="1" dirty="0">
              <a:solidFill>
                <a:srgbClr val="00B050"/>
              </a:solidFill>
              <a:latin typeface="+mj-lt"/>
              <a:cs typeface="Arial" charset="0"/>
            </a:endParaRPr>
          </a:p>
        </p:txBody>
      </p:sp>
      <p:sp>
        <p:nvSpPr>
          <p:cNvPr id="32" name="Rectangle 31"/>
          <p:cNvSpPr/>
          <p:nvPr/>
        </p:nvSpPr>
        <p:spPr bwMode="auto">
          <a:xfrm>
            <a:off x="5595275" y="5078447"/>
            <a:ext cx="722792" cy="430887"/>
          </a:xfrm>
          <a:prstGeom prst="rect">
            <a:avLst/>
          </a:prstGeom>
          <a:noFill/>
          <a:ln w="25400">
            <a:solidFill>
              <a:srgbClr val="00B050"/>
            </a:solidFill>
            <a:miter lim="800000"/>
            <a:headEnd/>
            <a:tailEnd/>
          </a:ln>
        </p:spPr>
        <p:txBody>
          <a:bodyPr wrap="square" rtlCol="0" anchor="ctr">
            <a:spAutoFit/>
          </a:bodyPr>
          <a:lstStyle/>
          <a:p>
            <a:pPr algn="ctr"/>
            <a:endParaRPr lang="nl-BE" sz="2200" b="1" dirty="0">
              <a:solidFill>
                <a:srgbClr val="00B050"/>
              </a:solidFill>
              <a:latin typeface="+mj-lt"/>
              <a:cs typeface="Arial" charset="0"/>
            </a:endParaRPr>
          </a:p>
        </p:txBody>
      </p:sp>
      <p:sp>
        <p:nvSpPr>
          <p:cNvPr id="33" name="Rectangle 32"/>
          <p:cNvSpPr/>
          <p:nvPr/>
        </p:nvSpPr>
        <p:spPr bwMode="auto">
          <a:xfrm>
            <a:off x="2059564" y="5078447"/>
            <a:ext cx="574778" cy="430887"/>
          </a:xfrm>
          <a:prstGeom prst="rect">
            <a:avLst/>
          </a:prstGeom>
          <a:noFill/>
          <a:ln w="25400">
            <a:solidFill>
              <a:srgbClr val="00B050"/>
            </a:solidFill>
            <a:miter lim="800000"/>
            <a:headEnd/>
            <a:tailEnd/>
          </a:ln>
        </p:spPr>
        <p:txBody>
          <a:bodyPr wrap="square" rtlCol="0" anchor="ctr">
            <a:spAutoFit/>
          </a:bodyPr>
          <a:lstStyle/>
          <a:p>
            <a:pPr algn="ctr"/>
            <a:endParaRPr lang="nl-BE" sz="2200" b="1" dirty="0">
              <a:solidFill>
                <a:srgbClr val="00B050"/>
              </a:solidFill>
              <a:latin typeface="+mj-lt"/>
              <a:cs typeface="Arial" charset="0"/>
            </a:endParaRPr>
          </a:p>
        </p:txBody>
      </p:sp>
      <p:sp>
        <p:nvSpPr>
          <p:cNvPr id="34" name="Rectangle 33"/>
          <p:cNvSpPr/>
          <p:nvPr/>
        </p:nvSpPr>
        <p:spPr bwMode="auto">
          <a:xfrm>
            <a:off x="2931518" y="5078447"/>
            <a:ext cx="574778" cy="430887"/>
          </a:xfrm>
          <a:prstGeom prst="rect">
            <a:avLst/>
          </a:prstGeom>
          <a:noFill/>
          <a:ln w="25400">
            <a:solidFill>
              <a:srgbClr val="00B050"/>
            </a:solidFill>
            <a:miter lim="800000"/>
            <a:headEnd/>
            <a:tailEnd/>
          </a:ln>
        </p:spPr>
        <p:txBody>
          <a:bodyPr wrap="square" rtlCol="0" anchor="ctr">
            <a:spAutoFit/>
          </a:bodyPr>
          <a:lstStyle/>
          <a:p>
            <a:pPr algn="ctr"/>
            <a:endParaRPr lang="nl-BE" sz="2200" b="1" dirty="0">
              <a:solidFill>
                <a:srgbClr val="00B050"/>
              </a:solidFill>
              <a:latin typeface="+mj-lt"/>
              <a:cs typeface="Arial" charset="0"/>
            </a:endParaRPr>
          </a:p>
        </p:txBody>
      </p:sp>
      <p:sp>
        <p:nvSpPr>
          <p:cNvPr id="35" name="Rectangle 34"/>
          <p:cNvSpPr/>
          <p:nvPr/>
        </p:nvSpPr>
        <p:spPr bwMode="auto">
          <a:xfrm>
            <a:off x="3763193" y="5078447"/>
            <a:ext cx="753287" cy="430887"/>
          </a:xfrm>
          <a:prstGeom prst="rect">
            <a:avLst/>
          </a:prstGeom>
          <a:noFill/>
          <a:ln w="25400">
            <a:solidFill>
              <a:srgbClr val="00B050"/>
            </a:solidFill>
            <a:miter lim="800000"/>
            <a:headEnd/>
            <a:tailEnd/>
          </a:ln>
        </p:spPr>
        <p:txBody>
          <a:bodyPr wrap="square" rtlCol="0" anchor="ctr">
            <a:spAutoFit/>
          </a:bodyPr>
          <a:lstStyle/>
          <a:p>
            <a:pPr algn="ctr"/>
            <a:endParaRPr lang="nl-BE" sz="2200" b="1" dirty="0">
              <a:solidFill>
                <a:srgbClr val="00B050"/>
              </a:solidFill>
              <a:latin typeface="+mj-lt"/>
              <a:cs typeface="Arial" charset="0"/>
            </a:endParaRPr>
          </a:p>
        </p:txBody>
      </p:sp>
      <p:sp>
        <p:nvSpPr>
          <p:cNvPr id="36" name="Rectangle 35"/>
          <p:cNvSpPr/>
          <p:nvPr/>
        </p:nvSpPr>
        <p:spPr bwMode="auto">
          <a:xfrm>
            <a:off x="4659095" y="5078447"/>
            <a:ext cx="548629" cy="430887"/>
          </a:xfrm>
          <a:prstGeom prst="rect">
            <a:avLst/>
          </a:prstGeom>
          <a:noFill/>
          <a:ln w="25400">
            <a:solidFill>
              <a:srgbClr val="00B050"/>
            </a:solidFill>
            <a:miter lim="800000"/>
            <a:headEnd/>
            <a:tailEnd/>
          </a:ln>
        </p:spPr>
        <p:txBody>
          <a:bodyPr wrap="square" rtlCol="0" anchor="ctr">
            <a:spAutoFit/>
          </a:bodyPr>
          <a:lstStyle/>
          <a:p>
            <a:pPr algn="ctr"/>
            <a:endParaRPr lang="nl-BE" sz="2200" b="1" dirty="0">
              <a:solidFill>
                <a:srgbClr val="00B050"/>
              </a:solidFill>
              <a:latin typeface="+mj-lt"/>
              <a:cs typeface="Arial" charset="0"/>
            </a:endParaRPr>
          </a:p>
        </p:txBody>
      </p:sp>
    </p:spTree>
    <p:custDataLst>
      <p:tags r:id="rId1"/>
    </p:custData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205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2055"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2056" name="Text Box 3"/>
          <p:cNvSpPr txBox="1">
            <a:spLocks noChangeArrowheads="1"/>
          </p:cNvSpPr>
          <p:nvPr/>
        </p:nvSpPr>
        <p:spPr bwMode="auto">
          <a:xfrm>
            <a:off x="174625" y="500063"/>
            <a:ext cx="10183813" cy="1508125"/>
          </a:xfrm>
          <a:prstGeom prst="rect">
            <a:avLst/>
          </a:prstGeom>
          <a:noFill/>
          <a:ln w="9525">
            <a:noFill/>
            <a:miter lim="800000"/>
            <a:headEnd/>
            <a:tailEnd/>
          </a:ln>
        </p:spPr>
        <p:txBody>
          <a:bodyPr>
            <a:spAutoFit/>
          </a:bodyPr>
          <a:lstStyle/>
          <a:p>
            <a:pPr marL="342900" indent="-342900">
              <a:buFontTx/>
              <a:buChar char="•"/>
            </a:pPr>
            <a:r>
              <a:rPr lang="nl-BE" sz="2400">
                <a:solidFill>
                  <a:schemeClr val="bg1"/>
                </a:solidFill>
              </a:rPr>
              <a:t>Schematic overview on the different steps while performing an Affymetrix GeneChip experiment</a:t>
            </a:r>
          </a:p>
          <a:p>
            <a:pPr marL="1257300" lvl="2" indent="-342900">
              <a:buFontTx/>
              <a:buChar char="•"/>
            </a:pPr>
            <a:endParaRPr lang="nl-BE" sz="2000">
              <a:solidFill>
                <a:schemeClr val="bg1"/>
              </a:solidFill>
            </a:endParaRPr>
          </a:p>
          <a:p>
            <a:pPr marL="800100" lvl="1" indent="-342900">
              <a:buFontTx/>
              <a:buChar char="•"/>
            </a:pPr>
            <a:endParaRPr lang="nl-BE" sz="2400">
              <a:solidFill>
                <a:schemeClr val="bg1"/>
              </a:solidFill>
            </a:endParaRPr>
          </a:p>
        </p:txBody>
      </p:sp>
      <p:graphicFrame>
        <p:nvGraphicFramePr>
          <p:cNvPr id="2050" name="Object 2"/>
          <p:cNvGraphicFramePr>
            <a:graphicFrameLocks noChangeAspect="1"/>
          </p:cNvGraphicFramePr>
          <p:nvPr/>
        </p:nvGraphicFramePr>
        <p:xfrm>
          <a:off x="1643063" y="4221163"/>
          <a:ext cx="1087437" cy="1177925"/>
        </p:xfrm>
        <a:graphic>
          <a:graphicData uri="http://schemas.openxmlformats.org/presentationml/2006/ole">
            <p:oleObj spid="_x0000_s2050" name="Image" r:id="rId5" imgW="3817628" imgH="3840488" progId="">
              <p:embed/>
            </p:oleObj>
          </a:graphicData>
        </a:graphic>
      </p:graphicFrame>
      <p:pic>
        <p:nvPicPr>
          <p:cNvPr id="2057" name="Picture 3" descr="Product Graphic"/>
          <p:cNvPicPr>
            <a:picLocks noChangeAspect="1" noChangeArrowheads="1"/>
          </p:cNvPicPr>
          <p:nvPr/>
        </p:nvPicPr>
        <p:blipFill>
          <a:blip r:embed="rId6" cstate="print"/>
          <a:srcRect/>
          <a:stretch>
            <a:fillRect/>
          </a:stretch>
        </p:blipFill>
        <p:spPr bwMode="auto">
          <a:xfrm>
            <a:off x="1500188" y="1484313"/>
            <a:ext cx="1223962" cy="1060450"/>
          </a:xfrm>
          <a:prstGeom prst="rect">
            <a:avLst/>
          </a:prstGeom>
          <a:noFill/>
          <a:ln w="9525">
            <a:noFill/>
            <a:miter lim="800000"/>
            <a:headEnd/>
            <a:tailEnd/>
          </a:ln>
        </p:spPr>
      </p:pic>
      <p:pic>
        <p:nvPicPr>
          <p:cNvPr id="2058" name="Picture 10" descr="expression_oveview"/>
          <p:cNvPicPr>
            <a:picLocks noChangeAspect="1" noChangeArrowheads="1"/>
          </p:cNvPicPr>
          <p:nvPr/>
        </p:nvPicPr>
        <p:blipFill>
          <a:blip r:embed="rId7" cstate="print"/>
          <a:srcRect/>
          <a:stretch>
            <a:fillRect/>
          </a:stretch>
        </p:blipFill>
        <p:spPr bwMode="auto">
          <a:xfrm>
            <a:off x="2824163" y="1690688"/>
            <a:ext cx="5184775" cy="4065587"/>
          </a:xfrm>
          <a:prstGeom prst="rect">
            <a:avLst/>
          </a:prstGeom>
          <a:noFill/>
          <a:ln w="9525">
            <a:noFill/>
            <a:miter lim="800000"/>
            <a:headEnd/>
            <a:tailEnd/>
          </a:ln>
        </p:spPr>
      </p:pic>
      <p:graphicFrame>
        <p:nvGraphicFramePr>
          <p:cNvPr id="2051" name="Object 3"/>
          <p:cNvGraphicFramePr>
            <a:graphicFrameLocks noChangeAspect="1"/>
          </p:cNvGraphicFramePr>
          <p:nvPr/>
        </p:nvGraphicFramePr>
        <p:xfrm>
          <a:off x="7835900" y="5589588"/>
          <a:ext cx="1914525" cy="1065212"/>
        </p:xfrm>
        <a:graphic>
          <a:graphicData uri="http://schemas.openxmlformats.org/presentationml/2006/ole">
            <p:oleObj spid="_x0000_s2051" name="Image" r:id="rId8" imgW="6263653" imgH="3483871" progId="">
              <p:embed/>
            </p:oleObj>
          </a:graphicData>
        </a:graphic>
      </p:graphicFrame>
      <p:graphicFrame>
        <p:nvGraphicFramePr>
          <p:cNvPr id="2052" name="Object 4"/>
          <p:cNvGraphicFramePr>
            <a:graphicFrameLocks noChangeAspect="1"/>
          </p:cNvGraphicFramePr>
          <p:nvPr/>
        </p:nvGraphicFramePr>
        <p:xfrm>
          <a:off x="3732213" y="5734050"/>
          <a:ext cx="1573212" cy="912813"/>
        </p:xfrm>
        <a:graphic>
          <a:graphicData uri="http://schemas.openxmlformats.org/presentationml/2006/ole">
            <p:oleObj spid="_x0000_s2052" name="Image" r:id="rId9" imgW="6537973" imgH="4041143" progId="">
              <p:embed/>
            </p:oleObj>
          </a:graphicData>
        </a:graphic>
      </p:graphicFrame>
    </p:spTree>
    <p:custDataLst>
      <p:tags r:id="rId2"/>
    </p:custData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21507"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21508"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21509" name="Text Box 9"/>
          <p:cNvSpPr txBox="1">
            <a:spLocks noChangeArrowheads="1"/>
          </p:cNvSpPr>
          <p:nvPr/>
        </p:nvSpPr>
        <p:spPr bwMode="auto">
          <a:xfrm>
            <a:off x="468313" y="1333500"/>
            <a:ext cx="5373687" cy="400050"/>
          </a:xfrm>
          <a:prstGeom prst="rect">
            <a:avLst/>
          </a:prstGeom>
          <a:noFill/>
          <a:ln w="9525">
            <a:noFill/>
            <a:miter lim="800000"/>
            <a:headEnd/>
            <a:tailEnd/>
          </a:ln>
        </p:spPr>
        <p:txBody>
          <a:bodyPr wrap="none">
            <a:spAutoFit/>
          </a:bodyPr>
          <a:lstStyle/>
          <a:p>
            <a:r>
              <a:rPr lang="nl-BE" sz="2000">
                <a:solidFill>
                  <a:srgbClr val="FFFF00"/>
                </a:solidFill>
              </a:rPr>
              <a:t>RNA  quality control: Agilent bioanalyzer 2100</a:t>
            </a:r>
            <a:endParaRPr lang="nl-NL" sz="2000">
              <a:solidFill>
                <a:srgbClr val="FFFF00"/>
              </a:solidFill>
            </a:endParaRPr>
          </a:p>
        </p:txBody>
      </p:sp>
      <p:pic>
        <p:nvPicPr>
          <p:cNvPr id="13" name="Picture 10" descr="Product Graphic"/>
          <p:cNvPicPr>
            <a:picLocks noChangeAspect="1" noChangeArrowheads="1"/>
          </p:cNvPicPr>
          <p:nvPr/>
        </p:nvPicPr>
        <p:blipFill>
          <a:blip r:embed="rId4" cstate="print"/>
          <a:srcRect/>
          <a:stretch>
            <a:fillRect/>
          </a:stretch>
        </p:blipFill>
        <p:spPr bwMode="auto">
          <a:xfrm>
            <a:off x="5972175" y="1000125"/>
            <a:ext cx="1655763" cy="1419225"/>
          </a:xfrm>
          <a:prstGeom prst="rect">
            <a:avLst/>
          </a:prstGeom>
          <a:noFill/>
          <a:ln w="31750">
            <a:solidFill>
              <a:srgbClr val="FFFF00"/>
            </a:solidFill>
            <a:miter lim="800000"/>
            <a:headEnd/>
            <a:tailEnd/>
          </a:ln>
        </p:spPr>
      </p:pic>
      <p:pic>
        <p:nvPicPr>
          <p:cNvPr id="14" name="Picture 11"/>
          <p:cNvPicPr>
            <a:picLocks noChangeAspect="1" noChangeArrowheads="1"/>
          </p:cNvPicPr>
          <p:nvPr/>
        </p:nvPicPr>
        <p:blipFill>
          <a:blip r:embed="rId5" cstate="print"/>
          <a:srcRect/>
          <a:stretch>
            <a:fillRect/>
          </a:stretch>
        </p:blipFill>
        <p:spPr bwMode="auto">
          <a:xfrm>
            <a:off x="8116888" y="1000125"/>
            <a:ext cx="1455737" cy="1427163"/>
          </a:xfrm>
          <a:prstGeom prst="rect">
            <a:avLst/>
          </a:prstGeom>
          <a:noFill/>
          <a:ln w="31750">
            <a:solidFill>
              <a:srgbClr val="FFFF00"/>
            </a:solidFill>
            <a:miter lim="800000"/>
            <a:headEnd/>
            <a:tailEnd/>
          </a:ln>
        </p:spPr>
      </p:pic>
      <p:sp>
        <p:nvSpPr>
          <p:cNvPr id="21512" name="Text Box 19"/>
          <p:cNvSpPr txBox="1">
            <a:spLocks noChangeArrowheads="1"/>
          </p:cNvSpPr>
          <p:nvPr/>
        </p:nvSpPr>
        <p:spPr bwMode="auto">
          <a:xfrm>
            <a:off x="701675" y="5386388"/>
            <a:ext cx="4319588" cy="274637"/>
          </a:xfrm>
          <a:prstGeom prst="rect">
            <a:avLst/>
          </a:prstGeom>
          <a:noFill/>
          <a:ln w="9525">
            <a:noFill/>
            <a:miter lim="800000"/>
            <a:headEnd/>
            <a:tailEnd/>
          </a:ln>
        </p:spPr>
        <p:txBody>
          <a:bodyPr wrap="none">
            <a:spAutoFit/>
          </a:bodyPr>
          <a:lstStyle/>
          <a:p>
            <a:r>
              <a:rPr lang="nl-BE" sz="1200" b="1">
                <a:solidFill>
                  <a:srgbClr val="FFFF00"/>
                </a:solidFill>
              </a:rPr>
              <a:t>Good RNA sample quality measured with the bioanalyzer</a:t>
            </a:r>
            <a:endParaRPr lang="nl-NL" sz="1200" b="1">
              <a:solidFill>
                <a:srgbClr val="FFFF00"/>
              </a:solidFill>
            </a:endParaRPr>
          </a:p>
        </p:txBody>
      </p:sp>
      <p:sp>
        <p:nvSpPr>
          <p:cNvPr id="21513" name="Text Box 20"/>
          <p:cNvSpPr txBox="1">
            <a:spLocks noChangeArrowheads="1"/>
          </p:cNvSpPr>
          <p:nvPr/>
        </p:nvSpPr>
        <p:spPr bwMode="auto">
          <a:xfrm>
            <a:off x="5286375" y="5386388"/>
            <a:ext cx="4621213" cy="274637"/>
          </a:xfrm>
          <a:prstGeom prst="rect">
            <a:avLst/>
          </a:prstGeom>
          <a:noFill/>
          <a:ln w="9525">
            <a:noFill/>
            <a:miter lim="800000"/>
            <a:headEnd/>
            <a:tailEnd/>
          </a:ln>
        </p:spPr>
        <p:txBody>
          <a:bodyPr wrap="none">
            <a:spAutoFit/>
          </a:bodyPr>
          <a:lstStyle/>
          <a:p>
            <a:r>
              <a:rPr lang="nl-BE" sz="1200" b="1">
                <a:solidFill>
                  <a:srgbClr val="FFFF00"/>
                </a:solidFill>
              </a:rPr>
              <a:t>Degraded RNA sample quality measured with the bioanalyzer</a:t>
            </a:r>
            <a:endParaRPr lang="nl-NL" sz="1200" b="1">
              <a:solidFill>
                <a:srgbClr val="FFFF00"/>
              </a:solidFill>
            </a:endParaRPr>
          </a:p>
        </p:txBody>
      </p:sp>
      <p:grpSp>
        <p:nvGrpSpPr>
          <p:cNvPr id="21514" name="Group 14"/>
          <p:cNvGrpSpPr>
            <a:grpSpLocks/>
          </p:cNvGrpSpPr>
          <p:nvPr/>
        </p:nvGrpSpPr>
        <p:grpSpPr bwMode="auto">
          <a:xfrm>
            <a:off x="685800" y="3138488"/>
            <a:ext cx="8940800" cy="2019300"/>
            <a:chOff x="60" y="2249"/>
            <a:chExt cx="5632" cy="1272"/>
          </a:xfrm>
        </p:grpSpPr>
        <p:pic>
          <p:nvPicPr>
            <p:cNvPr id="21515" name="Picture 15"/>
            <p:cNvPicPr>
              <a:picLocks noChangeAspect="1" noChangeArrowheads="1"/>
            </p:cNvPicPr>
            <p:nvPr/>
          </p:nvPicPr>
          <p:blipFill>
            <a:blip r:embed="rId6" cstate="print"/>
            <a:srcRect/>
            <a:stretch>
              <a:fillRect/>
            </a:stretch>
          </p:blipFill>
          <p:spPr bwMode="auto">
            <a:xfrm>
              <a:off x="60" y="2249"/>
              <a:ext cx="2729" cy="1272"/>
            </a:xfrm>
            <a:prstGeom prst="rect">
              <a:avLst/>
            </a:prstGeom>
            <a:noFill/>
            <a:ln w="12700">
              <a:solidFill>
                <a:srgbClr val="FFFF00"/>
              </a:solidFill>
              <a:miter lim="800000"/>
              <a:headEnd/>
              <a:tailEnd/>
            </a:ln>
          </p:spPr>
        </p:pic>
        <p:pic>
          <p:nvPicPr>
            <p:cNvPr id="21516" name="Picture 16"/>
            <p:cNvPicPr>
              <a:picLocks noChangeAspect="1" noChangeArrowheads="1"/>
            </p:cNvPicPr>
            <p:nvPr/>
          </p:nvPicPr>
          <p:blipFill>
            <a:blip r:embed="rId7" cstate="print"/>
            <a:srcRect/>
            <a:stretch>
              <a:fillRect/>
            </a:stretch>
          </p:blipFill>
          <p:spPr bwMode="auto">
            <a:xfrm>
              <a:off x="2962" y="2249"/>
              <a:ext cx="2730" cy="1272"/>
            </a:xfrm>
            <a:prstGeom prst="rect">
              <a:avLst/>
            </a:prstGeom>
            <a:noFill/>
            <a:ln w="12700">
              <a:solidFill>
                <a:srgbClr val="FFFF00"/>
              </a:solidFill>
              <a:miter lim="800000"/>
              <a:headEnd/>
              <a:tailEnd/>
            </a:ln>
          </p:spPr>
        </p:pic>
        <p:sp>
          <p:nvSpPr>
            <p:cNvPr id="21517" name="Rectangle 17"/>
            <p:cNvSpPr>
              <a:spLocks noChangeArrowheads="1"/>
            </p:cNvSpPr>
            <p:nvPr/>
          </p:nvSpPr>
          <p:spPr bwMode="auto">
            <a:xfrm>
              <a:off x="62" y="2251"/>
              <a:ext cx="2721" cy="1270"/>
            </a:xfrm>
            <a:prstGeom prst="rect">
              <a:avLst/>
            </a:prstGeom>
            <a:noFill/>
            <a:ln w="12700">
              <a:solidFill>
                <a:srgbClr val="FFFF00"/>
              </a:solidFill>
              <a:miter lim="800000"/>
              <a:headEnd/>
              <a:tailEnd/>
            </a:ln>
          </p:spPr>
          <p:txBody>
            <a:bodyPr wrap="none" anchor="ctr"/>
            <a:lstStyle/>
            <a:p>
              <a:endParaRPr lang="nl-BE"/>
            </a:p>
          </p:txBody>
        </p:sp>
        <p:sp>
          <p:nvSpPr>
            <p:cNvPr id="21518" name="Rectangle 18"/>
            <p:cNvSpPr>
              <a:spLocks noChangeArrowheads="1"/>
            </p:cNvSpPr>
            <p:nvPr/>
          </p:nvSpPr>
          <p:spPr bwMode="auto">
            <a:xfrm>
              <a:off x="2971" y="2251"/>
              <a:ext cx="2721" cy="1270"/>
            </a:xfrm>
            <a:prstGeom prst="rect">
              <a:avLst/>
            </a:prstGeom>
            <a:noFill/>
            <a:ln w="12700">
              <a:solidFill>
                <a:srgbClr val="FFFF00"/>
              </a:solidFill>
              <a:miter lim="800000"/>
              <a:headEnd/>
              <a:tailEnd/>
            </a:ln>
          </p:spPr>
          <p:txBody>
            <a:bodyPr wrap="none" anchor="ctr"/>
            <a:lstStyle/>
            <a:p>
              <a:endParaRPr lang="nl-BE"/>
            </a:p>
          </p:txBody>
        </p:sp>
      </p:grpSp>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3078"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3079"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3080" name="Text Box 3"/>
          <p:cNvSpPr txBox="1">
            <a:spLocks noChangeArrowheads="1"/>
          </p:cNvSpPr>
          <p:nvPr/>
        </p:nvSpPr>
        <p:spPr bwMode="auto">
          <a:xfrm>
            <a:off x="174625" y="500063"/>
            <a:ext cx="10183813" cy="1508125"/>
          </a:xfrm>
          <a:prstGeom prst="rect">
            <a:avLst/>
          </a:prstGeom>
          <a:noFill/>
          <a:ln w="9525">
            <a:noFill/>
            <a:miter lim="800000"/>
            <a:headEnd/>
            <a:tailEnd/>
          </a:ln>
        </p:spPr>
        <p:txBody>
          <a:bodyPr>
            <a:spAutoFit/>
          </a:bodyPr>
          <a:lstStyle/>
          <a:p>
            <a:pPr marL="342900" indent="-342900">
              <a:buFontTx/>
              <a:buChar char="•"/>
            </a:pPr>
            <a:r>
              <a:rPr lang="nl-BE" sz="2400">
                <a:solidFill>
                  <a:schemeClr val="bg1"/>
                </a:solidFill>
              </a:rPr>
              <a:t>Schematic overview on the different steps while performing an Affymetrix GeneChip experiment</a:t>
            </a:r>
          </a:p>
          <a:p>
            <a:pPr marL="1257300" lvl="2" indent="-342900">
              <a:buFontTx/>
              <a:buChar char="•"/>
            </a:pPr>
            <a:endParaRPr lang="nl-BE" sz="2000">
              <a:solidFill>
                <a:schemeClr val="bg1"/>
              </a:solidFill>
            </a:endParaRPr>
          </a:p>
          <a:p>
            <a:pPr marL="800100" lvl="1" indent="-342900">
              <a:buFontTx/>
              <a:buChar char="•"/>
            </a:pPr>
            <a:endParaRPr lang="nl-BE" sz="2400">
              <a:solidFill>
                <a:schemeClr val="bg1"/>
              </a:solidFill>
            </a:endParaRPr>
          </a:p>
        </p:txBody>
      </p:sp>
      <p:graphicFrame>
        <p:nvGraphicFramePr>
          <p:cNvPr id="3074" name="Object 2"/>
          <p:cNvGraphicFramePr>
            <a:graphicFrameLocks noChangeAspect="1"/>
          </p:cNvGraphicFramePr>
          <p:nvPr/>
        </p:nvGraphicFramePr>
        <p:xfrm>
          <a:off x="1643063" y="4221163"/>
          <a:ext cx="1087437" cy="1177925"/>
        </p:xfrm>
        <a:graphic>
          <a:graphicData uri="http://schemas.openxmlformats.org/presentationml/2006/ole">
            <p:oleObj spid="_x0000_s3074" name="Image" r:id="rId5" imgW="3817628" imgH="3840488" progId="">
              <p:embed/>
            </p:oleObj>
          </a:graphicData>
        </a:graphic>
      </p:graphicFrame>
      <p:pic>
        <p:nvPicPr>
          <p:cNvPr id="3081" name="Picture 3" descr="Product Graphic"/>
          <p:cNvPicPr>
            <a:picLocks noChangeAspect="1" noChangeArrowheads="1"/>
          </p:cNvPicPr>
          <p:nvPr/>
        </p:nvPicPr>
        <p:blipFill>
          <a:blip r:embed="rId6" cstate="print"/>
          <a:srcRect/>
          <a:stretch>
            <a:fillRect/>
          </a:stretch>
        </p:blipFill>
        <p:spPr bwMode="auto">
          <a:xfrm>
            <a:off x="1500188" y="1484313"/>
            <a:ext cx="1223962" cy="1060450"/>
          </a:xfrm>
          <a:prstGeom prst="rect">
            <a:avLst/>
          </a:prstGeom>
          <a:noFill/>
          <a:ln w="9525">
            <a:noFill/>
            <a:miter lim="800000"/>
            <a:headEnd/>
            <a:tailEnd/>
          </a:ln>
        </p:spPr>
      </p:pic>
      <p:pic>
        <p:nvPicPr>
          <p:cNvPr id="3082" name="Picture 10" descr="expression_oveview"/>
          <p:cNvPicPr>
            <a:picLocks noChangeAspect="1" noChangeArrowheads="1"/>
          </p:cNvPicPr>
          <p:nvPr/>
        </p:nvPicPr>
        <p:blipFill>
          <a:blip r:embed="rId7" cstate="print"/>
          <a:srcRect/>
          <a:stretch>
            <a:fillRect/>
          </a:stretch>
        </p:blipFill>
        <p:spPr bwMode="auto">
          <a:xfrm>
            <a:off x="2824163" y="1690688"/>
            <a:ext cx="5184775" cy="4065587"/>
          </a:xfrm>
          <a:prstGeom prst="rect">
            <a:avLst/>
          </a:prstGeom>
          <a:noFill/>
          <a:ln w="9525">
            <a:noFill/>
            <a:miter lim="800000"/>
            <a:headEnd/>
            <a:tailEnd/>
          </a:ln>
        </p:spPr>
      </p:pic>
      <p:graphicFrame>
        <p:nvGraphicFramePr>
          <p:cNvPr id="3075" name="Object 3"/>
          <p:cNvGraphicFramePr>
            <a:graphicFrameLocks noChangeAspect="1"/>
          </p:cNvGraphicFramePr>
          <p:nvPr/>
        </p:nvGraphicFramePr>
        <p:xfrm>
          <a:off x="7835900" y="5589588"/>
          <a:ext cx="1914525" cy="1065212"/>
        </p:xfrm>
        <a:graphic>
          <a:graphicData uri="http://schemas.openxmlformats.org/presentationml/2006/ole">
            <p:oleObj spid="_x0000_s3075" name="Image" r:id="rId8" imgW="6263653" imgH="3483871" progId="">
              <p:embed/>
            </p:oleObj>
          </a:graphicData>
        </a:graphic>
      </p:graphicFrame>
      <p:graphicFrame>
        <p:nvGraphicFramePr>
          <p:cNvPr id="3076" name="Object 4"/>
          <p:cNvGraphicFramePr>
            <a:graphicFrameLocks noChangeAspect="1"/>
          </p:cNvGraphicFramePr>
          <p:nvPr/>
        </p:nvGraphicFramePr>
        <p:xfrm>
          <a:off x="3732213" y="5734050"/>
          <a:ext cx="1573212" cy="912813"/>
        </p:xfrm>
        <a:graphic>
          <a:graphicData uri="http://schemas.openxmlformats.org/presentationml/2006/ole">
            <p:oleObj spid="_x0000_s3076" name="Image" r:id="rId9" imgW="6537973" imgH="4041143" progId="">
              <p:embed/>
            </p:oleObj>
          </a:graphicData>
        </a:graphic>
      </p:graphicFrame>
    </p:spTree>
    <p:custDataLst>
      <p:tags r:id="rId2"/>
    </p:custData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4100"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4101"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4102" name="Text Box 3"/>
          <p:cNvSpPr txBox="1">
            <a:spLocks noChangeArrowheads="1"/>
          </p:cNvSpPr>
          <p:nvPr/>
        </p:nvSpPr>
        <p:spPr bwMode="auto">
          <a:xfrm>
            <a:off x="174625" y="500063"/>
            <a:ext cx="10183813" cy="1200150"/>
          </a:xfrm>
          <a:prstGeom prst="rect">
            <a:avLst/>
          </a:prstGeom>
          <a:noFill/>
          <a:ln w="9525">
            <a:noFill/>
            <a:miter lim="800000"/>
            <a:headEnd/>
            <a:tailEnd/>
          </a:ln>
        </p:spPr>
        <p:txBody>
          <a:bodyPr>
            <a:spAutoFit/>
          </a:bodyPr>
          <a:lstStyle/>
          <a:p>
            <a:pPr marL="342900" indent="-342900">
              <a:buFontTx/>
              <a:buChar char="•"/>
            </a:pPr>
            <a:r>
              <a:rPr lang="nl-BE" sz="2400">
                <a:solidFill>
                  <a:schemeClr val="bg1"/>
                </a:solidFill>
              </a:rPr>
              <a:t>The result is a </a:t>
            </a:r>
            <a:r>
              <a:rPr lang="nl-BE" sz="2400">
                <a:solidFill>
                  <a:srgbClr val="FFFF00"/>
                </a:solidFill>
              </a:rPr>
              <a:t>DAT file</a:t>
            </a:r>
            <a:r>
              <a:rPr lang="nl-BE" sz="2400">
                <a:solidFill>
                  <a:schemeClr val="bg1"/>
                </a:solidFill>
              </a:rPr>
              <a:t>: the image of a scanned probe array, analysed with Affymetrix </a:t>
            </a:r>
            <a:r>
              <a:rPr lang="nl-NL" sz="2400">
                <a:solidFill>
                  <a:schemeClr val="bg1"/>
                </a:solidFill>
              </a:rPr>
              <a:t>GeneChip® Operating (GCOS) Software </a:t>
            </a:r>
            <a:endParaRPr lang="nl-BE" sz="2000">
              <a:solidFill>
                <a:schemeClr val="bg1"/>
              </a:solidFill>
            </a:endParaRPr>
          </a:p>
          <a:p>
            <a:pPr marL="800100" lvl="1" indent="-342900">
              <a:buFontTx/>
              <a:buChar char="•"/>
            </a:pPr>
            <a:endParaRPr lang="nl-BE" sz="2400">
              <a:solidFill>
                <a:schemeClr val="bg1"/>
              </a:solidFill>
            </a:endParaRPr>
          </a:p>
        </p:txBody>
      </p:sp>
      <p:graphicFrame>
        <p:nvGraphicFramePr>
          <p:cNvPr id="4098" name="Object 3"/>
          <p:cNvGraphicFramePr>
            <a:graphicFrameLocks noChangeAspect="1"/>
          </p:cNvGraphicFramePr>
          <p:nvPr/>
        </p:nvGraphicFramePr>
        <p:xfrm>
          <a:off x="1143000" y="1714500"/>
          <a:ext cx="7893050" cy="4391025"/>
        </p:xfrm>
        <a:graphic>
          <a:graphicData uri="http://schemas.openxmlformats.org/presentationml/2006/ole">
            <p:oleObj spid="_x0000_s4098" name="Image" r:id="rId5" imgW="6263653" imgH="3483871" progId="">
              <p:embed/>
            </p:oleObj>
          </a:graphicData>
        </a:graphic>
      </p:graphicFrame>
      <p:pic>
        <p:nvPicPr>
          <p:cNvPr id="4103" name="Picture 17"/>
          <p:cNvPicPr>
            <a:picLocks noChangeAspect="1" noChangeArrowheads="1"/>
          </p:cNvPicPr>
          <p:nvPr/>
        </p:nvPicPr>
        <p:blipFill>
          <a:blip r:embed="rId6" cstate="print"/>
          <a:srcRect/>
          <a:stretch>
            <a:fillRect/>
          </a:stretch>
        </p:blipFill>
        <p:spPr bwMode="auto">
          <a:xfrm>
            <a:off x="214278" y="1500174"/>
            <a:ext cx="4886325" cy="4886325"/>
          </a:xfrm>
          <a:prstGeom prst="rect">
            <a:avLst/>
          </a:prstGeom>
          <a:noFill/>
          <a:ln w="9525">
            <a:noFill/>
            <a:miter lim="800000"/>
            <a:headEnd/>
            <a:tailEnd/>
          </a:ln>
        </p:spPr>
      </p:pic>
    </p:spTree>
    <p:custDataLst>
      <p:tags r:id="rId2"/>
    </p:custData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508375" y="484188"/>
            <a:ext cx="3003550" cy="641350"/>
          </a:xfrm>
          <a:prstGeom prst="rect">
            <a:avLst/>
          </a:prstGeom>
          <a:noFill/>
          <a:ln w="9525">
            <a:noFill/>
            <a:miter lim="800000"/>
            <a:headEnd/>
            <a:tailEnd/>
          </a:ln>
        </p:spPr>
        <p:txBody>
          <a:bodyPr wrap="none">
            <a:spAutoFit/>
          </a:bodyPr>
          <a:lstStyle/>
          <a:p>
            <a:r>
              <a:rPr lang="nl-BE" sz="3600" b="1">
                <a:solidFill>
                  <a:srgbClr val="FFFF00"/>
                </a:solidFill>
              </a:rPr>
              <a:t>Introduction:</a:t>
            </a:r>
          </a:p>
        </p:txBody>
      </p:sp>
      <p:pic>
        <p:nvPicPr>
          <p:cNvPr id="7171" name="Picture 16"/>
          <p:cNvPicPr>
            <a:picLocks noChangeAspect="1" noChangeArrowheads="1"/>
          </p:cNvPicPr>
          <p:nvPr/>
        </p:nvPicPr>
        <p:blipFill>
          <a:blip r:embed="rId4" cstate="print"/>
          <a:srcRect l="8398" t="38933" r="10092" b="44824"/>
          <a:stretch>
            <a:fillRect/>
          </a:stretch>
        </p:blipFill>
        <p:spPr bwMode="auto">
          <a:xfrm>
            <a:off x="179388" y="4220939"/>
            <a:ext cx="9937750" cy="1584325"/>
          </a:xfrm>
          <a:prstGeom prst="rect">
            <a:avLst/>
          </a:prstGeom>
          <a:noFill/>
          <a:ln w="9525">
            <a:noFill/>
            <a:miter lim="800000"/>
            <a:headEnd/>
            <a:tailEnd/>
          </a:ln>
        </p:spPr>
      </p:pic>
      <p:pic>
        <p:nvPicPr>
          <p:cNvPr id="7172" name="Picture 17" descr="404117aa_0"/>
          <p:cNvPicPr>
            <a:picLocks noChangeAspect="1" noChangeArrowheads="1"/>
          </p:cNvPicPr>
          <p:nvPr/>
        </p:nvPicPr>
        <p:blipFill>
          <a:blip r:embed="rId5" cstate="print"/>
          <a:srcRect/>
          <a:stretch>
            <a:fillRect/>
          </a:stretch>
        </p:blipFill>
        <p:spPr bwMode="auto">
          <a:xfrm>
            <a:off x="8042275" y="1773238"/>
            <a:ext cx="1890713" cy="2016125"/>
          </a:xfrm>
          <a:prstGeom prst="rect">
            <a:avLst/>
          </a:prstGeom>
          <a:noFill/>
          <a:ln w="31750">
            <a:solidFill>
              <a:srgbClr val="FFFF00"/>
            </a:solidFill>
            <a:miter lim="800000"/>
            <a:headEnd/>
            <a:tailEnd/>
          </a:ln>
        </p:spPr>
      </p:pic>
      <p:sp>
        <p:nvSpPr>
          <p:cNvPr id="7173"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7176" name="Text Box 3"/>
          <p:cNvSpPr txBox="1">
            <a:spLocks noChangeArrowheads="1"/>
          </p:cNvSpPr>
          <p:nvPr/>
        </p:nvSpPr>
        <p:spPr bwMode="auto">
          <a:xfrm>
            <a:off x="103188" y="1111250"/>
            <a:ext cx="10183812" cy="5632311"/>
          </a:xfrm>
          <a:prstGeom prst="rect">
            <a:avLst/>
          </a:prstGeom>
          <a:noFill/>
          <a:ln w="9525">
            <a:noFill/>
            <a:miter lim="800000"/>
            <a:headEnd/>
            <a:tailEnd/>
          </a:ln>
        </p:spPr>
        <p:txBody>
          <a:bodyPr>
            <a:spAutoFit/>
          </a:bodyPr>
          <a:lstStyle/>
          <a:p>
            <a:pPr>
              <a:buFontTx/>
              <a:buChar char="•"/>
            </a:pPr>
            <a:r>
              <a:rPr lang="nl-BE" dirty="0">
                <a:solidFill>
                  <a:schemeClr val="bg1"/>
                </a:solidFill>
              </a:rPr>
              <a:t> </a:t>
            </a:r>
            <a:r>
              <a:rPr lang="nl-BE" sz="2400" dirty="0" err="1">
                <a:solidFill>
                  <a:schemeClr val="bg1"/>
                </a:solidFill>
              </a:rPr>
              <a:t>Microarray</a:t>
            </a:r>
            <a:r>
              <a:rPr lang="nl-BE" sz="2400" dirty="0">
                <a:solidFill>
                  <a:schemeClr val="bg1"/>
                </a:solidFill>
              </a:rPr>
              <a:t> </a:t>
            </a:r>
            <a:r>
              <a:rPr lang="nl-BE" sz="2400" dirty="0" err="1">
                <a:solidFill>
                  <a:schemeClr val="bg1"/>
                </a:solidFill>
              </a:rPr>
              <a:t>technology</a:t>
            </a:r>
            <a:r>
              <a:rPr lang="nl-BE" sz="2400" dirty="0">
                <a:solidFill>
                  <a:schemeClr val="bg1"/>
                </a:solidFill>
              </a:rPr>
              <a:t> is the practical </a:t>
            </a:r>
            <a:r>
              <a:rPr lang="nl-BE" sz="2400" dirty="0" err="1">
                <a:solidFill>
                  <a:schemeClr val="bg1"/>
                </a:solidFill>
              </a:rPr>
              <a:t>offshoot</a:t>
            </a:r>
            <a:r>
              <a:rPr lang="nl-BE" sz="2400" dirty="0">
                <a:solidFill>
                  <a:schemeClr val="bg1"/>
                </a:solidFill>
              </a:rPr>
              <a:t> of the </a:t>
            </a:r>
            <a:r>
              <a:rPr lang="nl-BE" sz="2400" dirty="0" err="1">
                <a:solidFill>
                  <a:srgbClr val="FFFF00"/>
                </a:solidFill>
              </a:rPr>
              <a:t>Human</a:t>
            </a:r>
            <a:r>
              <a:rPr lang="nl-BE" sz="2400" dirty="0">
                <a:solidFill>
                  <a:srgbClr val="FFFF00"/>
                </a:solidFill>
              </a:rPr>
              <a:t> Genome Project (HGP</a:t>
            </a:r>
            <a:r>
              <a:rPr lang="nl-BE" sz="2400" dirty="0" smtClean="0">
                <a:solidFill>
                  <a:srgbClr val="FFFF00"/>
                </a:solidFill>
              </a:rPr>
              <a:t>) </a:t>
            </a:r>
            <a:r>
              <a:rPr lang="nl-BE" sz="2400" dirty="0" err="1" smtClean="0">
                <a:solidFill>
                  <a:schemeClr val="bg1"/>
                </a:solidFill>
              </a:rPr>
              <a:t>which</a:t>
            </a:r>
            <a:r>
              <a:rPr lang="nl-BE" sz="2400" dirty="0" smtClean="0">
                <a:solidFill>
                  <a:schemeClr val="bg1"/>
                </a:solidFill>
              </a:rPr>
              <a:t> is </a:t>
            </a:r>
            <a:r>
              <a:rPr lang="nl-BE" sz="2400" dirty="0" err="1" smtClean="0">
                <a:solidFill>
                  <a:schemeClr val="bg1"/>
                </a:solidFill>
              </a:rPr>
              <a:t>completed</a:t>
            </a:r>
            <a:r>
              <a:rPr lang="nl-BE" sz="2400" dirty="0" smtClean="0">
                <a:solidFill>
                  <a:schemeClr val="bg1"/>
                </a:solidFill>
              </a:rPr>
              <a:t> in 2003</a:t>
            </a:r>
            <a:endParaRPr lang="nl-BE" sz="2400" dirty="0">
              <a:solidFill>
                <a:schemeClr val="bg1"/>
              </a:solidFill>
            </a:endParaRPr>
          </a:p>
          <a:p>
            <a:endParaRPr lang="nl-BE" sz="2400" dirty="0">
              <a:solidFill>
                <a:schemeClr val="bg1"/>
              </a:solidFill>
            </a:endParaRPr>
          </a:p>
          <a:p>
            <a:pPr>
              <a:buFontTx/>
              <a:buChar char="•"/>
            </a:pPr>
            <a:r>
              <a:rPr lang="nl-BE" dirty="0">
                <a:solidFill>
                  <a:schemeClr val="bg1"/>
                </a:solidFill>
              </a:rPr>
              <a:t> </a:t>
            </a:r>
            <a:r>
              <a:rPr lang="nl-BE" sz="2400" dirty="0">
                <a:solidFill>
                  <a:schemeClr val="bg1"/>
                </a:solidFill>
              </a:rPr>
              <a:t>The goals of HGP </a:t>
            </a:r>
            <a:r>
              <a:rPr lang="nl-BE" sz="2400" dirty="0" err="1">
                <a:solidFill>
                  <a:schemeClr val="bg1"/>
                </a:solidFill>
              </a:rPr>
              <a:t>were</a:t>
            </a:r>
            <a:r>
              <a:rPr lang="nl-BE" sz="2400" dirty="0">
                <a:solidFill>
                  <a:schemeClr val="bg1"/>
                </a:solidFill>
              </a:rPr>
              <a:t> to:</a:t>
            </a:r>
          </a:p>
          <a:p>
            <a:pPr marL="742950" lvl="1" indent="-285750">
              <a:buFontTx/>
              <a:buChar char="•"/>
            </a:pPr>
            <a:r>
              <a:rPr lang="nl-NL" i="1" dirty="0" err="1">
                <a:solidFill>
                  <a:schemeClr val="bg1"/>
                </a:solidFill>
              </a:rPr>
              <a:t>identify</a:t>
            </a:r>
            <a:r>
              <a:rPr lang="nl-NL" dirty="0">
                <a:solidFill>
                  <a:schemeClr val="bg1"/>
                </a:solidFill>
              </a:rPr>
              <a:t> all the </a:t>
            </a:r>
            <a:r>
              <a:rPr lang="nl-NL" dirty="0" err="1">
                <a:solidFill>
                  <a:schemeClr val="bg1"/>
                </a:solidFill>
              </a:rPr>
              <a:t>approximately</a:t>
            </a:r>
            <a:r>
              <a:rPr lang="nl-NL" dirty="0">
                <a:solidFill>
                  <a:schemeClr val="bg1"/>
                </a:solidFill>
              </a:rPr>
              <a:t> 20000-25000 </a:t>
            </a:r>
            <a:r>
              <a:rPr lang="nl-NL" dirty="0" err="1">
                <a:solidFill>
                  <a:schemeClr val="bg1"/>
                </a:solidFill>
              </a:rPr>
              <a:t>genes</a:t>
            </a:r>
            <a:r>
              <a:rPr lang="nl-NL" dirty="0">
                <a:solidFill>
                  <a:schemeClr val="bg1"/>
                </a:solidFill>
              </a:rPr>
              <a:t> in </a:t>
            </a:r>
            <a:r>
              <a:rPr lang="nl-NL" dirty="0" err="1">
                <a:solidFill>
                  <a:schemeClr val="bg1"/>
                </a:solidFill>
              </a:rPr>
              <a:t>human</a:t>
            </a:r>
            <a:r>
              <a:rPr lang="nl-NL" dirty="0">
                <a:solidFill>
                  <a:schemeClr val="bg1"/>
                </a:solidFill>
              </a:rPr>
              <a:t> DNA</a:t>
            </a:r>
          </a:p>
          <a:p>
            <a:pPr marL="742950" lvl="1" indent="-285750">
              <a:buFontTx/>
              <a:buChar char="•"/>
            </a:pPr>
            <a:r>
              <a:rPr lang="nl-NL" i="1" dirty="0" err="1">
                <a:solidFill>
                  <a:schemeClr val="bg1"/>
                </a:solidFill>
              </a:rPr>
              <a:t>determine</a:t>
            </a:r>
            <a:r>
              <a:rPr lang="nl-NL" dirty="0">
                <a:solidFill>
                  <a:schemeClr val="bg1"/>
                </a:solidFill>
              </a:rPr>
              <a:t> the </a:t>
            </a:r>
            <a:r>
              <a:rPr lang="nl-NL" dirty="0" err="1">
                <a:solidFill>
                  <a:schemeClr val="bg1"/>
                </a:solidFill>
              </a:rPr>
              <a:t>sequences</a:t>
            </a:r>
            <a:r>
              <a:rPr lang="nl-NL" dirty="0">
                <a:solidFill>
                  <a:schemeClr val="bg1"/>
                </a:solidFill>
              </a:rPr>
              <a:t> of the 3 </a:t>
            </a:r>
            <a:r>
              <a:rPr lang="nl-NL" dirty="0" err="1">
                <a:solidFill>
                  <a:schemeClr val="bg1"/>
                </a:solidFill>
              </a:rPr>
              <a:t>billion</a:t>
            </a:r>
            <a:r>
              <a:rPr lang="nl-NL" dirty="0">
                <a:solidFill>
                  <a:schemeClr val="bg1"/>
                </a:solidFill>
              </a:rPr>
              <a:t> </a:t>
            </a:r>
            <a:r>
              <a:rPr lang="nl-NL" dirty="0" err="1">
                <a:solidFill>
                  <a:schemeClr val="bg1"/>
                </a:solidFill>
              </a:rPr>
              <a:t>chemical</a:t>
            </a:r>
            <a:r>
              <a:rPr lang="nl-NL" dirty="0">
                <a:solidFill>
                  <a:schemeClr val="bg1"/>
                </a:solidFill>
              </a:rPr>
              <a:t> base pairs </a:t>
            </a:r>
            <a:r>
              <a:rPr lang="nl-NL" dirty="0" err="1">
                <a:solidFill>
                  <a:schemeClr val="bg1"/>
                </a:solidFill>
              </a:rPr>
              <a:t>that</a:t>
            </a:r>
            <a:endParaRPr lang="nl-NL" dirty="0">
              <a:solidFill>
                <a:schemeClr val="bg1"/>
              </a:solidFill>
            </a:endParaRPr>
          </a:p>
          <a:p>
            <a:pPr marL="742950" lvl="1" indent="-285750"/>
            <a:r>
              <a:rPr lang="nl-NL" dirty="0" err="1">
                <a:solidFill>
                  <a:schemeClr val="bg1"/>
                </a:solidFill>
              </a:rPr>
              <a:t>make</a:t>
            </a:r>
            <a:r>
              <a:rPr lang="nl-NL" dirty="0">
                <a:solidFill>
                  <a:schemeClr val="bg1"/>
                </a:solidFill>
              </a:rPr>
              <a:t> up </a:t>
            </a:r>
            <a:r>
              <a:rPr lang="nl-NL" dirty="0" err="1">
                <a:solidFill>
                  <a:schemeClr val="bg1"/>
                </a:solidFill>
              </a:rPr>
              <a:t>human</a:t>
            </a:r>
            <a:r>
              <a:rPr lang="nl-NL" dirty="0">
                <a:solidFill>
                  <a:schemeClr val="bg1"/>
                </a:solidFill>
              </a:rPr>
              <a:t> DNA</a:t>
            </a:r>
          </a:p>
          <a:p>
            <a:pPr marL="742950" lvl="1" indent="-285750">
              <a:buFontTx/>
              <a:buChar char="•"/>
            </a:pPr>
            <a:r>
              <a:rPr lang="nl-BE" i="1" dirty="0" smtClean="0">
                <a:solidFill>
                  <a:schemeClr val="bg1"/>
                </a:solidFill>
              </a:rPr>
              <a:t>store</a:t>
            </a:r>
            <a:r>
              <a:rPr lang="nl-BE" dirty="0" smtClean="0">
                <a:solidFill>
                  <a:schemeClr val="bg1"/>
                </a:solidFill>
              </a:rPr>
              <a:t> </a:t>
            </a:r>
            <a:r>
              <a:rPr lang="nl-BE" dirty="0" err="1" smtClean="0">
                <a:solidFill>
                  <a:schemeClr val="bg1"/>
                </a:solidFill>
              </a:rPr>
              <a:t>this</a:t>
            </a:r>
            <a:r>
              <a:rPr lang="nl-BE" dirty="0" smtClean="0">
                <a:solidFill>
                  <a:schemeClr val="bg1"/>
                </a:solidFill>
              </a:rPr>
              <a:t> </a:t>
            </a:r>
            <a:r>
              <a:rPr lang="nl-BE" dirty="0" err="1" smtClean="0">
                <a:solidFill>
                  <a:schemeClr val="bg1"/>
                </a:solidFill>
              </a:rPr>
              <a:t>information</a:t>
            </a:r>
            <a:r>
              <a:rPr lang="nl-BE" dirty="0" smtClean="0">
                <a:solidFill>
                  <a:schemeClr val="bg1"/>
                </a:solidFill>
              </a:rPr>
              <a:t> in databases</a:t>
            </a:r>
          </a:p>
          <a:p>
            <a:pPr marL="742950" lvl="1" indent="-285750">
              <a:buFontTx/>
              <a:buChar char="•"/>
            </a:pPr>
            <a:r>
              <a:rPr lang="nl-BE" i="1" dirty="0" err="1" smtClean="0">
                <a:solidFill>
                  <a:schemeClr val="bg1"/>
                </a:solidFill>
              </a:rPr>
              <a:t>improve</a:t>
            </a:r>
            <a:r>
              <a:rPr lang="nl-BE" i="1" dirty="0" smtClean="0">
                <a:solidFill>
                  <a:schemeClr val="bg1"/>
                </a:solidFill>
              </a:rPr>
              <a:t> </a:t>
            </a:r>
            <a:r>
              <a:rPr lang="nl-BE" dirty="0" err="1" smtClean="0">
                <a:solidFill>
                  <a:schemeClr val="bg1"/>
                </a:solidFill>
              </a:rPr>
              <a:t>tools</a:t>
            </a:r>
            <a:r>
              <a:rPr lang="nl-BE" dirty="0" smtClean="0">
                <a:solidFill>
                  <a:schemeClr val="bg1"/>
                </a:solidFill>
              </a:rPr>
              <a:t> </a:t>
            </a:r>
            <a:r>
              <a:rPr lang="nl-BE" dirty="0" err="1" smtClean="0">
                <a:solidFill>
                  <a:schemeClr val="bg1"/>
                </a:solidFill>
              </a:rPr>
              <a:t>for</a:t>
            </a:r>
            <a:r>
              <a:rPr lang="nl-BE" dirty="0" smtClean="0">
                <a:solidFill>
                  <a:schemeClr val="bg1"/>
                </a:solidFill>
              </a:rPr>
              <a:t> data </a:t>
            </a:r>
            <a:r>
              <a:rPr lang="nl-BE" dirty="0" err="1" smtClean="0">
                <a:solidFill>
                  <a:schemeClr val="bg1"/>
                </a:solidFill>
              </a:rPr>
              <a:t>analysis</a:t>
            </a:r>
            <a:endParaRPr lang="nl-BE" sz="2400" dirty="0" smtClean="0">
              <a:solidFill>
                <a:schemeClr val="bg1"/>
              </a:solidFill>
            </a:endParaRPr>
          </a:p>
          <a:p>
            <a:pPr>
              <a:buFontTx/>
              <a:buChar char="•"/>
            </a:pPr>
            <a:endParaRPr lang="nl-BE" sz="2400" dirty="0" smtClean="0">
              <a:solidFill>
                <a:schemeClr val="bg1"/>
              </a:solidFill>
            </a:endParaRPr>
          </a:p>
          <a:p>
            <a:pPr>
              <a:buFontTx/>
              <a:buChar char="•"/>
            </a:pPr>
            <a:endParaRPr lang="nl-BE" sz="2400" dirty="0" smtClean="0">
              <a:solidFill>
                <a:schemeClr val="bg1"/>
              </a:solidFill>
            </a:endParaRPr>
          </a:p>
          <a:p>
            <a:pPr>
              <a:buFontTx/>
              <a:buChar char="•"/>
            </a:pPr>
            <a:endParaRPr lang="nl-BE" sz="2400" dirty="0" smtClean="0">
              <a:solidFill>
                <a:schemeClr val="bg1"/>
              </a:solidFill>
            </a:endParaRPr>
          </a:p>
          <a:p>
            <a:pPr>
              <a:buFontTx/>
              <a:buChar char="•"/>
            </a:pPr>
            <a:endParaRPr lang="nl-BE" sz="2400" dirty="0" smtClean="0">
              <a:solidFill>
                <a:schemeClr val="bg1"/>
              </a:solidFill>
            </a:endParaRPr>
          </a:p>
          <a:p>
            <a:endParaRPr lang="nl-BE" sz="2400" dirty="0" smtClean="0">
              <a:solidFill>
                <a:schemeClr val="bg1"/>
              </a:solidFill>
            </a:endParaRPr>
          </a:p>
          <a:p>
            <a:pPr>
              <a:buFontTx/>
              <a:buChar char="•"/>
            </a:pPr>
            <a:r>
              <a:rPr lang="nl-BE" sz="2400" dirty="0" smtClean="0">
                <a:solidFill>
                  <a:schemeClr val="bg1"/>
                </a:solidFill>
              </a:rPr>
              <a:t> The </a:t>
            </a:r>
            <a:r>
              <a:rPr lang="nl-BE" sz="2400" dirty="0" err="1">
                <a:solidFill>
                  <a:schemeClr val="bg1"/>
                </a:solidFill>
              </a:rPr>
              <a:t>completion</a:t>
            </a:r>
            <a:r>
              <a:rPr lang="nl-BE" sz="2400" dirty="0">
                <a:solidFill>
                  <a:schemeClr val="bg1"/>
                </a:solidFill>
              </a:rPr>
              <a:t> of HGP was </a:t>
            </a:r>
            <a:r>
              <a:rPr lang="nl-BE" sz="2400" dirty="0" err="1">
                <a:solidFill>
                  <a:schemeClr val="bg1"/>
                </a:solidFill>
              </a:rPr>
              <a:t>not</a:t>
            </a:r>
            <a:r>
              <a:rPr lang="nl-BE" sz="2400" dirty="0">
                <a:solidFill>
                  <a:schemeClr val="bg1"/>
                </a:solidFill>
              </a:rPr>
              <a:t> the end, </a:t>
            </a:r>
            <a:r>
              <a:rPr lang="nl-BE" sz="2400" dirty="0" err="1">
                <a:solidFill>
                  <a:schemeClr val="bg1"/>
                </a:solidFill>
              </a:rPr>
              <a:t>but</a:t>
            </a:r>
            <a:r>
              <a:rPr lang="nl-BE" sz="2400" dirty="0">
                <a:solidFill>
                  <a:schemeClr val="bg1"/>
                </a:solidFill>
              </a:rPr>
              <a:t> </a:t>
            </a:r>
            <a:r>
              <a:rPr lang="nl-BE" sz="2400" dirty="0" err="1">
                <a:solidFill>
                  <a:schemeClr val="bg1"/>
                </a:solidFill>
              </a:rPr>
              <a:t>merely</a:t>
            </a:r>
            <a:r>
              <a:rPr lang="nl-BE" sz="2400" dirty="0">
                <a:solidFill>
                  <a:schemeClr val="bg1"/>
                </a:solidFill>
              </a:rPr>
              <a:t> the start of the </a:t>
            </a:r>
            <a:r>
              <a:rPr lang="nl-BE" sz="2400" dirty="0" err="1">
                <a:solidFill>
                  <a:schemeClr val="bg1"/>
                </a:solidFill>
              </a:rPr>
              <a:t>unraveling</a:t>
            </a:r>
            <a:r>
              <a:rPr lang="nl-BE" sz="2400" dirty="0">
                <a:solidFill>
                  <a:schemeClr val="bg1"/>
                </a:solidFill>
              </a:rPr>
              <a:t> of the </a:t>
            </a:r>
            <a:r>
              <a:rPr lang="nl-BE" sz="2400" dirty="0" err="1">
                <a:solidFill>
                  <a:schemeClr val="bg1"/>
                </a:solidFill>
              </a:rPr>
              <a:t>information</a:t>
            </a:r>
            <a:r>
              <a:rPr lang="nl-BE" sz="2400" dirty="0">
                <a:solidFill>
                  <a:schemeClr val="bg1"/>
                </a:solidFill>
              </a:rPr>
              <a:t> </a:t>
            </a:r>
            <a:r>
              <a:rPr lang="nl-BE" sz="2400" dirty="0" err="1">
                <a:solidFill>
                  <a:schemeClr val="bg1"/>
                </a:solidFill>
              </a:rPr>
              <a:t>hidden</a:t>
            </a:r>
            <a:r>
              <a:rPr lang="nl-BE" sz="2400" dirty="0">
                <a:solidFill>
                  <a:schemeClr val="bg1"/>
                </a:solidFill>
              </a:rPr>
              <a:t> in the DNA</a:t>
            </a:r>
            <a:endParaRPr lang="nl-BE" dirty="0">
              <a:solidFill>
                <a:schemeClr val="bg1"/>
              </a:solidFill>
            </a:endParaRPr>
          </a:p>
        </p:txBody>
      </p:sp>
    </p:spTree>
    <p:custDataLst>
      <p:tags r:id="rId1"/>
    </p:custData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22531"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22532"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22533" name="Text Box 3"/>
          <p:cNvSpPr txBox="1">
            <a:spLocks noChangeArrowheads="1"/>
          </p:cNvSpPr>
          <p:nvPr/>
        </p:nvSpPr>
        <p:spPr bwMode="auto">
          <a:xfrm>
            <a:off x="1746250" y="500063"/>
            <a:ext cx="7326313" cy="1016000"/>
          </a:xfrm>
          <a:prstGeom prst="rect">
            <a:avLst/>
          </a:prstGeom>
          <a:noFill/>
          <a:ln w="9525">
            <a:noFill/>
            <a:miter lim="800000"/>
            <a:headEnd/>
            <a:tailEnd/>
          </a:ln>
        </p:spPr>
        <p:txBody>
          <a:bodyPr>
            <a:spAutoFit/>
          </a:bodyPr>
          <a:lstStyle/>
          <a:p>
            <a:r>
              <a:rPr lang="en-US" sz="3600" dirty="0">
                <a:solidFill>
                  <a:srgbClr val="FFFF00"/>
                </a:solidFill>
              </a:rPr>
              <a:t>Microarray data analysis process </a:t>
            </a:r>
          </a:p>
          <a:p>
            <a:pPr algn="ctr"/>
            <a:r>
              <a:rPr lang="en-US" sz="2400" dirty="0">
                <a:solidFill>
                  <a:srgbClr val="FFFF00"/>
                </a:solidFill>
              </a:rPr>
              <a:t>from raw data to biological significance</a:t>
            </a:r>
            <a:endParaRPr lang="nl-BE" sz="2400" dirty="0">
              <a:solidFill>
                <a:srgbClr val="FFFF00"/>
              </a:solidFill>
            </a:endParaRPr>
          </a:p>
        </p:txBody>
      </p:sp>
      <p:sp>
        <p:nvSpPr>
          <p:cNvPr id="22534" name="Text Box 3"/>
          <p:cNvSpPr txBox="1">
            <a:spLocks noChangeArrowheads="1"/>
          </p:cNvSpPr>
          <p:nvPr/>
        </p:nvSpPr>
        <p:spPr bwMode="auto">
          <a:xfrm>
            <a:off x="103188" y="1763713"/>
            <a:ext cx="10183812" cy="2308225"/>
          </a:xfrm>
          <a:prstGeom prst="rect">
            <a:avLst/>
          </a:prstGeom>
          <a:noFill/>
          <a:ln w="9525">
            <a:noFill/>
            <a:miter lim="800000"/>
            <a:headEnd/>
            <a:tailEnd/>
          </a:ln>
        </p:spPr>
        <p:txBody>
          <a:bodyPr>
            <a:spAutoFit/>
          </a:bodyPr>
          <a:lstStyle/>
          <a:p>
            <a:pPr>
              <a:buFontTx/>
              <a:buChar char="•"/>
            </a:pPr>
            <a:r>
              <a:rPr lang="nl-BE">
                <a:solidFill>
                  <a:schemeClr val="bg1"/>
                </a:solidFill>
              </a:rPr>
              <a:t> </a:t>
            </a:r>
            <a:r>
              <a:rPr lang="nl-BE" sz="2400">
                <a:solidFill>
                  <a:schemeClr val="bg1"/>
                </a:solidFill>
              </a:rPr>
              <a:t>Microarray experiments generate </a:t>
            </a:r>
            <a:r>
              <a:rPr lang="nl-BE" sz="2400">
                <a:solidFill>
                  <a:srgbClr val="FFFF00"/>
                </a:solidFill>
              </a:rPr>
              <a:t>enormous</a:t>
            </a:r>
          </a:p>
          <a:p>
            <a:r>
              <a:rPr lang="nl-BE" sz="2400">
                <a:solidFill>
                  <a:srgbClr val="FFFF00"/>
                </a:solidFill>
              </a:rPr>
              <a:t>amount of data</a:t>
            </a:r>
            <a:r>
              <a:rPr lang="nl-BE" sz="2400">
                <a:solidFill>
                  <a:schemeClr val="bg1"/>
                </a:solidFill>
              </a:rPr>
              <a:t>. This is a</a:t>
            </a:r>
          </a:p>
          <a:p>
            <a:r>
              <a:rPr lang="nl-BE" sz="2400">
                <a:solidFill>
                  <a:schemeClr val="bg1"/>
                </a:solidFill>
              </a:rPr>
              <a:t>biologist’s nightmare,</a:t>
            </a:r>
          </a:p>
          <a:p>
            <a:r>
              <a:rPr lang="nl-BE" sz="2400">
                <a:solidFill>
                  <a:schemeClr val="bg1"/>
                </a:solidFill>
              </a:rPr>
              <a:t>however it is a bioinformatician’s</a:t>
            </a:r>
          </a:p>
          <a:p>
            <a:r>
              <a:rPr lang="nl-BE" sz="2400">
                <a:solidFill>
                  <a:schemeClr val="bg1"/>
                </a:solidFill>
              </a:rPr>
              <a:t>dream. </a:t>
            </a:r>
          </a:p>
          <a:p>
            <a:endParaRPr lang="nl-BE" sz="2400">
              <a:solidFill>
                <a:schemeClr val="bg1"/>
              </a:solidFill>
            </a:endParaRPr>
          </a:p>
        </p:txBody>
      </p:sp>
      <p:pic>
        <p:nvPicPr>
          <p:cNvPr id="22535" name="Picture 9" descr="http://www.itb.cnr.it/flex/images/D.931dc8436fc91c896b42/dna_research_cartoon.gif"/>
          <p:cNvPicPr>
            <a:picLocks noChangeAspect="1" noChangeArrowheads="1"/>
          </p:cNvPicPr>
          <p:nvPr/>
        </p:nvPicPr>
        <p:blipFill>
          <a:blip r:embed="rId4" cstate="print"/>
          <a:srcRect/>
          <a:stretch>
            <a:fillRect/>
          </a:stretch>
        </p:blipFill>
        <p:spPr bwMode="auto">
          <a:xfrm>
            <a:off x="4857750" y="2549525"/>
            <a:ext cx="2420938" cy="1749425"/>
          </a:xfrm>
          <a:prstGeom prst="rect">
            <a:avLst/>
          </a:prstGeom>
          <a:noFill/>
          <a:ln w="31750">
            <a:solidFill>
              <a:srgbClr val="FFFF00"/>
            </a:solidFill>
            <a:miter lim="800000"/>
            <a:headEnd/>
            <a:tailEnd/>
          </a:ln>
        </p:spPr>
      </p:pic>
      <p:pic>
        <p:nvPicPr>
          <p:cNvPr id="22536" name="Picture 6"/>
          <p:cNvPicPr>
            <a:picLocks noChangeAspect="1" noChangeArrowheads="1"/>
          </p:cNvPicPr>
          <p:nvPr/>
        </p:nvPicPr>
        <p:blipFill>
          <a:blip r:embed="rId5" cstate="print"/>
          <a:srcRect/>
          <a:stretch>
            <a:fillRect/>
          </a:stretch>
        </p:blipFill>
        <p:spPr bwMode="auto">
          <a:xfrm>
            <a:off x="7535863" y="2390775"/>
            <a:ext cx="2635250" cy="1966913"/>
          </a:xfrm>
          <a:prstGeom prst="rect">
            <a:avLst/>
          </a:prstGeom>
          <a:noFill/>
          <a:ln w="31750">
            <a:solidFill>
              <a:srgbClr val="FFFF00"/>
            </a:solidFill>
            <a:miter lim="800000"/>
            <a:headEnd/>
            <a:tailEnd/>
          </a:ln>
        </p:spPr>
      </p:pic>
      <p:sp>
        <p:nvSpPr>
          <p:cNvPr id="22537" name="Rectangle 32"/>
          <p:cNvSpPr>
            <a:spLocks noChangeArrowheads="1"/>
          </p:cNvSpPr>
          <p:nvPr/>
        </p:nvSpPr>
        <p:spPr bwMode="auto">
          <a:xfrm>
            <a:off x="103188" y="4357688"/>
            <a:ext cx="7254875" cy="2677656"/>
          </a:xfrm>
          <a:prstGeom prst="rect">
            <a:avLst/>
          </a:prstGeom>
          <a:noFill/>
          <a:ln w="9525">
            <a:noFill/>
            <a:miter lim="800000"/>
            <a:headEnd/>
            <a:tailEnd/>
          </a:ln>
        </p:spPr>
        <p:txBody>
          <a:bodyPr>
            <a:spAutoFit/>
          </a:bodyPr>
          <a:lstStyle/>
          <a:p>
            <a:pPr marL="342900" indent="-342900">
              <a:buFontTx/>
              <a:buChar char="•"/>
            </a:pPr>
            <a:r>
              <a:rPr lang="nl-BE" sz="2400" dirty="0">
                <a:solidFill>
                  <a:schemeClr val="bg1"/>
                </a:solidFill>
              </a:rPr>
              <a:t>Focus </a:t>
            </a:r>
            <a:r>
              <a:rPr lang="nl-BE" sz="2400" dirty="0" err="1">
                <a:solidFill>
                  <a:schemeClr val="bg1"/>
                </a:solidFill>
              </a:rPr>
              <a:t>today</a:t>
            </a:r>
            <a:r>
              <a:rPr lang="nl-BE" sz="2400" dirty="0">
                <a:solidFill>
                  <a:schemeClr val="bg1"/>
                </a:solidFill>
              </a:rPr>
              <a:t> </a:t>
            </a:r>
            <a:r>
              <a:rPr lang="nl-BE" sz="2400" dirty="0" err="1">
                <a:solidFill>
                  <a:schemeClr val="bg1"/>
                </a:solidFill>
              </a:rPr>
              <a:t>on</a:t>
            </a:r>
            <a:r>
              <a:rPr lang="nl-BE" sz="2400" dirty="0">
                <a:solidFill>
                  <a:schemeClr val="bg1"/>
                </a:solidFill>
              </a:rPr>
              <a:t> the data </a:t>
            </a:r>
            <a:r>
              <a:rPr lang="nl-BE" sz="2400" dirty="0" err="1">
                <a:solidFill>
                  <a:schemeClr val="bg1"/>
                </a:solidFill>
              </a:rPr>
              <a:t>analysis</a:t>
            </a:r>
            <a:r>
              <a:rPr lang="nl-BE" sz="2400" dirty="0">
                <a:solidFill>
                  <a:schemeClr val="bg1"/>
                </a:solidFill>
              </a:rPr>
              <a:t> of </a:t>
            </a:r>
            <a:r>
              <a:rPr lang="nl-BE" sz="2400" dirty="0" err="1">
                <a:solidFill>
                  <a:srgbClr val="FFFF00"/>
                </a:solidFill>
              </a:rPr>
              <a:t>Affymetrix</a:t>
            </a:r>
            <a:r>
              <a:rPr lang="nl-BE" sz="2400" dirty="0">
                <a:solidFill>
                  <a:srgbClr val="FFFF00"/>
                </a:solidFill>
              </a:rPr>
              <a:t> </a:t>
            </a:r>
            <a:r>
              <a:rPr lang="nl-BE" sz="2400" dirty="0" err="1" smtClean="0">
                <a:solidFill>
                  <a:srgbClr val="FFFF00"/>
                </a:solidFill>
              </a:rPr>
              <a:t>Human</a:t>
            </a:r>
            <a:r>
              <a:rPr lang="nl-BE" sz="2400" dirty="0" smtClean="0">
                <a:solidFill>
                  <a:srgbClr val="FFFF00"/>
                </a:solidFill>
              </a:rPr>
              <a:t> Genome U133 Plus 2.0 </a:t>
            </a:r>
            <a:r>
              <a:rPr lang="nl-BE" sz="2400" dirty="0" err="1" smtClean="0">
                <a:solidFill>
                  <a:srgbClr val="FFFF00"/>
                </a:solidFill>
              </a:rPr>
              <a:t>arrays</a:t>
            </a:r>
            <a:r>
              <a:rPr lang="nl-BE" sz="2400" dirty="0" smtClean="0">
                <a:solidFill>
                  <a:srgbClr val="FFFF00"/>
                </a:solidFill>
              </a:rPr>
              <a:t> </a:t>
            </a:r>
            <a:r>
              <a:rPr lang="nl-BE" sz="2400" dirty="0" err="1">
                <a:solidFill>
                  <a:schemeClr val="bg1"/>
                </a:solidFill>
              </a:rPr>
              <a:t>with</a:t>
            </a:r>
            <a:r>
              <a:rPr lang="nl-BE" sz="2400" dirty="0">
                <a:solidFill>
                  <a:schemeClr val="bg1"/>
                </a:solidFill>
              </a:rPr>
              <a:t> </a:t>
            </a:r>
            <a:r>
              <a:rPr lang="nl-BE" sz="2400" dirty="0" err="1">
                <a:solidFill>
                  <a:srgbClr val="FFFF00"/>
                </a:solidFill>
              </a:rPr>
              <a:t>Bioconductor</a:t>
            </a:r>
            <a:r>
              <a:rPr lang="nl-BE" sz="2400" dirty="0">
                <a:solidFill>
                  <a:srgbClr val="FFFF00"/>
                </a:solidFill>
              </a:rPr>
              <a:t> software</a:t>
            </a:r>
          </a:p>
          <a:p>
            <a:pPr marL="800100" lvl="1" indent="-342900">
              <a:buFontTx/>
              <a:buChar char="•"/>
            </a:pPr>
            <a:r>
              <a:rPr lang="en-GB" dirty="0">
                <a:solidFill>
                  <a:schemeClr val="bg1"/>
                </a:solidFill>
              </a:rPr>
              <a:t>A free,</a:t>
            </a:r>
            <a:r>
              <a:rPr lang="nl-BE" dirty="0">
                <a:solidFill>
                  <a:schemeClr val="bg1"/>
                </a:solidFill>
              </a:rPr>
              <a:t> open </a:t>
            </a:r>
            <a:r>
              <a:rPr lang="nl-BE" dirty="0" err="1">
                <a:solidFill>
                  <a:schemeClr val="bg1"/>
                </a:solidFill>
              </a:rPr>
              <a:t>source</a:t>
            </a:r>
            <a:r>
              <a:rPr lang="nl-BE" dirty="0">
                <a:solidFill>
                  <a:schemeClr val="bg1"/>
                </a:solidFill>
              </a:rPr>
              <a:t> and open </a:t>
            </a:r>
            <a:r>
              <a:rPr lang="nl-BE" dirty="0" err="1">
                <a:solidFill>
                  <a:schemeClr val="bg1"/>
                </a:solidFill>
              </a:rPr>
              <a:t>development</a:t>
            </a:r>
            <a:r>
              <a:rPr lang="nl-BE" dirty="0">
                <a:solidFill>
                  <a:schemeClr val="bg1"/>
                </a:solidFill>
              </a:rPr>
              <a:t> software project </a:t>
            </a:r>
            <a:r>
              <a:rPr lang="nl-BE" dirty="0" err="1">
                <a:solidFill>
                  <a:schemeClr val="bg1"/>
                </a:solidFill>
              </a:rPr>
              <a:t>for</a:t>
            </a:r>
            <a:r>
              <a:rPr lang="nl-BE" dirty="0">
                <a:solidFill>
                  <a:schemeClr val="bg1"/>
                </a:solidFill>
              </a:rPr>
              <a:t> the </a:t>
            </a:r>
            <a:r>
              <a:rPr lang="nl-BE" dirty="0" err="1">
                <a:solidFill>
                  <a:schemeClr val="bg1"/>
                </a:solidFill>
              </a:rPr>
              <a:t>analysis</a:t>
            </a:r>
            <a:r>
              <a:rPr lang="nl-BE" dirty="0">
                <a:solidFill>
                  <a:schemeClr val="bg1"/>
                </a:solidFill>
              </a:rPr>
              <a:t> and </a:t>
            </a:r>
            <a:r>
              <a:rPr lang="nl-BE" dirty="0" err="1">
                <a:solidFill>
                  <a:schemeClr val="bg1"/>
                </a:solidFill>
              </a:rPr>
              <a:t>comprehension</a:t>
            </a:r>
            <a:r>
              <a:rPr lang="nl-BE" dirty="0">
                <a:solidFill>
                  <a:schemeClr val="bg1"/>
                </a:solidFill>
              </a:rPr>
              <a:t> of </a:t>
            </a:r>
            <a:r>
              <a:rPr lang="nl-BE" dirty="0" err="1">
                <a:solidFill>
                  <a:schemeClr val="bg1"/>
                </a:solidFill>
              </a:rPr>
              <a:t>genomic</a:t>
            </a:r>
            <a:r>
              <a:rPr lang="nl-BE" dirty="0">
                <a:solidFill>
                  <a:schemeClr val="bg1"/>
                </a:solidFill>
              </a:rPr>
              <a:t> data. </a:t>
            </a:r>
            <a:r>
              <a:rPr lang="nl-BE" dirty="0" err="1">
                <a:solidFill>
                  <a:schemeClr val="bg1"/>
                </a:solidFill>
              </a:rPr>
              <a:t>It</a:t>
            </a:r>
            <a:r>
              <a:rPr lang="nl-BE" dirty="0">
                <a:solidFill>
                  <a:schemeClr val="bg1"/>
                </a:solidFill>
              </a:rPr>
              <a:t> is </a:t>
            </a:r>
            <a:r>
              <a:rPr lang="nl-BE" dirty="0" err="1">
                <a:solidFill>
                  <a:schemeClr val="bg1"/>
                </a:solidFill>
              </a:rPr>
              <a:t>based</a:t>
            </a:r>
            <a:r>
              <a:rPr lang="nl-BE" dirty="0">
                <a:solidFill>
                  <a:schemeClr val="bg1"/>
                </a:solidFill>
              </a:rPr>
              <a:t> </a:t>
            </a:r>
            <a:r>
              <a:rPr lang="nl-BE" dirty="0" err="1">
                <a:solidFill>
                  <a:schemeClr val="bg1"/>
                </a:solidFill>
              </a:rPr>
              <a:t>on</a:t>
            </a:r>
            <a:r>
              <a:rPr lang="nl-BE" dirty="0">
                <a:solidFill>
                  <a:schemeClr val="bg1"/>
                </a:solidFill>
              </a:rPr>
              <a:t> the </a:t>
            </a:r>
            <a:r>
              <a:rPr lang="nl-BE" dirty="0" err="1">
                <a:solidFill>
                  <a:schemeClr val="bg1"/>
                </a:solidFill>
              </a:rPr>
              <a:t>statistical</a:t>
            </a:r>
            <a:r>
              <a:rPr lang="nl-BE" dirty="0">
                <a:solidFill>
                  <a:schemeClr val="bg1"/>
                </a:solidFill>
              </a:rPr>
              <a:t> R </a:t>
            </a:r>
            <a:r>
              <a:rPr lang="nl-BE" dirty="0" err="1">
                <a:solidFill>
                  <a:schemeClr val="bg1"/>
                </a:solidFill>
              </a:rPr>
              <a:t>programming</a:t>
            </a:r>
            <a:r>
              <a:rPr lang="nl-BE" dirty="0">
                <a:solidFill>
                  <a:schemeClr val="bg1"/>
                </a:solidFill>
              </a:rPr>
              <a:t> </a:t>
            </a:r>
            <a:r>
              <a:rPr lang="nl-BE" dirty="0" err="1">
                <a:solidFill>
                  <a:schemeClr val="bg1"/>
                </a:solidFill>
              </a:rPr>
              <a:t>language</a:t>
            </a:r>
            <a:r>
              <a:rPr lang="nl-BE" dirty="0">
                <a:solidFill>
                  <a:schemeClr val="bg1"/>
                </a:solidFill>
              </a:rPr>
              <a:t>.</a:t>
            </a:r>
          </a:p>
          <a:p>
            <a:pPr marL="800100" lvl="1" indent="-342900">
              <a:buFontTx/>
              <a:buChar char="•"/>
            </a:pPr>
            <a:r>
              <a:rPr lang="nl-BE" dirty="0">
                <a:solidFill>
                  <a:schemeClr val="bg1"/>
                </a:solidFill>
              </a:rPr>
              <a:t>http://www.bioconductor.org/</a:t>
            </a:r>
          </a:p>
          <a:p>
            <a:pPr marL="800100" lvl="1" indent="-342900">
              <a:buFontTx/>
              <a:buChar char="•"/>
            </a:pPr>
            <a:endParaRPr lang="nl-BE" sz="2400" dirty="0">
              <a:solidFill>
                <a:schemeClr val="bg1"/>
              </a:solidFill>
            </a:endParaRPr>
          </a:p>
        </p:txBody>
      </p:sp>
      <p:pic>
        <p:nvPicPr>
          <p:cNvPr id="22538" name="Picture 2"/>
          <p:cNvPicPr>
            <a:picLocks noChangeAspect="1" noChangeArrowheads="1"/>
          </p:cNvPicPr>
          <p:nvPr/>
        </p:nvPicPr>
        <p:blipFill>
          <a:blip r:embed="rId6" cstate="print"/>
          <a:srcRect r="45508" b="29688"/>
          <a:stretch>
            <a:fillRect/>
          </a:stretch>
        </p:blipFill>
        <p:spPr bwMode="auto">
          <a:xfrm>
            <a:off x="7358063" y="4572000"/>
            <a:ext cx="2657475" cy="2143125"/>
          </a:xfrm>
          <a:prstGeom prst="rect">
            <a:avLst/>
          </a:prstGeom>
          <a:noFill/>
          <a:ln w="9525">
            <a:solidFill>
              <a:srgbClr val="FFFF00"/>
            </a:solid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23555"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23556"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23557"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Tree>
    <p:custDataLst>
      <p:tags r:id="rId1"/>
    </p:custData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24579"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24580"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24581"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24582" name="Text Box 3"/>
          <p:cNvSpPr txBox="1">
            <a:spLocks noChangeArrowheads="1"/>
          </p:cNvSpPr>
          <p:nvPr/>
        </p:nvSpPr>
        <p:spPr bwMode="auto">
          <a:xfrm>
            <a:off x="2214563" y="566738"/>
            <a:ext cx="8072437" cy="6648450"/>
          </a:xfrm>
          <a:prstGeom prst="rect">
            <a:avLst/>
          </a:prstGeom>
          <a:noFill/>
          <a:ln w="9525">
            <a:noFill/>
            <a:miter lim="800000"/>
            <a:headEnd/>
            <a:tailEnd/>
          </a:ln>
        </p:spPr>
        <p:txBody>
          <a:bodyPr>
            <a:spAutoFit/>
          </a:bodyPr>
          <a:lstStyle/>
          <a:p>
            <a:pPr>
              <a:buFontTx/>
              <a:buChar char="•"/>
            </a:pPr>
            <a:r>
              <a:rPr lang="nl-BE" sz="2400">
                <a:solidFill>
                  <a:schemeClr val="bg1"/>
                </a:solidFill>
              </a:rPr>
              <a:t> 3 major types of applications of microarrays in medicine:</a:t>
            </a:r>
          </a:p>
          <a:p>
            <a:pPr lvl="1">
              <a:buFontTx/>
              <a:buChar char="•"/>
            </a:pPr>
            <a:r>
              <a:rPr lang="nl-BE" sz="2000">
                <a:solidFill>
                  <a:srgbClr val="FFFF00"/>
                </a:solidFill>
              </a:rPr>
              <a:t> Class comparison</a:t>
            </a:r>
            <a:r>
              <a:rPr lang="nl-BE" sz="2000">
                <a:solidFill>
                  <a:schemeClr val="bg1"/>
                </a:solidFill>
              </a:rPr>
              <a:t> (differential expression) study: </a:t>
            </a:r>
          </a:p>
          <a:p>
            <a:pPr lvl="2">
              <a:buFontTx/>
              <a:buChar char="•"/>
            </a:pPr>
            <a:r>
              <a:rPr lang="nl-BE" sz="2400">
                <a:solidFill>
                  <a:schemeClr val="bg1"/>
                </a:solidFill>
              </a:rPr>
              <a:t> </a:t>
            </a:r>
            <a:r>
              <a:rPr lang="nl-BE">
                <a:solidFill>
                  <a:schemeClr val="bg1"/>
                </a:solidFill>
              </a:rPr>
              <a:t>It involves the comparison of gene expression profiles of samples from distinct, predifend groups to identify the genes that are differentially expressed (DE) among the groups.</a:t>
            </a:r>
          </a:p>
          <a:p>
            <a:pPr lvl="3">
              <a:buFontTx/>
              <a:buChar char="•"/>
            </a:pPr>
            <a:r>
              <a:rPr lang="nl-BE" sz="2400">
                <a:solidFill>
                  <a:schemeClr val="bg1"/>
                </a:solidFill>
              </a:rPr>
              <a:t> </a:t>
            </a:r>
            <a:r>
              <a:rPr lang="nl-BE" sz="1600">
                <a:solidFill>
                  <a:schemeClr val="bg1"/>
                </a:solidFill>
              </a:rPr>
              <a:t>e.g. finding DE genes in the colon from normal patients and patients with ulcerative colitis.</a:t>
            </a:r>
          </a:p>
          <a:p>
            <a:pPr lvl="3"/>
            <a:endParaRPr lang="nl-BE" sz="2400">
              <a:solidFill>
                <a:schemeClr val="bg1"/>
              </a:solidFill>
            </a:endParaRPr>
          </a:p>
          <a:p>
            <a:pPr lvl="1">
              <a:buFontTx/>
              <a:buChar char="•"/>
            </a:pPr>
            <a:r>
              <a:rPr lang="nl-BE" sz="2000">
                <a:solidFill>
                  <a:srgbClr val="FFFF00"/>
                </a:solidFill>
              </a:rPr>
              <a:t> Class prediction</a:t>
            </a:r>
            <a:r>
              <a:rPr lang="nl-BE" sz="2000">
                <a:solidFill>
                  <a:schemeClr val="bg1"/>
                </a:solidFill>
              </a:rPr>
              <a:t> (classification) study: </a:t>
            </a:r>
          </a:p>
          <a:p>
            <a:pPr lvl="2">
              <a:buFontTx/>
              <a:buChar char="•"/>
            </a:pPr>
            <a:r>
              <a:rPr lang="nl-BE" sz="2400">
                <a:solidFill>
                  <a:schemeClr val="bg1"/>
                </a:solidFill>
              </a:rPr>
              <a:t> </a:t>
            </a:r>
            <a:r>
              <a:rPr lang="nl-BE">
                <a:solidFill>
                  <a:schemeClr val="bg1"/>
                </a:solidFill>
              </a:rPr>
              <a:t>It develops a classifier that uses the gene expression level of multiple genes that can be applied to the expression profile of a newly sample to predict its (unknown) class).</a:t>
            </a:r>
          </a:p>
          <a:p>
            <a:pPr lvl="3">
              <a:buFontTx/>
              <a:buChar char="•"/>
            </a:pPr>
            <a:r>
              <a:rPr lang="nl-BE" sz="2400">
                <a:solidFill>
                  <a:schemeClr val="bg1"/>
                </a:solidFill>
              </a:rPr>
              <a:t> </a:t>
            </a:r>
            <a:r>
              <a:rPr lang="nl-BE" sz="1600">
                <a:solidFill>
                  <a:schemeClr val="bg1"/>
                </a:solidFill>
              </a:rPr>
              <a:t>e.g. a classifier that distinguishes between 2 different disease states</a:t>
            </a:r>
          </a:p>
          <a:p>
            <a:pPr lvl="3"/>
            <a:endParaRPr lang="nl-BE" sz="1600">
              <a:solidFill>
                <a:schemeClr val="bg1"/>
              </a:solidFill>
            </a:endParaRPr>
          </a:p>
          <a:p>
            <a:pPr lvl="1">
              <a:buFontTx/>
              <a:buChar char="•"/>
            </a:pPr>
            <a:r>
              <a:rPr lang="nl-BE" sz="2000">
                <a:solidFill>
                  <a:srgbClr val="FFFF00"/>
                </a:solidFill>
              </a:rPr>
              <a:t> Class discovery</a:t>
            </a:r>
            <a:r>
              <a:rPr lang="nl-BE" sz="2000">
                <a:solidFill>
                  <a:schemeClr val="bg1"/>
                </a:solidFill>
              </a:rPr>
              <a:t> (clustering, unsupervised learning) study: </a:t>
            </a:r>
          </a:p>
          <a:p>
            <a:pPr lvl="2">
              <a:buFontTx/>
              <a:buChar char="•"/>
            </a:pPr>
            <a:r>
              <a:rPr lang="nl-BE" sz="2400">
                <a:solidFill>
                  <a:schemeClr val="bg1"/>
                </a:solidFill>
              </a:rPr>
              <a:t> </a:t>
            </a:r>
            <a:r>
              <a:rPr lang="nl-BE">
                <a:solidFill>
                  <a:schemeClr val="bg1"/>
                </a:solidFill>
              </a:rPr>
              <a:t>It involves analyzing a given set of gene expression  profiles with the goal of discovering subgroups that share common features.</a:t>
            </a:r>
          </a:p>
          <a:p>
            <a:pPr lvl="2">
              <a:buFontTx/>
              <a:buChar char="•"/>
            </a:pPr>
            <a:r>
              <a:rPr lang="nl-BE">
                <a:solidFill>
                  <a:schemeClr val="bg1"/>
                </a:solidFill>
              </a:rPr>
              <a:t> It differs from the other studies because the classes are not predefined</a:t>
            </a:r>
            <a:endParaRPr lang="nl-BE" sz="1600">
              <a:solidFill>
                <a:schemeClr val="bg1"/>
              </a:solidFill>
            </a:endParaRPr>
          </a:p>
          <a:p>
            <a:pPr lvl="3">
              <a:buFontTx/>
              <a:buChar char="•"/>
            </a:pPr>
            <a:endParaRPr lang="nl-BE" sz="1600">
              <a:solidFill>
                <a:schemeClr val="bg1"/>
              </a:solidFill>
            </a:endParaRPr>
          </a:p>
          <a:p>
            <a:endParaRPr lang="nl-BE" sz="2400">
              <a:solidFill>
                <a:schemeClr val="bg1"/>
              </a:solidFill>
            </a:endParaRPr>
          </a:p>
        </p:txBody>
      </p:sp>
    </p:spTree>
    <p:custDataLst>
      <p:tags r:id="rId1"/>
    </p:custData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25603"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25604"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25605"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25606" name="Text Box 3"/>
          <p:cNvSpPr txBox="1">
            <a:spLocks noChangeArrowheads="1"/>
          </p:cNvSpPr>
          <p:nvPr/>
        </p:nvSpPr>
        <p:spPr bwMode="auto">
          <a:xfrm>
            <a:off x="2214563" y="566738"/>
            <a:ext cx="8072437" cy="6340475"/>
          </a:xfrm>
          <a:prstGeom prst="rect">
            <a:avLst/>
          </a:prstGeom>
          <a:noFill/>
          <a:ln w="9525">
            <a:noFill/>
            <a:miter lim="800000"/>
            <a:headEnd/>
            <a:tailEnd/>
          </a:ln>
        </p:spPr>
        <p:txBody>
          <a:bodyPr>
            <a:spAutoFit/>
          </a:bodyPr>
          <a:lstStyle/>
          <a:p>
            <a:pPr>
              <a:buFontTx/>
              <a:buChar char="•"/>
            </a:pPr>
            <a:r>
              <a:rPr lang="nl-BE" sz="2400">
                <a:solidFill>
                  <a:schemeClr val="bg1"/>
                </a:solidFill>
              </a:rPr>
              <a:t> Type of experiment:</a:t>
            </a:r>
          </a:p>
          <a:p>
            <a:pPr lvl="1">
              <a:buFontTx/>
              <a:buChar char="•"/>
            </a:pPr>
            <a:r>
              <a:rPr lang="nl-BE" sz="2400">
                <a:solidFill>
                  <a:schemeClr val="bg1"/>
                </a:solidFill>
              </a:rPr>
              <a:t> </a:t>
            </a:r>
            <a:r>
              <a:rPr lang="nl-BE" sz="2000">
                <a:solidFill>
                  <a:schemeClr val="bg1"/>
                </a:solidFill>
              </a:rPr>
              <a:t>Two groups</a:t>
            </a:r>
          </a:p>
          <a:p>
            <a:pPr lvl="2">
              <a:buFontTx/>
              <a:buChar char="•"/>
            </a:pPr>
            <a:r>
              <a:rPr lang="nl-BE" sz="2400">
                <a:solidFill>
                  <a:schemeClr val="bg1"/>
                </a:solidFill>
              </a:rPr>
              <a:t> </a:t>
            </a:r>
            <a:r>
              <a:rPr lang="nl-BE">
                <a:solidFill>
                  <a:schemeClr val="bg1"/>
                </a:solidFill>
              </a:rPr>
              <a:t>Control vs treated</a:t>
            </a:r>
          </a:p>
          <a:p>
            <a:pPr lvl="1">
              <a:buFontTx/>
              <a:buChar char="•"/>
            </a:pPr>
            <a:r>
              <a:rPr lang="nl-BE" sz="2400">
                <a:solidFill>
                  <a:schemeClr val="bg1"/>
                </a:solidFill>
              </a:rPr>
              <a:t> </a:t>
            </a:r>
            <a:r>
              <a:rPr lang="nl-BE" sz="2000">
                <a:solidFill>
                  <a:schemeClr val="bg1"/>
                </a:solidFill>
              </a:rPr>
              <a:t>Three or more groups, single factor</a:t>
            </a:r>
          </a:p>
          <a:p>
            <a:pPr lvl="2">
              <a:buFontTx/>
              <a:buChar char="•"/>
            </a:pPr>
            <a:r>
              <a:rPr lang="nl-BE" sz="2400">
                <a:solidFill>
                  <a:schemeClr val="bg1"/>
                </a:solidFill>
              </a:rPr>
              <a:t> </a:t>
            </a:r>
            <a:r>
              <a:rPr lang="nl-BE">
                <a:solidFill>
                  <a:schemeClr val="bg1"/>
                </a:solidFill>
              </a:rPr>
              <a:t>Time series</a:t>
            </a:r>
          </a:p>
          <a:p>
            <a:pPr lvl="1">
              <a:buFontTx/>
              <a:buChar char="•"/>
            </a:pPr>
            <a:r>
              <a:rPr lang="nl-BE" sz="2400">
                <a:solidFill>
                  <a:schemeClr val="bg1"/>
                </a:solidFill>
              </a:rPr>
              <a:t> </a:t>
            </a:r>
            <a:r>
              <a:rPr lang="nl-BE" sz="2000">
                <a:solidFill>
                  <a:schemeClr val="bg1"/>
                </a:solidFill>
              </a:rPr>
              <a:t>Four or more groups, multiple factors</a:t>
            </a:r>
          </a:p>
          <a:p>
            <a:pPr lvl="2">
              <a:buFontTx/>
              <a:buChar char="•"/>
            </a:pPr>
            <a:r>
              <a:rPr lang="nl-BE" sz="2400">
                <a:solidFill>
                  <a:schemeClr val="bg1"/>
                </a:solidFill>
              </a:rPr>
              <a:t> </a:t>
            </a:r>
            <a:r>
              <a:rPr lang="nl-BE">
                <a:solidFill>
                  <a:schemeClr val="bg1"/>
                </a:solidFill>
              </a:rPr>
              <a:t>Time series with control and treated cells</a:t>
            </a:r>
          </a:p>
          <a:p>
            <a:endParaRPr lang="nl-BE" sz="2400">
              <a:solidFill>
                <a:schemeClr val="bg1"/>
              </a:solidFill>
            </a:endParaRPr>
          </a:p>
          <a:p>
            <a:endParaRPr lang="nl-BE" sz="1400">
              <a:solidFill>
                <a:schemeClr val="bg1"/>
              </a:solidFill>
            </a:endParaRPr>
          </a:p>
          <a:p>
            <a:endParaRPr lang="nl-BE" sz="800">
              <a:solidFill>
                <a:schemeClr val="bg1"/>
              </a:solidFill>
            </a:endParaRPr>
          </a:p>
          <a:p>
            <a:endParaRPr lang="nl-BE" sz="2400">
              <a:solidFill>
                <a:schemeClr val="bg1"/>
              </a:solidFill>
            </a:endParaRPr>
          </a:p>
          <a:p>
            <a:pPr>
              <a:buFontTx/>
              <a:buChar char="•"/>
            </a:pPr>
            <a:r>
              <a:rPr lang="nl-BE" sz="2400">
                <a:solidFill>
                  <a:schemeClr val="bg1"/>
                </a:solidFill>
              </a:rPr>
              <a:t> Replicates</a:t>
            </a:r>
          </a:p>
          <a:p>
            <a:pPr lvl="1">
              <a:buFontTx/>
              <a:buChar char="•"/>
            </a:pPr>
            <a:r>
              <a:rPr lang="nl-BE" sz="2000">
                <a:solidFill>
                  <a:schemeClr val="bg1"/>
                </a:solidFill>
              </a:rPr>
              <a:t> The more the better, but at least 3</a:t>
            </a:r>
          </a:p>
          <a:p>
            <a:pPr lvl="1">
              <a:buFontTx/>
              <a:buChar char="•"/>
            </a:pPr>
            <a:r>
              <a:rPr lang="nl-BE" sz="2000">
                <a:solidFill>
                  <a:schemeClr val="bg1"/>
                </a:solidFill>
              </a:rPr>
              <a:t> Biological better than technical</a:t>
            </a:r>
          </a:p>
          <a:p>
            <a:pPr lvl="1">
              <a:buFontTx/>
              <a:buChar char="•"/>
            </a:pPr>
            <a:r>
              <a:rPr lang="nl-BE" sz="2000">
                <a:solidFill>
                  <a:schemeClr val="bg1"/>
                </a:solidFill>
              </a:rPr>
              <a:t> Technical replication is in which the same biological sample is assayed several times</a:t>
            </a:r>
          </a:p>
          <a:p>
            <a:pPr lvl="1">
              <a:buFontTx/>
              <a:buChar char="•"/>
            </a:pPr>
            <a:r>
              <a:rPr lang="nl-BE" sz="2000">
                <a:solidFill>
                  <a:schemeClr val="bg1"/>
                </a:solidFill>
              </a:rPr>
              <a:t> Biological replication refers to measuring multiple independent biological samples for each category of interest.</a:t>
            </a:r>
          </a:p>
          <a:p>
            <a:pPr lvl="1"/>
            <a:endParaRPr lang="nl-BE" sz="2400">
              <a:solidFill>
                <a:schemeClr val="bg1"/>
              </a:solidFill>
            </a:endParaRPr>
          </a:p>
        </p:txBody>
      </p:sp>
      <p:sp>
        <p:nvSpPr>
          <p:cNvPr id="25607" name="Text Box 19"/>
          <p:cNvSpPr txBox="1">
            <a:spLocks noChangeArrowheads="1"/>
          </p:cNvSpPr>
          <p:nvPr/>
        </p:nvSpPr>
        <p:spPr bwMode="auto">
          <a:xfrm>
            <a:off x="2428875" y="3416300"/>
            <a:ext cx="8215313" cy="584200"/>
          </a:xfrm>
          <a:prstGeom prst="rect">
            <a:avLst/>
          </a:prstGeom>
          <a:noFill/>
          <a:ln w="9525">
            <a:noFill/>
            <a:miter lim="800000"/>
            <a:headEnd/>
            <a:tailEnd/>
          </a:ln>
        </p:spPr>
        <p:txBody>
          <a:bodyPr>
            <a:spAutoFit/>
          </a:bodyPr>
          <a:lstStyle/>
          <a:p>
            <a:r>
              <a:rPr lang="nl-BE" sz="1600" b="1" i="1">
                <a:solidFill>
                  <a:srgbClr val="FFFF00"/>
                </a:solidFill>
              </a:rPr>
              <a:t>The type of experiment and number of groups and factors will determine the statistical methods needed to detect differential expression</a:t>
            </a:r>
            <a:endParaRPr lang="nl-NL" sz="1600" b="1" i="1">
              <a:solidFill>
                <a:srgbClr val="FFFF00"/>
              </a:solidFill>
            </a:endParaRPr>
          </a:p>
        </p:txBody>
      </p:sp>
    </p:spTree>
    <p:custDataLst>
      <p:tags r:id="rId1"/>
    </p:custData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26627"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26628"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26629"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pic>
        <p:nvPicPr>
          <p:cNvPr id="26630" name="Picture 20" descr="expression_oveview"/>
          <p:cNvPicPr>
            <a:picLocks noChangeAspect="1" noChangeArrowheads="1"/>
          </p:cNvPicPr>
          <p:nvPr/>
        </p:nvPicPr>
        <p:blipFill>
          <a:blip r:embed="rId4" cstate="print"/>
          <a:srcRect/>
          <a:stretch>
            <a:fillRect/>
          </a:stretch>
        </p:blipFill>
        <p:spPr bwMode="auto">
          <a:xfrm>
            <a:off x="4000500" y="1071563"/>
            <a:ext cx="3279775" cy="2571750"/>
          </a:xfrm>
          <a:prstGeom prst="rect">
            <a:avLst/>
          </a:prstGeom>
          <a:noFill/>
          <a:ln w="9525">
            <a:noFill/>
            <a:miter lim="800000"/>
            <a:headEnd/>
            <a:tailEnd/>
          </a:ln>
        </p:spPr>
      </p:pic>
      <p:sp>
        <p:nvSpPr>
          <p:cNvPr id="26631" name="Text Box 20"/>
          <p:cNvSpPr txBox="1">
            <a:spLocks noChangeArrowheads="1"/>
          </p:cNvSpPr>
          <p:nvPr/>
        </p:nvSpPr>
        <p:spPr bwMode="auto">
          <a:xfrm>
            <a:off x="5235575" y="3746500"/>
            <a:ext cx="1203325" cy="400050"/>
          </a:xfrm>
          <a:prstGeom prst="rect">
            <a:avLst/>
          </a:prstGeom>
          <a:noFill/>
          <a:ln w="9525">
            <a:noFill/>
            <a:miter lim="800000"/>
            <a:headEnd/>
            <a:tailEnd/>
          </a:ln>
        </p:spPr>
        <p:txBody>
          <a:bodyPr wrap="none">
            <a:spAutoFit/>
          </a:bodyPr>
          <a:lstStyle/>
          <a:p>
            <a:r>
              <a:rPr lang="en-US" sz="2000">
                <a:solidFill>
                  <a:srgbClr val="FFFF00"/>
                </a:solidFill>
              </a:rPr>
              <a:t>DAT files</a:t>
            </a:r>
          </a:p>
        </p:txBody>
      </p:sp>
      <p:sp>
        <p:nvSpPr>
          <p:cNvPr id="26632" name="Text Box 21"/>
          <p:cNvSpPr txBox="1">
            <a:spLocks noChangeArrowheads="1"/>
          </p:cNvSpPr>
          <p:nvPr/>
        </p:nvSpPr>
        <p:spPr bwMode="auto">
          <a:xfrm>
            <a:off x="4071938" y="4643438"/>
            <a:ext cx="4405312" cy="400050"/>
          </a:xfrm>
          <a:prstGeom prst="rect">
            <a:avLst/>
          </a:prstGeom>
          <a:noFill/>
          <a:ln w="9525">
            <a:noFill/>
            <a:miter lim="800000"/>
            <a:headEnd/>
            <a:tailEnd/>
          </a:ln>
        </p:spPr>
        <p:txBody>
          <a:bodyPr>
            <a:spAutoFit/>
          </a:bodyPr>
          <a:lstStyle/>
          <a:p>
            <a:r>
              <a:rPr lang="en-US" sz="2000">
                <a:solidFill>
                  <a:srgbClr val="FFFF00"/>
                </a:solidFill>
              </a:rPr>
              <a:t>CEL files = processed .DAT file</a:t>
            </a:r>
          </a:p>
        </p:txBody>
      </p:sp>
      <p:sp>
        <p:nvSpPr>
          <p:cNvPr id="26633" name="Text Box 22"/>
          <p:cNvSpPr txBox="1">
            <a:spLocks noChangeArrowheads="1"/>
          </p:cNvSpPr>
          <p:nvPr/>
        </p:nvSpPr>
        <p:spPr bwMode="auto">
          <a:xfrm>
            <a:off x="3214688" y="4930775"/>
            <a:ext cx="5286375" cy="585788"/>
          </a:xfrm>
          <a:prstGeom prst="rect">
            <a:avLst/>
          </a:prstGeom>
          <a:noFill/>
          <a:ln w="9525">
            <a:noFill/>
            <a:miter lim="800000"/>
            <a:headEnd/>
            <a:tailEnd/>
          </a:ln>
        </p:spPr>
        <p:txBody>
          <a:bodyPr>
            <a:spAutoFit/>
          </a:bodyPr>
          <a:lstStyle/>
          <a:p>
            <a:r>
              <a:rPr lang="nl-BE" sz="1600">
                <a:solidFill>
                  <a:schemeClr val="bg1"/>
                </a:solidFill>
              </a:rPr>
              <a:t>It contains a single intensity value for each probe cell delineated by the grid</a:t>
            </a:r>
            <a:endParaRPr lang="nl-NL" sz="1600">
              <a:solidFill>
                <a:schemeClr val="bg1"/>
              </a:solidFill>
            </a:endParaRPr>
          </a:p>
        </p:txBody>
      </p:sp>
      <p:sp>
        <p:nvSpPr>
          <p:cNvPr id="26634" name="Rectangle 23"/>
          <p:cNvSpPr>
            <a:spLocks noChangeArrowheads="1"/>
          </p:cNvSpPr>
          <p:nvPr/>
        </p:nvSpPr>
        <p:spPr bwMode="auto">
          <a:xfrm>
            <a:off x="4348163" y="4000500"/>
            <a:ext cx="3492500" cy="338138"/>
          </a:xfrm>
          <a:prstGeom prst="rect">
            <a:avLst/>
          </a:prstGeom>
          <a:noFill/>
          <a:ln w="9525">
            <a:noFill/>
            <a:miter lim="800000"/>
            <a:headEnd/>
            <a:tailEnd/>
          </a:ln>
        </p:spPr>
        <p:txBody>
          <a:bodyPr wrap="none">
            <a:spAutoFit/>
          </a:bodyPr>
          <a:lstStyle/>
          <a:p>
            <a:r>
              <a:rPr lang="nl-BE" sz="1600">
                <a:solidFill>
                  <a:schemeClr val="bg1"/>
                </a:solidFill>
              </a:rPr>
              <a:t>The image of a scanned probe array</a:t>
            </a:r>
            <a:endParaRPr lang="nl-NL" sz="1600">
              <a:solidFill>
                <a:schemeClr val="bg1"/>
              </a:solidFill>
            </a:endParaRPr>
          </a:p>
        </p:txBody>
      </p:sp>
      <p:sp>
        <p:nvSpPr>
          <p:cNvPr id="28" name="Down Arrow 27"/>
          <p:cNvSpPr/>
          <p:nvPr/>
        </p:nvSpPr>
        <p:spPr>
          <a:xfrm>
            <a:off x="5629275" y="4330700"/>
            <a:ext cx="228600" cy="357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6636" name="Text Box 3"/>
          <p:cNvSpPr txBox="1">
            <a:spLocks noChangeArrowheads="1"/>
          </p:cNvSpPr>
          <p:nvPr/>
        </p:nvSpPr>
        <p:spPr bwMode="auto">
          <a:xfrm>
            <a:off x="2214563" y="566738"/>
            <a:ext cx="8072437" cy="461962"/>
          </a:xfrm>
          <a:prstGeom prst="rect">
            <a:avLst/>
          </a:prstGeom>
          <a:noFill/>
          <a:ln w="9525">
            <a:noFill/>
            <a:miter lim="800000"/>
            <a:headEnd/>
            <a:tailEnd/>
          </a:ln>
        </p:spPr>
        <p:txBody>
          <a:bodyPr>
            <a:spAutoFit/>
          </a:bodyPr>
          <a:lstStyle/>
          <a:p>
            <a:pPr>
              <a:buFontTx/>
              <a:buChar char="•"/>
            </a:pPr>
            <a:r>
              <a:rPr lang="nl-BE" sz="2400">
                <a:solidFill>
                  <a:schemeClr val="bg1"/>
                </a:solidFill>
              </a:rPr>
              <a:t> Affymetrix gene expression array experiments:</a:t>
            </a:r>
          </a:p>
        </p:txBody>
      </p:sp>
      <p:sp>
        <p:nvSpPr>
          <p:cNvPr id="30" name="Down Arrow 29"/>
          <p:cNvSpPr/>
          <p:nvPr/>
        </p:nvSpPr>
        <p:spPr>
          <a:xfrm>
            <a:off x="5629275" y="5572125"/>
            <a:ext cx="228600" cy="357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6638" name="Text Box 21"/>
          <p:cNvSpPr txBox="1">
            <a:spLocks noChangeArrowheads="1"/>
          </p:cNvSpPr>
          <p:nvPr/>
        </p:nvSpPr>
        <p:spPr bwMode="auto">
          <a:xfrm>
            <a:off x="2643188" y="6007100"/>
            <a:ext cx="7500937" cy="708025"/>
          </a:xfrm>
          <a:prstGeom prst="rect">
            <a:avLst/>
          </a:prstGeom>
          <a:noFill/>
          <a:ln w="9525">
            <a:noFill/>
            <a:miter lim="800000"/>
            <a:headEnd/>
            <a:tailEnd/>
          </a:ln>
        </p:spPr>
        <p:txBody>
          <a:bodyPr>
            <a:spAutoFit/>
          </a:bodyPr>
          <a:lstStyle/>
          <a:p>
            <a:r>
              <a:rPr lang="en-US" sz="2000">
                <a:solidFill>
                  <a:srgbClr val="FFFF00"/>
                </a:solidFill>
              </a:rPr>
              <a:t>For normalization and data analysis, the CEL files are loaded in Bioconductor</a:t>
            </a:r>
          </a:p>
        </p:txBody>
      </p:sp>
      <p:pic>
        <p:nvPicPr>
          <p:cNvPr id="26639" name="Picture 17"/>
          <p:cNvPicPr>
            <a:picLocks noChangeAspect="1" noChangeArrowheads="1"/>
          </p:cNvPicPr>
          <p:nvPr/>
        </p:nvPicPr>
        <p:blipFill>
          <a:blip r:embed="rId5" cstate="print"/>
          <a:srcRect/>
          <a:stretch>
            <a:fillRect/>
          </a:stretch>
        </p:blipFill>
        <p:spPr bwMode="auto">
          <a:xfrm>
            <a:off x="8016875" y="3794125"/>
            <a:ext cx="1989138" cy="436563"/>
          </a:xfrm>
          <a:prstGeom prst="rect">
            <a:avLst/>
          </a:prstGeom>
          <a:noFill/>
          <a:ln w="9525">
            <a:noFill/>
            <a:miter lim="800000"/>
            <a:headEnd/>
            <a:tailEnd/>
          </a:ln>
        </p:spPr>
      </p:pic>
      <p:pic>
        <p:nvPicPr>
          <p:cNvPr id="26640" name="Picture 19"/>
          <p:cNvPicPr>
            <a:picLocks noChangeAspect="1" noChangeArrowheads="1"/>
          </p:cNvPicPr>
          <p:nvPr/>
        </p:nvPicPr>
        <p:blipFill>
          <a:blip r:embed="rId6" cstate="print"/>
          <a:srcRect/>
          <a:stretch>
            <a:fillRect/>
          </a:stretch>
        </p:blipFill>
        <p:spPr bwMode="auto">
          <a:xfrm>
            <a:off x="8078788" y="4776788"/>
            <a:ext cx="1993900" cy="436562"/>
          </a:xfrm>
          <a:prstGeom prst="rect">
            <a:avLst/>
          </a:prstGeom>
          <a:noFill/>
          <a:ln w="9525">
            <a:no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27651"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27652"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27653"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27654" name="Text Box 3"/>
          <p:cNvSpPr txBox="1">
            <a:spLocks noChangeArrowheads="1"/>
          </p:cNvSpPr>
          <p:nvPr/>
        </p:nvSpPr>
        <p:spPr bwMode="auto">
          <a:xfrm>
            <a:off x="2214563" y="566738"/>
            <a:ext cx="8072437" cy="5478462"/>
          </a:xfrm>
          <a:prstGeom prst="rect">
            <a:avLst/>
          </a:prstGeom>
          <a:noFill/>
          <a:ln w="9525">
            <a:noFill/>
            <a:miter lim="800000"/>
            <a:headEnd/>
            <a:tailEnd/>
          </a:ln>
        </p:spPr>
        <p:txBody>
          <a:bodyPr>
            <a:spAutoFit/>
          </a:bodyPr>
          <a:lstStyle/>
          <a:p>
            <a:pPr>
              <a:buFontTx/>
              <a:buChar char="•"/>
            </a:pPr>
            <a:r>
              <a:rPr lang="nl-BE" sz="2400">
                <a:solidFill>
                  <a:schemeClr val="bg1"/>
                </a:solidFill>
              </a:rPr>
              <a:t> Normalisation:</a:t>
            </a:r>
          </a:p>
          <a:p>
            <a:pPr lvl="1">
              <a:buFontTx/>
              <a:buChar char="•"/>
            </a:pPr>
            <a:r>
              <a:rPr lang="nl-BE" sz="2400">
                <a:solidFill>
                  <a:schemeClr val="bg1"/>
                </a:solidFill>
              </a:rPr>
              <a:t> </a:t>
            </a:r>
            <a:r>
              <a:rPr lang="nl-BE" sz="2000">
                <a:solidFill>
                  <a:schemeClr val="bg1"/>
                </a:solidFill>
              </a:rPr>
              <a:t>Goals:</a:t>
            </a:r>
          </a:p>
          <a:p>
            <a:pPr lvl="2">
              <a:buFontTx/>
              <a:buChar char="•"/>
            </a:pPr>
            <a:r>
              <a:rPr lang="nl-BE">
                <a:solidFill>
                  <a:schemeClr val="bg1"/>
                </a:solidFill>
              </a:rPr>
              <a:t> </a:t>
            </a:r>
            <a:r>
              <a:rPr lang="en-GB">
                <a:solidFill>
                  <a:schemeClr val="bg1"/>
                </a:solidFill>
              </a:rPr>
              <a:t>to compensate for technical differences between chips, to see more clearly the biological differences between samples</a:t>
            </a:r>
            <a:endParaRPr lang="nl-BE" sz="2400">
              <a:solidFill>
                <a:schemeClr val="bg1"/>
              </a:solidFill>
            </a:endParaRPr>
          </a:p>
          <a:p>
            <a:pPr lvl="1">
              <a:buFontTx/>
              <a:buChar char="•"/>
            </a:pPr>
            <a:r>
              <a:rPr lang="nl-BE" sz="2000">
                <a:solidFill>
                  <a:schemeClr val="bg1"/>
                </a:solidFill>
              </a:rPr>
              <a:t> Sources of technical variations:</a:t>
            </a:r>
          </a:p>
          <a:p>
            <a:pPr lvl="2">
              <a:buFontTx/>
              <a:buChar char="•"/>
            </a:pPr>
            <a:r>
              <a:rPr lang="nl-BE">
                <a:solidFill>
                  <a:schemeClr val="bg1"/>
                </a:solidFill>
              </a:rPr>
              <a:t> </a:t>
            </a:r>
            <a:r>
              <a:rPr lang="en-US">
                <a:solidFill>
                  <a:schemeClr val="bg1"/>
                </a:solidFill>
              </a:rPr>
              <a:t>Differences in the labelling</a:t>
            </a:r>
          </a:p>
          <a:p>
            <a:pPr lvl="2">
              <a:buFontTx/>
              <a:buChar char="•"/>
            </a:pPr>
            <a:r>
              <a:rPr lang="en-US">
                <a:solidFill>
                  <a:schemeClr val="bg1"/>
                </a:solidFill>
              </a:rPr>
              <a:t> Differences in the sample preparation</a:t>
            </a:r>
          </a:p>
          <a:p>
            <a:pPr lvl="2">
              <a:buFontTx/>
              <a:buChar char="•"/>
            </a:pPr>
            <a:r>
              <a:rPr lang="en-US">
                <a:solidFill>
                  <a:schemeClr val="bg1"/>
                </a:solidFill>
              </a:rPr>
              <a:t> Differences in the hybridization</a:t>
            </a:r>
          </a:p>
          <a:p>
            <a:pPr lvl="2">
              <a:buFontTx/>
              <a:buChar char="•"/>
            </a:pPr>
            <a:r>
              <a:rPr lang="en-US">
                <a:solidFill>
                  <a:schemeClr val="bg1"/>
                </a:solidFill>
              </a:rPr>
              <a:t> Differences in the photo-detection</a:t>
            </a:r>
          </a:p>
          <a:p>
            <a:pPr lvl="2">
              <a:buFontTx/>
              <a:buChar char="•"/>
            </a:pPr>
            <a:r>
              <a:rPr lang="en-US">
                <a:solidFill>
                  <a:schemeClr val="bg1"/>
                </a:solidFill>
              </a:rPr>
              <a:t> ….</a:t>
            </a:r>
          </a:p>
          <a:p>
            <a:pPr lvl="1">
              <a:buFontTx/>
              <a:buChar char="•"/>
            </a:pPr>
            <a:r>
              <a:rPr lang="en-GB">
                <a:solidFill>
                  <a:schemeClr val="bg1"/>
                </a:solidFill>
              </a:rPr>
              <a:t> </a:t>
            </a:r>
            <a:r>
              <a:rPr lang="nl-BE" sz="2000">
                <a:solidFill>
                  <a:schemeClr val="bg1"/>
                </a:solidFill>
              </a:rPr>
              <a:t> Allows comparisons across arrays</a:t>
            </a:r>
          </a:p>
          <a:p>
            <a:pPr lvl="1">
              <a:buFontTx/>
              <a:buChar char="•"/>
            </a:pPr>
            <a:r>
              <a:rPr lang="nl-BE" sz="2000">
                <a:solidFill>
                  <a:schemeClr val="bg1"/>
                </a:solidFill>
              </a:rPr>
              <a:t>  Transform intensity values to expression values:</a:t>
            </a:r>
          </a:p>
          <a:p>
            <a:pPr lvl="2">
              <a:buFontTx/>
              <a:buChar char="•"/>
            </a:pPr>
            <a:r>
              <a:rPr lang="nl-BE" sz="2000">
                <a:solidFill>
                  <a:schemeClr val="bg1"/>
                </a:solidFill>
              </a:rPr>
              <a:t> Algorithms:</a:t>
            </a:r>
          </a:p>
          <a:p>
            <a:pPr lvl="3">
              <a:buFontTx/>
              <a:buChar char="•"/>
            </a:pPr>
            <a:r>
              <a:rPr lang="nl-BE">
                <a:solidFill>
                  <a:schemeClr val="bg1"/>
                </a:solidFill>
              </a:rPr>
              <a:t> MAS5</a:t>
            </a:r>
          </a:p>
          <a:p>
            <a:pPr lvl="3">
              <a:buFontTx/>
              <a:buChar char="•"/>
            </a:pPr>
            <a:r>
              <a:rPr lang="nl-BE">
                <a:solidFill>
                  <a:schemeClr val="bg1"/>
                </a:solidFill>
              </a:rPr>
              <a:t> </a:t>
            </a:r>
            <a:r>
              <a:rPr lang="nl-BE">
                <a:solidFill>
                  <a:srgbClr val="FFFF00"/>
                </a:solidFill>
              </a:rPr>
              <a:t>RMA</a:t>
            </a:r>
            <a:r>
              <a:rPr lang="nl-BE">
                <a:solidFill>
                  <a:schemeClr val="bg1"/>
                </a:solidFill>
              </a:rPr>
              <a:t> (robust multichip average)</a:t>
            </a:r>
          </a:p>
          <a:p>
            <a:pPr lvl="3">
              <a:buFontTx/>
              <a:buChar char="•"/>
            </a:pPr>
            <a:r>
              <a:rPr lang="nl-BE">
                <a:solidFill>
                  <a:schemeClr val="bg1"/>
                </a:solidFill>
              </a:rPr>
              <a:t> GCRMA</a:t>
            </a:r>
          </a:p>
          <a:p>
            <a:pPr lvl="3">
              <a:buFontTx/>
              <a:buChar char="•"/>
            </a:pPr>
            <a:r>
              <a:rPr lang="nl-BE">
                <a:solidFill>
                  <a:schemeClr val="bg1"/>
                </a:solidFill>
              </a:rPr>
              <a:t>  ….</a:t>
            </a:r>
          </a:p>
          <a:p>
            <a:pPr lvl="2">
              <a:buFontTx/>
              <a:buChar char="•"/>
            </a:pPr>
            <a:r>
              <a:rPr lang="nl-BE">
                <a:solidFill>
                  <a:schemeClr val="bg1"/>
                </a:solidFill>
              </a:rPr>
              <a:t>  I will discuss in more detail the steps in the RMA algorithm</a:t>
            </a:r>
            <a:endParaRPr lang="en-GB">
              <a:solidFill>
                <a:schemeClr val="bg1"/>
              </a:solidFill>
            </a:endParaRPr>
          </a:p>
        </p:txBody>
      </p:sp>
    </p:spTree>
    <p:custDataLst>
      <p:tags r:id="rId1"/>
    </p:custData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28675"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28676"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28677"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28678" name="Text Box 3"/>
          <p:cNvSpPr txBox="1">
            <a:spLocks noChangeArrowheads="1"/>
          </p:cNvSpPr>
          <p:nvPr/>
        </p:nvSpPr>
        <p:spPr bwMode="auto">
          <a:xfrm>
            <a:off x="2214563" y="566738"/>
            <a:ext cx="8072437" cy="6216650"/>
          </a:xfrm>
          <a:prstGeom prst="rect">
            <a:avLst/>
          </a:prstGeom>
          <a:noFill/>
          <a:ln w="9525">
            <a:noFill/>
            <a:miter lim="800000"/>
            <a:headEnd/>
            <a:tailEnd/>
          </a:ln>
        </p:spPr>
        <p:txBody>
          <a:bodyPr>
            <a:spAutoFit/>
          </a:bodyPr>
          <a:lstStyle/>
          <a:p>
            <a:pPr>
              <a:buFontTx/>
              <a:buChar char="•"/>
            </a:pPr>
            <a:r>
              <a:rPr lang="nl-BE" sz="2400">
                <a:solidFill>
                  <a:schemeClr val="bg1"/>
                </a:solidFill>
              </a:rPr>
              <a:t> </a:t>
            </a:r>
            <a:r>
              <a:rPr lang="nl-BE" sz="2400">
                <a:solidFill>
                  <a:srgbClr val="FFFF00"/>
                </a:solidFill>
              </a:rPr>
              <a:t>RMA</a:t>
            </a:r>
            <a:r>
              <a:rPr lang="nl-BE" sz="2400">
                <a:solidFill>
                  <a:schemeClr val="bg1"/>
                </a:solidFill>
              </a:rPr>
              <a:t> method: </a:t>
            </a:r>
          </a:p>
          <a:p>
            <a:pPr lvl="1">
              <a:buFontTx/>
              <a:buChar char="•"/>
            </a:pPr>
            <a:r>
              <a:rPr lang="nl-BE" sz="2000">
                <a:solidFill>
                  <a:schemeClr val="bg1"/>
                </a:solidFill>
              </a:rPr>
              <a:t> Robust Multichip Average method* = </a:t>
            </a:r>
            <a:r>
              <a:rPr lang="nl-BE">
                <a:solidFill>
                  <a:schemeClr val="bg1"/>
                </a:solidFill>
              </a:rPr>
              <a:t>a data pre-processing method to compute expression summary values for each probe set</a:t>
            </a:r>
          </a:p>
          <a:p>
            <a:pPr lvl="1">
              <a:buFontTx/>
              <a:buChar char="•"/>
            </a:pPr>
            <a:r>
              <a:rPr lang="nl-BE" sz="2000">
                <a:solidFill>
                  <a:schemeClr val="bg1"/>
                </a:solidFill>
              </a:rPr>
              <a:t> Implemented in the package Affy in the Bioconductor software</a:t>
            </a:r>
          </a:p>
          <a:p>
            <a:pPr lvl="1">
              <a:buFontTx/>
              <a:buChar char="•"/>
            </a:pPr>
            <a:r>
              <a:rPr lang="nl-BE" sz="2400">
                <a:solidFill>
                  <a:schemeClr val="bg1"/>
                </a:solidFill>
              </a:rPr>
              <a:t> </a:t>
            </a:r>
            <a:r>
              <a:rPr lang="nl-BE" sz="2000">
                <a:solidFill>
                  <a:schemeClr val="bg1"/>
                </a:solidFill>
              </a:rPr>
              <a:t>Consist of 3 steps:</a:t>
            </a:r>
          </a:p>
          <a:p>
            <a:pPr lvl="2">
              <a:buFontTx/>
              <a:buChar char="•"/>
            </a:pPr>
            <a:r>
              <a:rPr lang="nl-BE" sz="2000">
                <a:solidFill>
                  <a:schemeClr val="bg1"/>
                </a:solidFill>
              </a:rPr>
              <a:t> </a:t>
            </a:r>
            <a:r>
              <a:rPr lang="en-US">
                <a:solidFill>
                  <a:schemeClr val="bg1"/>
                </a:solidFill>
              </a:rPr>
              <a:t>Probe-specific </a:t>
            </a:r>
            <a:r>
              <a:rPr lang="en-US">
                <a:solidFill>
                  <a:srgbClr val="FFFF00"/>
                </a:solidFill>
              </a:rPr>
              <a:t>background correction</a:t>
            </a:r>
            <a:r>
              <a:rPr lang="en-US">
                <a:solidFill>
                  <a:schemeClr val="bg1"/>
                </a:solidFill>
              </a:rPr>
              <a:t> to compensate for non-specific binding using PM distribution rather than PM-MM values</a:t>
            </a:r>
          </a:p>
          <a:p>
            <a:pPr lvl="2">
              <a:buFontTx/>
              <a:buChar char="•"/>
            </a:pPr>
            <a:r>
              <a:rPr lang="en-US">
                <a:solidFill>
                  <a:schemeClr val="bg1"/>
                </a:solidFill>
              </a:rPr>
              <a:t> Probe-level multichip </a:t>
            </a:r>
            <a:r>
              <a:rPr lang="en-US">
                <a:solidFill>
                  <a:srgbClr val="FFFF00"/>
                </a:solidFill>
              </a:rPr>
              <a:t>quantile normalization </a:t>
            </a:r>
            <a:r>
              <a:rPr lang="en-US">
                <a:solidFill>
                  <a:schemeClr val="bg1"/>
                </a:solidFill>
              </a:rPr>
              <a:t>to unify PM distributions across all chips </a:t>
            </a:r>
          </a:p>
          <a:p>
            <a:pPr lvl="3">
              <a:buFontTx/>
              <a:buChar char="•"/>
            </a:pPr>
            <a:r>
              <a:rPr lang="en-US">
                <a:solidFill>
                  <a:schemeClr val="bg1"/>
                </a:solidFill>
              </a:rPr>
              <a:t> Fit all the chips to the same distribution</a:t>
            </a:r>
          </a:p>
          <a:p>
            <a:pPr lvl="2">
              <a:buFontTx/>
              <a:buChar char="•"/>
            </a:pPr>
            <a:endParaRPr lang="en-US">
              <a:solidFill>
                <a:schemeClr val="bg1"/>
              </a:solidFill>
            </a:endParaRPr>
          </a:p>
          <a:p>
            <a:pPr lvl="2">
              <a:buFontTx/>
              <a:buChar char="•"/>
            </a:pPr>
            <a:endParaRPr lang="en-US">
              <a:solidFill>
                <a:schemeClr val="bg1"/>
              </a:solidFill>
            </a:endParaRPr>
          </a:p>
          <a:p>
            <a:pPr lvl="2">
              <a:buFontTx/>
              <a:buChar char="•"/>
            </a:pPr>
            <a:endParaRPr lang="en-US">
              <a:solidFill>
                <a:schemeClr val="bg1"/>
              </a:solidFill>
            </a:endParaRPr>
          </a:p>
          <a:p>
            <a:pPr lvl="2">
              <a:buFontTx/>
              <a:buChar char="•"/>
            </a:pPr>
            <a:endParaRPr lang="en-US">
              <a:solidFill>
                <a:schemeClr val="bg1"/>
              </a:solidFill>
            </a:endParaRPr>
          </a:p>
          <a:p>
            <a:pPr lvl="2">
              <a:buFontTx/>
              <a:buChar char="•"/>
            </a:pPr>
            <a:endParaRPr lang="en-US">
              <a:solidFill>
                <a:schemeClr val="bg1"/>
              </a:solidFill>
            </a:endParaRPr>
          </a:p>
          <a:p>
            <a:pPr lvl="2">
              <a:buFontTx/>
              <a:buChar char="•"/>
            </a:pPr>
            <a:endParaRPr lang="en-US">
              <a:solidFill>
                <a:schemeClr val="bg1"/>
              </a:solidFill>
            </a:endParaRPr>
          </a:p>
          <a:p>
            <a:pPr lvl="2"/>
            <a:endParaRPr lang="en-US">
              <a:solidFill>
                <a:schemeClr val="bg1"/>
              </a:solidFill>
            </a:endParaRPr>
          </a:p>
          <a:p>
            <a:pPr lvl="2"/>
            <a:endParaRPr lang="en-US">
              <a:solidFill>
                <a:schemeClr val="bg1"/>
              </a:solidFill>
            </a:endParaRPr>
          </a:p>
          <a:p>
            <a:pPr lvl="2">
              <a:buFontTx/>
              <a:buChar char="•"/>
            </a:pPr>
            <a:r>
              <a:rPr lang="en-US">
                <a:solidFill>
                  <a:schemeClr val="bg1"/>
                </a:solidFill>
              </a:rPr>
              <a:t> Robust probe-set </a:t>
            </a:r>
            <a:r>
              <a:rPr lang="en-US">
                <a:solidFill>
                  <a:srgbClr val="FFFF00"/>
                </a:solidFill>
              </a:rPr>
              <a:t>summary</a:t>
            </a:r>
            <a:r>
              <a:rPr lang="en-US">
                <a:solidFill>
                  <a:schemeClr val="bg1"/>
                </a:solidFill>
              </a:rPr>
              <a:t> of the log-normalized probe-level data by median polishing </a:t>
            </a:r>
            <a:r>
              <a:rPr lang="en-US" sz="2000">
                <a:solidFill>
                  <a:schemeClr val="bg1"/>
                </a:solidFill>
              </a:rPr>
              <a:t/>
            </a:r>
            <a:br>
              <a:rPr lang="en-US" sz="2000">
                <a:solidFill>
                  <a:schemeClr val="bg1"/>
                </a:solidFill>
              </a:rPr>
            </a:br>
            <a:endParaRPr lang="en-GB">
              <a:solidFill>
                <a:schemeClr val="bg1"/>
              </a:solidFill>
            </a:endParaRPr>
          </a:p>
        </p:txBody>
      </p:sp>
      <p:sp>
        <p:nvSpPr>
          <p:cNvPr id="28679" name="Line 3"/>
          <p:cNvSpPr>
            <a:spLocks noChangeShapeType="1"/>
          </p:cNvSpPr>
          <p:nvPr/>
        </p:nvSpPr>
        <p:spPr bwMode="auto">
          <a:xfrm flipV="1">
            <a:off x="0" y="6561138"/>
            <a:ext cx="10287000" cy="0"/>
          </a:xfrm>
          <a:prstGeom prst="line">
            <a:avLst/>
          </a:prstGeom>
          <a:noFill/>
          <a:ln w="9525">
            <a:solidFill>
              <a:srgbClr val="FFFF00"/>
            </a:solidFill>
            <a:round/>
            <a:headEnd/>
            <a:tailEnd/>
          </a:ln>
        </p:spPr>
        <p:txBody>
          <a:bodyPr/>
          <a:lstStyle/>
          <a:p>
            <a:endParaRPr lang="nl-BE"/>
          </a:p>
        </p:txBody>
      </p:sp>
      <p:sp>
        <p:nvSpPr>
          <p:cNvPr id="28680" name="Rectangle 5"/>
          <p:cNvSpPr>
            <a:spLocks noChangeArrowheads="1"/>
          </p:cNvSpPr>
          <p:nvPr/>
        </p:nvSpPr>
        <p:spPr bwMode="auto">
          <a:xfrm>
            <a:off x="8034338" y="6569075"/>
            <a:ext cx="2293937" cy="277813"/>
          </a:xfrm>
          <a:prstGeom prst="rect">
            <a:avLst/>
          </a:prstGeom>
          <a:noFill/>
          <a:ln w="9525">
            <a:noFill/>
            <a:miter lim="800000"/>
            <a:headEnd/>
            <a:tailEnd/>
          </a:ln>
        </p:spPr>
        <p:txBody>
          <a:bodyPr wrap="none">
            <a:spAutoFit/>
          </a:bodyPr>
          <a:lstStyle/>
          <a:p>
            <a:r>
              <a:rPr lang="nl-BE" sz="1200" b="1">
                <a:solidFill>
                  <a:srgbClr val="FFFF00"/>
                </a:solidFill>
              </a:rPr>
              <a:t>* </a:t>
            </a:r>
            <a:r>
              <a:rPr lang="en-GB" sz="1200">
                <a:solidFill>
                  <a:srgbClr val="FFFF00"/>
                </a:solidFill>
              </a:rPr>
              <a:t>Irizarry RA, </a:t>
            </a:r>
            <a:r>
              <a:rPr lang="en-GB" sz="1200" i="1">
                <a:solidFill>
                  <a:srgbClr val="FFFF00"/>
                </a:solidFill>
              </a:rPr>
              <a:t>Biostatistics </a:t>
            </a:r>
            <a:r>
              <a:rPr lang="en-GB" sz="1200">
                <a:solidFill>
                  <a:srgbClr val="FFFF00"/>
                </a:solidFill>
              </a:rPr>
              <a:t>2003</a:t>
            </a:r>
            <a:endParaRPr lang="nl-BE" sz="1200">
              <a:solidFill>
                <a:srgbClr val="FFFF00"/>
              </a:solidFill>
            </a:endParaRPr>
          </a:p>
        </p:txBody>
      </p:sp>
      <p:pic>
        <p:nvPicPr>
          <p:cNvPr id="28681" name="Picture 2"/>
          <p:cNvPicPr>
            <a:picLocks noChangeAspect="1" noChangeArrowheads="1"/>
          </p:cNvPicPr>
          <p:nvPr/>
        </p:nvPicPr>
        <p:blipFill>
          <a:blip r:embed="rId4" cstate="print"/>
          <a:srcRect/>
          <a:stretch>
            <a:fillRect/>
          </a:stretch>
        </p:blipFill>
        <p:spPr bwMode="auto">
          <a:xfrm>
            <a:off x="3786188" y="3841750"/>
            <a:ext cx="2214562" cy="1928813"/>
          </a:xfrm>
          <a:prstGeom prst="rect">
            <a:avLst/>
          </a:prstGeom>
          <a:noFill/>
          <a:ln w="9525">
            <a:noFill/>
            <a:miter lim="800000"/>
            <a:headEnd/>
            <a:tailEnd/>
          </a:ln>
        </p:spPr>
      </p:pic>
      <p:pic>
        <p:nvPicPr>
          <p:cNvPr id="28682" name="Picture 4" descr="http://discover.nci.nih.gov/microarrayAnalysis/Affymetrix.Preprocessing_files/image007.gif"/>
          <p:cNvPicPr>
            <a:picLocks noChangeAspect="1" noChangeArrowheads="1"/>
          </p:cNvPicPr>
          <p:nvPr/>
        </p:nvPicPr>
        <p:blipFill>
          <a:blip r:embed="rId5" cstate="print"/>
          <a:srcRect/>
          <a:stretch>
            <a:fillRect/>
          </a:stretch>
        </p:blipFill>
        <p:spPr bwMode="auto">
          <a:xfrm>
            <a:off x="6661150" y="3716338"/>
            <a:ext cx="2411413" cy="2070100"/>
          </a:xfrm>
          <a:prstGeom prst="rect">
            <a:avLst/>
          </a:prstGeom>
          <a:noFill/>
          <a:ln w="9525">
            <a:no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29699"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29700"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29701"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29702" name="Text Box 3"/>
          <p:cNvSpPr txBox="1">
            <a:spLocks noChangeArrowheads="1"/>
          </p:cNvSpPr>
          <p:nvPr/>
        </p:nvSpPr>
        <p:spPr bwMode="auto">
          <a:xfrm>
            <a:off x="2214563" y="566738"/>
            <a:ext cx="8072437" cy="4616450"/>
          </a:xfrm>
          <a:prstGeom prst="rect">
            <a:avLst/>
          </a:prstGeom>
          <a:noFill/>
          <a:ln w="9525">
            <a:noFill/>
            <a:miter lim="800000"/>
            <a:headEnd/>
            <a:tailEnd/>
          </a:ln>
        </p:spPr>
        <p:txBody>
          <a:bodyPr>
            <a:spAutoFit/>
          </a:bodyPr>
          <a:lstStyle/>
          <a:p>
            <a:pPr>
              <a:buFontTx/>
              <a:buChar char="•"/>
            </a:pPr>
            <a:r>
              <a:rPr lang="nl-BE" sz="2400">
                <a:solidFill>
                  <a:schemeClr val="bg1"/>
                </a:solidFill>
              </a:rPr>
              <a:t> Class comparison experiment:</a:t>
            </a:r>
          </a:p>
          <a:p>
            <a:pPr lvl="1">
              <a:buFontTx/>
              <a:buChar char="•"/>
            </a:pPr>
            <a:r>
              <a:rPr lang="nl-BE" sz="1600">
                <a:solidFill>
                  <a:schemeClr val="bg1"/>
                </a:solidFill>
              </a:rPr>
              <a:t> </a:t>
            </a:r>
            <a:r>
              <a:rPr lang="nl-BE" sz="2000">
                <a:solidFill>
                  <a:schemeClr val="bg1"/>
                </a:solidFill>
              </a:rPr>
              <a:t> e.g. to identify the genes that are DE between two groups</a:t>
            </a:r>
          </a:p>
          <a:p>
            <a:pPr lvl="2">
              <a:buFontTx/>
              <a:buChar char="•"/>
            </a:pPr>
            <a:r>
              <a:rPr lang="nl-BE" sz="2000">
                <a:solidFill>
                  <a:schemeClr val="bg1"/>
                </a:solidFill>
              </a:rPr>
              <a:t> </a:t>
            </a:r>
            <a:r>
              <a:rPr lang="nl-BE">
                <a:solidFill>
                  <a:schemeClr val="bg1"/>
                </a:solidFill>
              </a:rPr>
              <a:t>The “null hypothesis” is that a given gene on the array is not DE between the two conditions under study</a:t>
            </a:r>
          </a:p>
          <a:p>
            <a:pPr lvl="2">
              <a:buFontTx/>
              <a:buChar char="•"/>
            </a:pPr>
            <a:r>
              <a:rPr lang="nl-BE">
                <a:solidFill>
                  <a:schemeClr val="bg1"/>
                </a:solidFill>
              </a:rPr>
              <a:t> The “alternative hypothesis” is that the expression level of that gene is different between the two conditions</a:t>
            </a:r>
          </a:p>
          <a:p>
            <a:pPr lvl="2">
              <a:buFontTx/>
              <a:buChar char="•"/>
            </a:pPr>
            <a:r>
              <a:rPr lang="nl-BE">
                <a:solidFill>
                  <a:schemeClr val="bg1"/>
                </a:solidFill>
              </a:rPr>
              <a:t> The hypothesis testing is performed by calculating e.g. t-test on the expression values of the gene measured in the two groups: </a:t>
            </a:r>
          </a:p>
          <a:p>
            <a:pPr lvl="2">
              <a:buFontTx/>
              <a:buChar char="•"/>
            </a:pPr>
            <a:endParaRPr lang="nl-BE" sz="2000">
              <a:solidFill>
                <a:schemeClr val="bg1"/>
              </a:solidFill>
            </a:endParaRPr>
          </a:p>
          <a:p>
            <a:pPr lvl="2">
              <a:buFontTx/>
              <a:buChar char="•"/>
            </a:pPr>
            <a:endParaRPr lang="nl-BE" sz="2000">
              <a:solidFill>
                <a:schemeClr val="bg1"/>
              </a:solidFill>
            </a:endParaRPr>
          </a:p>
          <a:p>
            <a:pPr lvl="2">
              <a:buFontTx/>
              <a:buChar char="•"/>
            </a:pPr>
            <a:endParaRPr lang="nl-BE" sz="2000">
              <a:solidFill>
                <a:schemeClr val="bg1"/>
              </a:solidFill>
            </a:endParaRPr>
          </a:p>
          <a:p>
            <a:pPr lvl="2">
              <a:buFontTx/>
              <a:buChar char="•"/>
            </a:pPr>
            <a:endParaRPr lang="nl-BE" sz="2000">
              <a:solidFill>
                <a:schemeClr val="bg1"/>
              </a:solidFill>
            </a:endParaRPr>
          </a:p>
          <a:p>
            <a:pPr lvl="2">
              <a:buFontTx/>
              <a:buChar char="•"/>
            </a:pPr>
            <a:endParaRPr lang="nl-BE" sz="2000">
              <a:solidFill>
                <a:schemeClr val="bg1"/>
              </a:solidFill>
            </a:endParaRPr>
          </a:p>
          <a:p>
            <a:pPr lvl="2"/>
            <a:endParaRPr lang="nl-BE" sz="2000">
              <a:solidFill>
                <a:schemeClr val="bg1"/>
              </a:solidFill>
            </a:endParaRPr>
          </a:p>
          <a:p>
            <a:pPr lvl="2"/>
            <a:endParaRPr lang="nl-BE" sz="2000">
              <a:solidFill>
                <a:schemeClr val="bg1"/>
              </a:solidFill>
            </a:endParaRPr>
          </a:p>
        </p:txBody>
      </p:sp>
      <p:pic>
        <p:nvPicPr>
          <p:cNvPr id="29703" name="Picture 4"/>
          <p:cNvPicPr>
            <a:picLocks noChangeAspect="1" noChangeArrowheads="1"/>
          </p:cNvPicPr>
          <p:nvPr/>
        </p:nvPicPr>
        <p:blipFill>
          <a:blip r:embed="rId4" cstate="print"/>
          <a:srcRect l="29883" t="39375" r="23242" b="12811"/>
          <a:stretch>
            <a:fillRect/>
          </a:stretch>
        </p:blipFill>
        <p:spPr bwMode="auto">
          <a:xfrm>
            <a:off x="3786188" y="3071813"/>
            <a:ext cx="5715000" cy="3643312"/>
          </a:xfrm>
          <a:prstGeom prst="rect">
            <a:avLst/>
          </a:prstGeom>
          <a:noFill/>
          <a:ln w="9525">
            <a:no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30723"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30724"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30725"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30726" name="Text Box 3"/>
          <p:cNvSpPr txBox="1">
            <a:spLocks noChangeArrowheads="1"/>
          </p:cNvSpPr>
          <p:nvPr/>
        </p:nvSpPr>
        <p:spPr bwMode="auto">
          <a:xfrm>
            <a:off x="2214563" y="566738"/>
            <a:ext cx="8072437" cy="5848350"/>
          </a:xfrm>
          <a:prstGeom prst="rect">
            <a:avLst/>
          </a:prstGeom>
          <a:noFill/>
          <a:ln w="9525">
            <a:noFill/>
            <a:miter lim="800000"/>
            <a:headEnd/>
            <a:tailEnd/>
          </a:ln>
        </p:spPr>
        <p:txBody>
          <a:bodyPr>
            <a:spAutoFit/>
          </a:bodyPr>
          <a:lstStyle/>
          <a:p>
            <a:pPr>
              <a:buFontTx/>
              <a:buChar char="•"/>
            </a:pPr>
            <a:r>
              <a:rPr lang="nl-BE" sz="2400">
                <a:solidFill>
                  <a:schemeClr val="bg1"/>
                </a:solidFill>
              </a:rPr>
              <a:t> Class comparison experiment:</a:t>
            </a:r>
          </a:p>
          <a:p>
            <a:pPr lvl="1">
              <a:buFontTx/>
              <a:buChar char="•"/>
            </a:pPr>
            <a:r>
              <a:rPr lang="nl-BE" sz="2000">
                <a:solidFill>
                  <a:schemeClr val="bg1"/>
                </a:solidFill>
              </a:rPr>
              <a:t> Two types of errors in hypothesis testing:</a:t>
            </a:r>
          </a:p>
          <a:p>
            <a:pPr lvl="1">
              <a:buFontTx/>
              <a:buChar char="•"/>
            </a:pPr>
            <a:endParaRPr lang="nl-BE" sz="2000">
              <a:solidFill>
                <a:schemeClr val="bg1"/>
              </a:solidFill>
            </a:endParaRPr>
          </a:p>
          <a:p>
            <a:pPr lvl="1">
              <a:buFontTx/>
              <a:buChar char="•"/>
            </a:pPr>
            <a:endParaRPr lang="nl-BE" sz="2000">
              <a:solidFill>
                <a:schemeClr val="bg1"/>
              </a:solidFill>
            </a:endParaRPr>
          </a:p>
          <a:p>
            <a:pPr lvl="1">
              <a:buFontTx/>
              <a:buChar char="•"/>
            </a:pPr>
            <a:endParaRPr lang="nl-BE" sz="2000">
              <a:solidFill>
                <a:schemeClr val="bg1"/>
              </a:solidFill>
            </a:endParaRPr>
          </a:p>
          <a:p>
            <a:pPr lvl="1">
              <a:buFontTx/>
              <a:buChar char="•"/>
            </a:pPr>
            <a:endParaRPr lang="nl-BE" sz="2000">
              <a:solidFill>
                <a:schemeClr val="bg1"/>
              </a:solidFill>
            </a:endParaRPr>
          </a:p>
          <a:p>
            <a:pPr lvl="1">
              <a:buFontTx/>
              <a:buChar char="•"/>
            </a:pPr>
            <a:endParaRPr lang="nl-BE" sz="2000">
              <a:solidFill>
                <a:schemeClr val="bg1"/>
              </a:solidFill>
            </a:endParaRPr>
          </a:p>
          <a:p>
            <a:pPr lvl="1">
              <a:buFontTx/>
              <a:buChar char="•"/>
            </a:pPr>
            <a:endParaRPr lang="nl-BE" sz="2000">
              <a:solidFill>
                <a:schemeClr val="bg1"/>
              </a:solidFill>
            </a:endParaRPr>
          </a:p>
          <a:p>
            <a:pPr lvl="1">
              <a:buFontTx/>
              <a:buChar char="•"/>
            </a:pPr>
            <a:r>
              <a:rPr lang="nl-BE" sz="2000">
                <a:solidFill>
                  <a:schemeClr val="bg1"/>
                </a:solidFill>
              </a:rPr>
              <a:t> </a:t>
            </a:r>
            <a:r>
              <a:rPr lang="nl-BE" sz="2000">
                <a:solidFill>
                  <a:srgbClr val="FFFF00"/>
                </a:solidFill>
              </a:rPr>
              <a:t>Multiple testing correction</a:t>
            </a:r>
            <a:r>
              <a:rPr lang="nl-BE" sz="2000">
                <a:solidFill>
                  <a:schemeClr val="bg1"/>
                </a:solidFill>
              </a:rPr>
              <a:t>: </a:t>
            </a:r>
          </a:p>
          <a:p>
            <a:pPr lvl="2">
              <a:buFontTx/>
              <a:buChar char="•"/>
            </a:pPr>
            <a:r>
              <a:rPr lang="nl-BE">
                <a:solidFill>
                  <a:schemeClr val="bg1"/>
                </a:solidFill>
              </a:rPr>
              <a:t> M</a:t>
            </a:r>
            <a:r>
              <a:rPr lang="en-US">
                <a:solidFill>
                  <a:schemeClr val="bg1"/>
                </a:solidFill>
              </a:rPr>
              <a:t>icroarray studies typically</a:t>
            </a:r>
            <a:r>
              <a:rPr lang="nl-BE">
                <a:solidFill>
                  <a:schemeClr val="bg1"/>
                </a:solidFill>
              </a:rPr>
              <a:t> </a:t>
            </a:r>
            <a:r>
              <a:rPr lang="en-US">
                <a:solidFill>
                  <a:schemeClr val="bg1"/>
                </a:solidFill>
              </a:rPr>
              <a:t>involve the simultaneous testing of hundreds or thousands of genes</a:t>
            </a:r>
            <a:r>
              <a:rPr lang="nl-BE">
                <a:solidFill>
                  <a:schemeClr val="bg1"/>
                </a:solidFill>
              </a:rPr>
              <a:t> </a:t>
            </a:r>
            <a:r>
              <a:rPr lang="en-US">
                <a:solidFill>
                  <a:schemeClr val="bg1"/>
                </a:solidFill>
              </a:rPr>
              <a:t>for differential expression. This results in a large number of falsely significant results. Therefore we must correct for multiple testing.</a:t>
            </a:r>
          </a:p>
          <a:p>
            <a:pPr lvl="2"/>
            <a:endParaRPr lang="nl-BE">
              <a:solidFill>
                <a:schemeClr val="bg1"/>
              </a:solidFill>
            </a:endParaRPr>
          </a:p>
          <a:p>
            <a:pPr lvl="2">
              <a:buFontTx/>
              <a:buChar char="•"/>
            </a:pPr>
            <a:r>
              <a:rPr lang="nl-BE" sz="2000">
                <a:solidFill>
                  <a:schemeClr val="bg1"/>
                </a:solidFill>
              </a:rPr>
              <a:t> </a:t>
            </a:r>
            <a:r>
              <a:rPr lang="nl-BE">
                <a:solidFill>
                  <a:schemeClr val="bg1"/>
                </a:solidFill>
              </a:rPr>
              <a:t>Multiple testing correction is a method for adjusting the p-value from a comparison test based on the number of test performed. These adjusments help to reduce the number of false positives in an experiment</a:t>
            </a:r>
            <a:endParaRPr lang="nl-BE" sz="2000">
              <a:solidFill>
                <a:schemeClr val="bg1"/>
              </a:solidFill>
            </a:endParaRPr>
          </a:p>
          <a:p>
            <a:endParaRPr lang="nl-BE" sz="2400">
              <a:solidFill>
                <a:schemeClr val="bg1"/>
              </a:solidFill>
            </a:endParaRPr>
          </a:p>
        </p:txBody>
      </p:sp>
      <p:pic>
        <p:nvPicPr>
          <p:cNvPr id="30727" name="Picture 3"/>
          <p:cNvPicPr>
            <a:picLocks noChangeAspect="1" noChangeArrowheads="1"/>
          </p:cNvPicPr>
          <p:nvPr/>
        </p:nvPicPr>
        <p:blipFill>
          <a:blip r:embed="rId4" cstate="print"/>
          <a:srcRect/>
          <a:stretch>
            <a:fillRect/>
          </a:stretch>
        </p:blipFill>
        <p:spPr bwMode="auto">
          <a:xfrm>
            <a:off x="4286250" y="1428750"/>
            <a:ext cx="4252913" cy="1447800"/>
          </a:xfrm>
          <a:prstGeom prst="rect">
            <a:avLst/>
          </a:prstGeom>
          <a:noFill/>
          <a:ln w="9525">
            <a:no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31747"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31748"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31749"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31750" name="Text Box 3"/>
          <p:cNvSpPr txBox="1">
            <a:spLocks noChangeArrowheads="1"/>
          </p:cNvSpPr>
          <p:nvPr/>
        </p:nvSpPr>
        <p:spPr bwMode="auto">
          <a:xfrm>
            <a:off x="2214563" y="566738"/>
            <a:ext cx="8072437" cy="5878512"/>
          </a:xfrm>
          <a:prstGeom prst="rect">
            <a:avLst/>
          </a:prstGeom>
          <a:noFill/>
          <a:ln w="9525">
            <a:noFill/>
            <a:miter lim="800000"/>
            <a:headEnd/>
            <a:tailEnd/>
          </a:ln>
        </p:spPr>
        <p:txBody>
          <a:bodyPr>
            <a:spAutoFit/>
          </a:bodyPr>
          <a:lstStyle/>
          <a:p>
            <a:pPr>
              <a:buFontTx/>
              <a:buChar char="•"/>
            </a:pPr>
            <a:r>
              <a:rPr lang="nl-BE" sz="2400">
                <a:solidFill>
                  <a:schemeClr val="bg1"/>
                </a:solidFill>
              </a:rPr>
              <a:t> Class comparison experiment:</a:t>
            </a:r>
            <a:endParaRPr lang="nl-BE" sz="2000">
              <a:solidFill>
                <a:schemeClr val="bg1"/>
              </a:solidFill>
            </a:endParaRPr>
          </a:p>
          <a:p>
            <a:pPr lvl="1">
              <a:buFontTx/>
              <a:buChar char="•"/>
            </a:pPr>
            <a:r>
              <a:rPr lang="nl-BE" sz="2000">
                <a:solidFill>
                  <a:schemeClr val="bg1"/>
                </a:solidFill>
              </a:rPr>
              <a:t> </a:t>
            </a:r>
            <a:r>
              <a:rPr lang="nl-BE" sz="2000">
                <a:solidFill>
                  <a:srgbClr val="FFFF00"/>
                </a:solidFill>
              </a:rPr>
              <a:t>Multiple testing corrections</a:t>
            </a:r>
            <a:r>
              <a:rPr lang="nl-BE" sz="2000">
                <a:solidFill>
                  <a:schemeClr val="bg1"/>
                </a:solidFill>
              </a:rPr>
              <a:t>: </a:t>
            </a:r>
          </a:p>
          <a:p>
            <a:pPr lvl="2">
              <a:buFontTx/>
              <a:buChar char="•"/>
            </a:pPr>
            <a:r>
              <a:rPr lang="nl-BE">
                <a:solidFill>
                  <a:schemeClr val="bg1"/>
                </a:solidFill>
              </a:rPr>
              <a:t> </a:t>
            </a:r>
            <a:r>
              <a:rPr lang="nl-BE">
                <a:solidFill>
                  <a:srgbClr val="FFFF00"/>
                </a:solidFill>
              </a:rPr>
              <a:t>Family Wise Error Rate (FWER)</a:t>
            </a:r>
            <a:r>
              <a:rPr lang="nl-BE">
                <a:solidFill>
                  <a:schemeClr val="bg1"/>
                </a:solidFill>
              </a:rPr>
              <a:t> : the probability of at least one false positive for all comparisons</a:t>
            </a:r>
          </a:p>
          <a:p>
            <a:pPr lvl="3">
              <a:buFontTx/>
              <a:buChar char="•"/>
            </a:pPr>
            <a:r>
              <a:rPr lang="nl-BE">
                <a:solidFill>
                  <a:schemeClr val="bg1"/>
                </a:solidFill>
              </a:rPr>
              <a:t> </a:t>
            </a:r>
            <a:r>
              <a:rPr lang="nl-BE" sz="1600">
                <a:solidFill>
                  <a:schemeClr val="bg1"/>
                </a:solidFill>
              </a:rPr>
              <a:t>Bonferonni correction (</a:t>
            </a:r>
            <a:r>
              <a:rPr lang="el-GR" sz="1600">
                <a:solidFill>
                  <a:schemeClr val="bg1"/>
                </a:solidFill>
              </a:rPr>
              <a:t>α</a:t>
            </a:r>
            <a:r>
              <a:rPr lang="nl-BE" sz="1600">
                <a:solidFill>
                  <a:schemeClr val="bg1"/>
                </a:solidFill>
              </a:rPr>
              <a:t>/number comparisons), Holm’s test</a:t>
            </a:r>
          </a:p>
          <a:p>
            <a:pPr lvl="2">
              <a:buFontTx/>
              <a:buChar char="•"/>
            </a:pPr>
            <a:r>
              <a:rPr lang="nl-BE">
                <a:solidFill>
                  <a:schemeClr val="bg1"/>
                </a:solidFill>
              </a:rPr>
              <a:t> </a:t>
            </a:r>
            <a:r>
              <a:rPr lang="nl-BE">
                <a:solidFill>
                  <a:srgbClr val="FFFF00"/>
                </a:solidFill>
              </a:rPr>
              <a:t>False Discovery Rate (FDR)</a:t>
            </a:r>
            <a:r>
              <a:rPr lang="nl-BE">
                <a:solidFill>
                  <a:schemeClr val="bg1"/>
                </a:solidFill>
              </a:rPr>
              <a:t> : the expected proportion of false positives among the results</a:t>
            </a:r>
          </a:p>
          <a:p>
            <a:pPr lvl="3">
              <a:buFontTx/>
              <a:buChar char="•"/>
            </a:pPr>
            <a:r>
              <a:rPr lang="nl-BE">
                <a:solidFill>
                  <a:schemeClr val="bg1"/>
                </a:solidFill>
              </a:rPr>
              <a:t> </a:t>
            </a:r>
            <a:r>
              <a:rPr lang="nl-BE" sz="1600">
                <a:solidFill>
                  <a:schemeClr val="bg1"/>
                </a:solidFill>
              </a:rPr>
              <a:t>Benjamini and Hochberg (BH), Significance Analysis of Microarrays (SAM)</a:t>
            </a:r>
          </a:p>
          <a:p>
            <a:pPr lvl="2">
              <a:buFontTx/>
              <a:buChar char="•"/>
            </a:pPr>
            <a:r>
              <a:rPr lang="nl-BE">
                <a:solidFill>
                  <a:schemeClr val="bg1"/>
                </a:solidFill>
              </a:rPr>
              <a:t> Example: 1000 genes and 50 DE using cutoff of 5%</a:t>
            </a:r>
          </a:p>
          <a:p>
            <a:pPr lvl="3">
              <a:buFontTx/>
              <a:buChar char="•"/>
            </a:pPr>
            <a:r>
              <a:rPr lang="nl-BE">
                <a:solidFill>
                  <a:schemeClr val="bg1"/>
                </a:solidFill>
              </a:rPr>
              <a:t> FWER: </a:t>
            </a:r>
            <a:r>
              <a:rPr lang="nl-BE" sz="1600">
                <a:solidFill>
                  <a:schemeClr val="bg1"/>
                </a:solidFill>
              </a:rPr>
              <a:t>using 5% FWER means there is a 5% chance that you have  at least 1 false positive . For Bonferonni correction the p-value of DE genes is &lt; 0.00005 (0.05/1000). This is very good and would be a very conservative requirement, you are conficent that all of your results are real. </a:t>
            </a:r>
          </a:p>
          <a:p>
            <a:pPr lvl="3">
              <a:buFontTx/>
              <a:buChar char="•"/>
            </a:pPr>
            <a:r>
              <a:rPr lang="nl-BE" sz="1600">
                <a:solidFill>
                  <a:schemeClr val="bg1"/>
                </a:solidFill>
              </a:rPr>
              <a:t> FDR: using 5% FDR you would expect 2.5 false positives (5% of 50). This is probably acceptable, you are confident that most of your results are real.</a:t>
            </a:r>
          </a:p>
          <a:p>
            <a:pPr lvl="1">
              <a:buFontTx/>
              <a:buChar char="•"/>
            </a:pPr>
            <a:r>
              <a:rPr lang="nl-BE" sz="2000">
                <a:solidFill>
                  <a:schemeClr val="bg1"/>
                </a:solidFill>
              </a:rPr>
              <a:t> In Bioconductor software: package LIMMA</a:t>
            </a:r>
            <a:r>
              <a:rPr lang="nl-BE" sz="2000" baseline="30000">
                <a:solidFill>
                  <a:schemeClr val="bg1"/>
                </a:solidFill>
              </a:rPr>
              <a:t>1 </a:t>
            </a:r>
            <a:r>
              <a:rPr lang="nl-BE" sz="2000">
                <a:solidFill>
                  <a:schemeClr val="bg1"/>
                </a:solidFill>
              </a:rPr>
              <a:t> for moderated t-statistics with multiple testing correction and package SIGGENES for SAM</a:t>
            </a:r>
            <a:r>
              <a:rPr lang="nl-BE" sz="2000" baseline="30000">
                <a:solidFill>
                  <a:schemeClr val="bg1"/>
                </a:solidFill>
              </a:rPr>
              <a:t>2</a:t>
            </a:r>
            <a:endParaRPr lang="nl-BE" baseline="30000">
              <a:solidFill>
                <a:schemeClr val="bg1"/>
              </a:solidFill>
            </a:endParaRPr>
          </a:p>
        </p:txBody>
      </p:sp>
      <p:sp>
        <p:nvSpPr>
          <p:cNvPr id="31751" name="Line 3"/>
          <p:cNvSpPr>
            <a:spLocks noChangeShapeType="1"/>
          </p:cNvSpPr>
          <p:nvPr/>
        </p:nvSpPr>
        <p:spPr bwMode="auto">
          <a:xfrm flipV="1">
            <a:off x="0" y="6561138"/>
            <a:ext cx="10287000" cy="0"/>
          </a:xfrm>
          <a:prstGeom prst="line">
            <a:avLst/>
          </a:prstGeom>
          <a:noFill/>
          <a:ln w="9525">
            <a:solidFill>
              <a:srgbClr val="FFFF00"/>
            </a:solidFill>
            <a:round/>
            <a:headEnd/>
            <a:tailEnd/>
          </a:ln>
        </p:spPr>
        <p:txBody>
          <a:bodyPr/>
          <a:lstStyle/>
          <a:p>
            <a:endParaRPr lang="nl-BE"/>
          </a:p>
        </p:txBody>
      </p:sp>
      <p:sp>
        <p:nvSpPr>
          <p:cNvPr id="31752" name="Rectangle 5"/>
          <p:cNvSpPr>
            <a:spLocks noChangeArrowheads="1"/>
          </p:cNvSpPr>
          <p:nvPr/>
        </p:nvSpPr>
        <p:spPr bwMode="auto">
          <a:xfrm>
            <a:off x="4130675" y="6569075"/>
            <a:ext cx="6183313" cy="276225"/>
          </a:xfrm>
          <a:prstGeom prst="rect">
            <a:avLst/>
          </a:prstGeom>
          <a:noFill/>
          <a:ln w="9525">
            <a:noFill/>
            <a:miter lim="800000"/>
            <a:headEnd/>
            <a:tailEnd/>
          </a:ln>
        </p:spPr>
        <p:txBody>
          <a:bodyPr wrap="none">
            <a:spAutoFit/>
          </a:bodyPr>
          <a:lstStyle/>
          <a:p>
            <a:r>
              <a:rPr lang="nl-BE" sz="1200" baseline="30000">
                <a:solidFill>
                  <a:srgbClr val="FFFF00"/>
                </a:solidFill>
              </a:rPr>
              <a:t>1 </a:t>
            </a:r>
            <a:r>
              <a:rPr lang="nl-BE" sz="1200">
                <a:solidFill>
                  <a:srgbClr val="FFFF00"/>
                </a:solidFill>
              </a:rPr>
              <a:t>Smyth GK </a:t>
            </a:r>
            <a:r>
              <a:rPr lang="en-GB" sz="1200" i="1">
                <a:solidFill>
                  <a:srgbClr val="FFFF00"/>
                </a:solidFill>
              </a:rPr>
              <a:t>Stat Appl Genet Mol Biol </a:t>
            </a:r>
            <a:r>
              <a:rPr lang="en-GB" sz="1200">
                <a:solidFill>
                  <a:srgbClr val="FFFF00"/>
                </a:solidFill>
              </a:rPr>
              <a:t>2004      </a:t>
            </a:r>
            <a:r>
              <a:rPr lang="en-GB" sz="1200" baseline="30000">
                <a:solidFill>
                  <a:srgbClr val="FFFF00"/>
                </a:solidFill>
              </a:rPr>
              <a:t>2</a:t>
            </a:r>
            <a:r>
              <a:rPr lang="en-GB" sz="1200">
                <a:solidFill>
                  <a:srgbClr val="FFFF00"/>
                </a:solidFill>
              </a:rPr>
              <a:t>Tusher VG </a:t>
            </a:r>
            <a:r>
              <a:rPr lang="pl-PL" sz="1200" i="1">
                <a:solidFill>
                  <a:srgbClr val="FFFF00"/>
                </a:solidFill>
              </a:rPr>
              <a:t>Proc Natl Acad Sci </a:t>
            </a:r>
            <a:r>
              <a:rPr lang="nl-BE" sz="1200" i="1">
                <a:solidFill>
                  <a:srgbClr val="FFFF00"/>
                </a:solidFill>
              </a:rPr>
              <a:t>USA</a:t>
            </a:r>
            <a:r>
              <a:rPr lang="pl-PL" sz="1200">
                <a:solidFill>
                  <a:srgbClr val="FFFF00"/>
                </a:solidFill>
              </a:rPr>
              <a:t> 2001</a:t>
            </a:r>
            <a:endParaRPr lang="nl-BE" sz="1200">
              <a:solidFill>
                <a:srgbClr val="FFFF00"/>
              </a:solidFill>
            </a:endParaRPr>
          </a:p>
        </p:txBody>
      </p:sp>
    </p:spTree>
    <p:custDataLst>
      <p:tags r:id="rId1"/>
    </p:custData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8195"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8196"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8197" name="Text Box 3"/>
          <p:cNvSpPr txBox="1">
            <a:spLocks noChangeArrowheads="1"/>
          </p:cNvSpPr>
          <p:nvPr/>
        </p:nvSpPr>
        <p:spPr bwMode="auto">
          <a:xfrm>
            <a:off x="103188" y="476250"/>
            <a:ext cx="10183812" cy="5632311"/>
          </a:xfrm>
          <a:prstGeom prst="rect">
            <a:avLst/>
          </a:prstGeom>
          <a:noFill/>
          <a:ln w="9525">
            <a:noFill/>
            <a:miter lim="800000"/>
            <a:headEnd/>
            <a:tailEnd/>
          </a:ln>
        </p:spPr>
        <p:txBody>
          <a:bodyPr>
            <a:spAutoFit/>
          </a:bodyPr>
          <a:lstStyle/>
          <a:p>
            <a:pPr>
              <a:buFontTx/>
              <a:buChar char="•"/>
            </a:pPr>
            <a:r>
              <a:rPr lang="nl-BE" dirty="0">
                <a:solidFill>
                  <a:schemeClr val="bg1"/>
                </a:solidFill>
              </a:rPr>
              <a:t> </a:t>
            </a:r>
            <a:r>
              <a:rPr lang="nl-BE" sz="2400" dirty="0" err="1">
                <a:solidFill>
                  <a:schemeClr val="bg1"/>
                </a:solidFill>
              </a:rPr>
              <a:t>Buried</a:t>
            </a:r>
            <a:r>
              <a:rPr lang="nl-BE" sz="2400" dirty="0">
                <a:solidFill>
                  <a:schemeClr val="bg1"/>
                </a:solidFill>
              </a:rPr>
              <a:t> </a:t>
            </a:r>
            <a:r>
              <a:rPr lang="nl-BE" sz="2400" dirty="0" err="1">
                <a:solidFill>
                  <a:schemeClr val="bg1"/>
                </a:solidFill>
              </a:rPr>
              <a:t>within</a:t>
            </a:r>
            <a:r>
              <a:rPr lang="nl-BE" sz="2400" dirty="0">
                <a:solidFill>
                  <a:schemeClr val="bg1"/>
                </a:solidFill>
              </a:rPr>
              <a:t> the DNA </a:t>
            </a:r>
            <a:r>
              <a:rPr lang="nl-BE" sz="2400" dirty="0" err="1">
                <a:solidFill>
                  <a:schemeClr val="bg1"/>
                </a:solidFill>
              </a:rPr>
              <a:t>sequences</a:t>
            </a:r>
            <a:r>
              <a:rPr lang="nl-BE" sz="2400" dirty="0">
                <a:solidFill>
                  <a:schemeClr val="bg1"/>
                </a:solidFill>
              </a:rPr>
              <a:t> are the </a:t>
            </a:r>
            <a:r>
              <a:rPr lang="nl-BE" sz="2400" dirty="0" err="1">
                <a:solidFill>
                  <a:schemeClr val="bg1"/>
                </a:solidFill>
              </a:rPr>
              <a:t>genes</a:t>
            </a:r>
            <a:endParaRPr lang="nl-BE" sz="2400" dirty="0">
              <a:solidFill>
                <a:schemeClr val="bg1"/>
              </a:solidFill>
            </a:endParaRPr>
          </a:p>
          <a:p>
            <a:r>
              <a:rPr lang="nl-BE" sz="2400" dirty="0">
                <a:solidFill>
                  <a:schemeClr val="bg1"/>
                </a:solidFill>
              </a:rPr>
              <a:t>(i.e. DNA </a:t>
            </a:r>
            <a:r>
              <a:rPr lang="nl-BE" sz="2400" dirty="0" err="1">
                <a:solidFill>
                  <a:schemeClr val="bg1"/>
                </a:solidFill>
              </a:rPr>
              <a:t>sequences</a:t>
            </a:r>
            <a:r>
              <a:rPr lang="nl-BE" sz="2400" dirty="0">
                <a:solidFill>
                  <a:schemeClr val="bg1"/>
                </a:solidFill>
              </a:rPr>
              <a:t> </a:t>
            </a:r>
            <a:r>
              <a:rPr lang="nl-BE" sz="2400" dirty="0" err="1">
                <a:solidFill>
                  <a:schemeClr val="bg1"/>
                </a:solidFill>
              </a:rPr>
              <a:t>that</a:t>
            </a:r>
            <a:r>
              <a:rPr lang="nl-BE" sz="2400" dirty="0">
                <a:solidFill>
                  <a:schemeClr val="bg1"/>
                </a:solidFill>
              </a:rPr>
              <a:t> code </a:t>
            </a:r>
            <a:r>
              <a:rPr lang="nl-BE" sz="2400" dirty="0" err="1">
                <a:solidFill>
                  <a:schemeClr val="bg1"/>
                </a:solidFill>
              </a:rPr>
              <a:t>for</a:t>
            </a:r>
            <a:r>
              <a:rPr lang="nl-BE" sz="2400" dirty="0">
                <a:solidFill>
                  <a:schemeClr val="bg1"/>
                </a:solidFill>
              </a:rPr>
              <a:t> </a:t>
            </a:r>
            <a:r>
              <a:rPr lang="nl-BE" sz="2400" dirty="0" err="1">
                <a:solidFill>
                  <a:schemeClr val="bg1"/>
                </a:solidFill>
              </a:rPr>
              <a:t>proteins</a:t>
            </a:r>
            <a:r>
              <a:rPr lang="nl-BE" sz="2400" dirty="0">
                <a:solidFill>
                  <a:schemeClr val="bg1"/>
                </a:solidFill>
              </a:rPr>
              <a:t>).</a:t>
            </a:r>
          </a:p>
          <a:p>
            <a:r>
              <a:rPr lang="nl-NL" sz="2400" dirty="0" err="1" smtClean="0">
                <a:solidFill>
                  <a:srgbClr val="FFFF00"/>
                </a:solidFill>
              </a:rPr>
              <a:t>Genes</a:t>
            </a:r>
            <a:r>
              <a:rPr lang="nl-NL" sz="2400" dirty="0" smtClean="0">
                <a:solidFill>
                  <a:srgbClr val="FFFF00"/>
                </a:solidFill>
              </a:rPr>
              <a:t> (</a:t>
            </a:r>
            <a:r>
              <a:rPr lang="nl-NL" sz="2400" dirty="0" err="1" smtClean="0">
                <a:solidFill>
                  <a:srgbClr val="FFFF00"/>
                </a:solidFill>
              </a:rPr>
              <a:t>mRNA</a:t>
            </a:r>
            <a:r>
              <a:rPr lang="nl-NL" sz="2400" dirty="0" smtClean="0">
                <a:solidFill>
                  <a:srgbClr val="FFFF00"/>
                </a:solidFill>
              </a:rPr>
              <a:t>)</a:t>
            </a:r>
            <a:r>
              <a:rPr lang="nl-NL" sz="2400" dirty="0" smtClean="0">
                <a:solidFill>
                  <a:schemeClr val="bg1"/>
                </a:solidFill>
              </a:rPr>
              <a:t> </a:t>
            </a:r>
            <a:r>
              <a:rPr lang="nl-NL" sz="2400" dirty="0" err="1">
                <a:solidFill>
                  <a:schemeClr val="bg1"/>
                </a:solidFill>
              </a:rPr>
              <a:t>within</a:t>
            </a:r>
            <a:r>
              <a:rPr lang="nl-NL" sz="2400" dirty="0">
                <a:solidFill>
                  <a:schemeClr val="bg1"/>
                </a:solidFill>
              </a:rPr>
              <a:t> the genome </a:t>
            </a:r>
            <a:r>
              <a:rPr lang="nl-NL" sz="2400" dirty="0" err="1">
                <a:solidFill>
                  <a:schemeClr val="bg1"/>
                </a:solidFill>
              </a:rPr>
              <a:t>only</a:t>
            </a:r>
            <a:r>
              <a:rPr lang="nl-NL" sz="2400" dirty="0">
                <a:solidFill>
                  <a:schemeClr val="bg1"/>
                </a:solidFill>
              </a:rPr>
              <a:t> </a:t>
            </a:r>
            <a:r>
              <a:rPr lang="nl-NL" sz="2400" dirty="0" err="1">
                <a:solidFill>
                  <a:schemeClr val="bg1"/>
                </a:solidFill>
              </a:rPr>
              <a:t>come</a:t>
            </a:r>
            <a:r>
              <a:rPr lang="nl-NL" sz="2400" dirty="0">
                <a:solidFill>
                  <a:schemeClr val="bg1"/>
                </a:solidFill>
              </a:rPr>
              <a:t> </a:t>
            </a:r>
            <a:r>
              <a:rPr lang="nl-NL" sz="2400" dirty="0" err="1">
                <a:solidFill>
                  <a:schemeClr val="bg1"/>
                </a:solidFill>
              </a:rPr>
              <a:t>into</a:t>
            </a:r>
            <a:r>
              <a:rPr lang="nl-NL" sz="2400" dirty="0">
                <a:solidFill>
                  <a:schemeClr val="bg1"/>
                </a:solidFill>
              </a:rPr>
              <a:t> </a:t>
            </a:r>
            <a:r>
              <a:rPr lang="nl-NL" sz="2400" dirty="0" err="1">
                <a:solidFill>
                  <a:schemeClr val="bg1"/>
                </a:solidFill>
              </a:rPr>
              <a:t>play</a:t>
            </a:r>
            <a:endParaRPr lang="nl-NL" sz="2400" dirty="0">
              <a:solidFill>
                <a:schemeClr val="bg1"/>
              </a:solidFill>
            </a:endParaRPr>
          </a:p>
          <a:p>
            <a:r>
              <a:rPr lang="nl-NL" sz="2400" dirty="0">
                <a:solidFill>
                  <a:schemeClr val="bg1"/>
                </a:solidFill>
              </a:rPr>
              <a:t>in a </a:t>
            </a:r>
            <a:r>
              <a:rPr lang="nl-NL" sz="2400" dirty="0" err="1">
                <a:solidFill>
                  <a:schemeClr val="bg1"/>
                </a:solidFill>
              </a:rPr>
              <a:t>cell</a:t>
            </a:r>
            <a:r>
              <a:rPr lang="nl-NL" sz="2400" dirty="0">
                <a:solidFill>
                  <a:schemeClr val="bg1"/>
                </a:solidFill>
              </a:rPr>
              <a:t> </a:t>
            </a:r>
            <a:r>
              <a:rPr lang="nl-NL" sz="2400" dirty="0" err="1">
                <a:solidFill>
                  <a:schemeClr val="bg1"/>
                </a:solidFill>
              </a:rPr>
              <a:t>when</a:t>
            </a:r>
            <a:r>
              <a:rPr lang="nl-NL" sz="2400" dirty="0">
                <a:solidFill>
                  <a:schemeClr val="bg1"/>
                </a:solidFill>
              </a:rPr>
              <a:t> </a:t>
            </a:r>
            <a:r>
              <a:rPr lang="nl-NL" sz="2400" dirty="0" err="1">
                <a:solidFill>
                  <a:schemeClr val="bg1"/>
                </a:solidFill>
              </a:rPr>
              <a:t>they</a:t>
            </a:r>
            <a:r>
              <a:rPr lang="nl-NL" sz="2400" dirty="0">
                <a:solidFill>
                  <a:schemeClr val="bg1"/>
                </a:solidFill>
              </a:rPr>
              <a:t> are "</a:t>
            </a:r>
            <a:r>
              <a:rPr lang="nl-NL" sz="2400" dirty="0" err="1">
                <a:solidFill>
                  <a:schemeClr val="bg1"/>
                </a:solidFill>
              </a:rPr>
              <a:t>expressed</a:t>
            </a:r>
            <a:r>
              <a:rPr lang="nl-NL" sz="2400" dirty="0">
                <a:solidFill>
                  <a:schemeClr val="bg1"/>
                </a:solidFill>
              </a:rPr>
              <a:t>." </a:t>
            </a:r>
          </a:p>
          <a:p>
            <a:r>
              <a:rPr lang="nl-NL" sz="2400" dirty="0">
                <a:solidFill>
                  <a:schemeClr val="bg1"/>
                </a:solidFill>
              </a:rPr>
              <a:t>The </a:t>
            </a:r>
            <a:r>
              <a:rPr lang="nl-NL" sz="2400" dirty="0" err="1">
                <a:solidFill>
                  <a:schemeClr val="bg1"/>
                </a:solidFill>
              </a:rPr>
              <a:t>differences</a:t>
            </a:r>
            <a:r>
              <a:rPr lang="nl-NL" sz="2400" dirty="0">
                <a:solidFill>
                  <a:schemeClr val="bg1"/>
                </a:solidFill>
              </a:rPr>
              <a:t> in gene </a:t>
            </a:r>
            <a:r>
              <a:rPr lang="nl-NL" sz="2400" dirty="0" err="1">
                <a:solidFill>
                  <a:schemeClr val="bg1"/>
                </a:solidFill>
              </a:rPr>
              <a:t>expression</a:t>
            </a:r>
            <a:r>
              <a:rPr lang="nl-NL" sz="2400" dirty="0">
                <a:solidFill>
                  <a:schemeClr val="bg1"/>
                </a:solidFill>
              </a:rPr>
              <a:t> </a:t>
            </a:r>
            <a:r>
              <a:rPr lang="nl-NL" sz="2400" dirty="0" err="1">
                <a:solidFill>
                  <a:schemeClr val="bg1"/>
                </a:solidFill>
              </a:rPr>
              <a:t>among</a:t>
            </a:r>
            <a:endParaRPr lang="nl-NL" sz="2400" dirty="0">
              <a:solidFill>
                <a:schemeClr val="bg1"/>
              </a:solidFill>
            </a:endParaRPr>
          </a:p>
          <a:p>
            <a:r>
              <a:rPr lang="nl-NL" sz="2400" dirty="0" err="1">
                <a:solidFill>
                  <a:schemeClr val="bg1"/>
                </a:solidFill>
              </a:rPr>
              <a:t>cells</a:t>
            </a:r>
            <a:r>
              <a:rPr lang="nl-NL" sz="2400" dirty="0">
                <a:solidFill>
                  <a:schemeClr val="bg1"/>
                </a:solidFill>
              </a:rPr>
              <a:t> is </a:t>
            </a:r>
            <a:r>
              <a:rPr lang="nl-NL" sz="2400" dirty="0" err="1">
                <a:solidFill>
                  <a:schemeClr val="bg1"/>
                </a:solidFill>
              </a:rPr>
              <a:t>what</a:t>
            </a:r>
            <a:r>
              <a:rPr lang="nl-NL" sz="2400" dirty="0">
                <a:solidFill>
                  <a:schemeClr val="bg1"/>
                </a:solidFill>
              </a:rPr>
              <a:t> </a:t>
            </a:r>
            <a:r>
              <a:rPr lang="nl-NL" sz="2400" dirty="0" err="1">
                <a:solidFill>
                  <a:schemeClr val="bg1"/>
                </a:solidFill>
              </a:rPr>
              <a:t>makes</a:t>
            </a:r>
            <a:r>
              <a:rPr lang="nl-NL" sz="2400" dirty="0">
                <a:solidFill>
                  <a:schemeClr val="bg1"/>
                </a:solidFill>
              </a:rPr>
              <a:t> </a:t>
            </a:r>
            <a:r>
              <a:rPr lang="nl-NL" sz="2400" dirty="0" err="1">
                <a:solidFill>
                  <a:schemeClr val="bg1"/>
                </a:solidFill>
              </a:rPr>
              <a:t>them</a:t>
            </a:r>
            <a:r>
              <a:rPr lang="nl-NL" sz="2400" dirty="0">
                <a:solidFill>
                  <a:schemeClr val="bg1"/>
                </a:solidFill>
              </a:rPr>
              <a:t> </a:t>
            </a:r>
            <a:r>
              <a:rPr lang="nl-NL" sz="2400" dirty="0" err="1">
                <a:solidFill>
                  <a:schemeClr val="bg1"/>
                </a:solidFill>
              </a:rPr>
              <a:t>unique</a:t>
            </a:r>
            <a:endParaRPr lang="nl-NL" sz="2400" dirty="0">
              <a:solidFill>
                <a:schemeClr val="bg1"/>
              </a:solidFill>
            </a:endParaRPr>
          </a:p>
          <a:p>
            <a:r>
              <a:rPr lang="nl-NL" sz="2400" dirty="0">
                <a:solidFill>
                  <a:schemeClr val="bg1"/>
                </a:solidFill>
              </a:rPr>
              <a:t>(i.e. </a:t>
            </a:r>
            <a:r>
              <a:rPr lang="nl-NL" sz="2400" dirty="0" err="1">
                <a:solidFill>
                  <a:schemeClr val="bg1"/>
                </a:solidFill>
              </a:rPr>
              <a:t>what</a:t>
            </a:r>
            <a:r>
              <a:rPr lang="nl-NL" sz="2400" dirty="0">
                <a:solidFill>
                  <a:schemeClr val="bg1"/>
                </a:solidFill>
              </a:rPr>
              <a:t> </a:t>
            </a:r>
            <a:r>
              <a:rPr lang="nl-NL" sz="2400" dirty="0" err="1">
                <a:solidFill>
                  <a:schemeClr val="bg1"/>
                </a:solidFill>
              </a:rPr>
              <a:t>distinguishes</a:t>
            </a:r>
            <a:r>
              <a:rPr lang="nl-NL" sz="2400" dirty="0">
                <a:solidFill>
                  <a:schemeClr val="bg1"/>
                </a:solidFill>
              </a:rPr>
              <a:t> a neuron </a:t>
            </a:r>
            <a:r>
              <a:rPr lang="nl-NL" sz="2400" dirty="0" err="1">
                <a:solidFill>
                  <a:schemeClr val="bg1"/>
                </a:solidFill>
              </a:rPr>
              <a:t>from</a:t>
            </a:r>
            <a:r>
              <a:rPr lang="nl-NL" sz="2400" dirty="0">
                <a:solidFill>
                  <a:schemeClr val="bg1"/>
                </a:solidFill>
              </a:rPr>
              <a:t> a </a:t>
            </a:r>
            <a:r>
              <a:rPr lang="nl-NL" sz="2400" dirty="0" err="1">
                <a:solidFill>
                  <a:schemeClr val="bg1"/>
                </a:solidFill>
              </a:rPr>
              <a:t>kidney</a:t>
            </a:r>
            <a:r>
              <a:rPr lang="nl-NL" sz="2400" dirty="0">
                <a:solidFill>
                  <a:schemeClr val="bg1"/>
                </a:solidFill>
              </a:rPr>
              <a:t> </a:t>
            </a:r>
            <a:r>
              <a:rPr lang="nl-NL" sz="2400" dirty="0" err="1">
                <a:solidFill>
                  <a:schemeClr val="bg1"/>
                </a:solidFill>
              </a:rPr>
              <a:t>cell</a:t>
            </a:r>
            <a:r>
              <a:rPr lang="nl-NL" sz="2400" dirty="0">
                <a:solidFill>
                  <a:schemeClr val="bg1"/>
                </a:solidFill>
              </a:rPr>
              <a:t>).</a:t>
            </a:r>
          </a:p>
          <a:p>
            <a:endParaRPr lang="nl-BE" sz="2400" dirty="0">
              <a:solidFill>
                <a:schemeClr val="bg1"/>
              </a:solidFill>
            </a:endParaRPr>
          </a:p>
          <a:p>
            <a:pPr>
              <a:buFontTx/>
              <a:buChar char="•"/>
            </a:pPr>
            <a:r>
              <a:rPr lang="nl-BE" sz="2400" dirty="0">
                <a:solidFill>
                  <a:schemeClr val="bg1"/>
                </a:solidFill>
              </a:rPr>
              <a:t> To </a:t>
            </a:r>
            <a:r>
              <a:rPr lang="nl-BE" sz="2400" dirty="0" err="1">
                <a:solidFill>
                  <a:schemeClr val="bg1"/>
                </a:solidFill>
              </a:rPr>
              <a:t>study</a:t>
            </a:r>
            <a:r>
              <a:rPr lang="nl-BE" sz="2400" dirty="0">
                <a:solidFill>
                  <a:schemeClr val="bg1"/>
                </a:solidFill>
              </a:rPr>
              <a:t> </a:t>
            </a:r>
            <a:r>
              <a:rPr lang="nl-BE" sz="2400" dirty="0" err="1">
                <a:solidFill>
                  <a:schemeClr val="bg1"/>
                </a:solidFill>
              </a:rPr>
              <a:t>which</a:t>
            </a:r>
            <a:r>
              <a:rPr lang="nl-BE" sz="2400" dirty="0">
                <a:solidFill>
                  <a:schemeClr val="bg1"/>
                </a:solidFill>
              </a:rPr>
              <a:t> are </a:t>
            </a:r>
            <a:r>
              <a:rPr lang="nl-BE" sz="2400" dirty="0" err="1">
                <a:solidFill>
                  <a:schemeClr val="bg1"/>
                </a:solidFill>
              </a:rPr>
              <a:t>active</a:t>
            </a:r>
            <a:r>
              <a:rPr lang="nl-BE" sz="2400" dirty="0">
                <a:solidFill>
                  <a:schemeClr val="bg1"/>
                </a:solidFill>
              </a:rPr>
              <a:t> and </a:t>
            </a:r>
            <a:r>
              <a:rPr lang="nl-BE" sz="2400" dirty="0" err="1">
                <a:solidFill>
                  <a:schemeClr val="bg1"/>
                </a:solidFill>
              </a:rPr>
              <a:t>which</a:t>
            </a:r>
            <a:r>
              <a:rPr lang="nl-BE" sz="2400" dirty="0">
                <a:solidFill>
                  <a:schemeClr val="bg1"/>
                </a:solidFill>
              </a:rPr>
              <a:t> are </a:t>
            </a:r>
            <a:r>
              <a:rPr lang="nl-BE" sz="2400" dirty="0" err="1">
                <a:solidFill>
                  <a:schemeClr val="bg1"/>
                </a:solidFill>
              </a:rPr>
              <a:t>inactive</a:t>
            </a:r>
            <a:r>
              <a:rPr lang="nl-BE" sz="2400" dirty="0">
                <a:solidFill>
                  <a:schemeClr val="bg1"/>
                </a:solidFill>
              </a:rPr>
              <a:t> in different </a:t>
            </a:r>
            <a:r>
              <a:rPr lang="nl-BE" sz="2400" dirty="0" err="1">
                <a:solidFill>
                  <a:schemeClr val="bg1"/>
                </a:solidFill>
              </a:rPr>
              <a:t>cell</a:t>
            </a:r>
            <a:r>
              <a:rPr lang="nl-BE" sz="2400" dirty="0">
                <a:solidFill>
                  <a:schemeClr val="bg1"/>
                </a:solidFill>
              </a:rPr>
              <a:t> types </a:t>
            </a:r>
            <a:r>
              <a:rPr lang="nl-BE" sz="2400" dirty="0" err="1">
                <a:solidFill>
                  <a:schemeClr val="bg1"/>
                </a:solidFill>
              </a:rPr>
              <a:t>helps</a:t>
            </a:r>
            <a:r>
              <a:rPr lang="nl-BE" sz="2400" dirty="0">
                <a:solidFill>
                  <a:schemeClr val="bg1"/>
                </a:solidFill>
              </a:rPr>
              <a:t> </a:t>
            </a:r>
            <a:r>
              <a:rPr lang="nl-BE" sz="2400" dirty="0" err="1">
                <a:solidFill>
                  <a:schemeClr val="bg1"/>
                </a:solidFill>
              </a:rPr>
              <a:t>scientist</a:t>
            </a:r>
            <a:r>
              <a:rPr lang="nl-BE" sz="2400" dirty="0">
                <a:solidFill>
                  <a:schemeClr val="bg1"/>
                </a:solidFill>
              </a:rPr>
              <a:t> to </a:t>
            </a:r>
            <a:r>
              <a:rPr lang="nl-BE" sz="2400" dirty="0" err="1">
                <a:solidFill>
                  <a:schemeClr val="bg1"/>
                </a:solidFill>
              </a:rPr>
              <a:t>understand</a:t>
            </a:r>
            <a:r>
              <a:rPr lang="nl-BE" sz="2400" dirty="0">
                <a:solidFill>
                  <a:schemeClr val="bg1"/>
                </a:solidFill>
              </a:rPr>
              <a:t> </a:t>
            </a:r>
            <a:r>
              <a:rPr lang="nl-BE" sz="2400" dirty="0" err="1">
                <a:solidFill>
                  <a:schemeClr val="bg1"/>
                </a:solidFill>
              </a:rPr>
              <a:t>both</a:t>
            </a:r>
            <a:r>
              <a:rPr lang="nl-BE" sz="2400" dirty="0">
                <a:solidFill>
                  <a:schemeClr val="bg1"/>
                </a:solidFill>
              </a:rPr>
              <a:t> </a:t>
            </a:r>
            <a:r>
              <a:rPr lang="nl-BE" sz="2400" dirty="0" err="1">
                <a:solidFill>
                  <a:schemeClr val="bg1"/>
                </a:solidFill>
              </a:rPr>
              <a:t>how</a:t>
            </a:r>
            <a:r>
              <a:rPr lang="nl-BE" sz="2400" dirty="0">
                <a:solidFill>
                  <a:schemeClr val="bg1"/>
                </a:solidFill>
              </a:rPr>
              <a:t> these </a:t>
            </a:r>
            <a:r>
              <a:rPr lang="nl-BE" sz="2400" dirty="0" err="1">
                <a:solidFill>
                  <a:schemeClr val="bg1"/>
                </a:solidFill>
              </a:rPr>
              <a:t>cells</a:t>
            </a:r>
            <a:r>
              <a:rPr lang="nl-BE" sz="2400" dirty="0">
                <a:solidFill>
                  <a:schemeClr val="bg1"/>
                </a:solidFill>
              </a:rPr>
              <a:t> </a:t>
            </a:r>
            <a:r>
              <a:rPr lang="nl-BE" sz="2400" dirty="0" err="1" smtClean="0">
                <a:solidFill>
                  <a:schemeClr val="bg1"/>
                </a:solidFill>
              </a:rPr>
              <a:t>function</a:t>
            </a:r>
            <a:r>
              <a:rPr lang="nl-BE" sz="2400" dirty="0" smtClean="0">
                <a:solidFill>
                  <a:schemeClr val="bg1"/>
                </a:solidFill>
              </a:rPr>
              <a:t> </a:t>
            </a:r>
            <a:r>
              <a:rPr lang="nl-BE" sz="2400" dirty="0" err="1">
                <a:solidFill>
                  <a:schemeClr val="bg1"/>
                </a:solidFill>
              </a:rPr>
              <a:t>normally</a:t>
            </a:r>
            <a:r>
              <a:rPr lang="nl-BE" sz="2400" dirty="0">
                <a:solidFill>
                  <a:schemeClr val="bg1"/>
                </a:solidFill>
              </a:rPr>
              <a:t> and </a:t>
            </a:r>
            <a:r>
              <a:rPr lang="nl-BE" sz="2400" dirty="0" err="1">
                <a:solidFill>
                  <a:schemeClr val="bg1"/>
                </a:solidFill>
              </a:rPr>
              <a:t>how</a:t>
            </a:r>
            <a:r>
              <a:rPr lang="nl-BE" sz="2400" dirty="0">
                <a:solidFill>
                  <a:schemeClr val="bg1"/>
                </a:solidFill>
              </a:rPr>
              <a:t> </a:t>
            </a:r>
            <a:r>
              <a:rPr lang="nl-BE" sz="2400" dirty="0" err="1">
                <a:solidFill>
                  <a:schemeClr val="bg1"/>
                </a:solidFill>
              </a:rPr>
              <a:t>they</a:t>
            </a:r>
            <a:r>
              <a:rPr lang="nl-BE" sz="2400" dirty="0">
                <a:solidFill>
                  <a:schemeClr val="bg1"/>
                </a:solidFill>
              </a:rPr>
              <a:t> are </a:t>
            </a:r>
            <a:r>
              <a:rPr lang="nl-BE" sz="2400" dirty="0" err="1">
                <a:solidFill>
                  <a:schemeClr val="bg1"/>
                </a:solidFill>
              </a:rPr>
              <a:t>affected</a:t>
            </a:r>
            <a:r>
              <a:rPr lang="nl-BE" sz="2400" dirty="0">
                <a:solidFill>
                  <a:schemeClr val="bg1"/>
                </a:solidFill>
              </a:rPr>
              <a:t> </a:t>
            </a:r>
            <a:r>
              <a:rPr lang="nl-BE" sz="2400" dirty="0" err="1">
                <a:solidFill>
                  <a:schemeClr val="bg1"/>
                </a:solidFill>
              </a:rPr>
              <a:t>when</a:t>
            </a:r>
            <a:r>
              <a:rPr lang="nl-BE" sz="2400" dirty="0">
                <a:solidFill>
                  <a:schemeClr val="bg1"/>
                </a:solidFill>
              </a:rPr>
              <a:t> </a:t>
            </a:r>
            <a:r>
              <a:rPr lang="nl-BE" sz="2400" dirty="0" err="1">
                <a:solidFill>
                  <a:schemeClr val="bg1"/>
                </a:solidFill>
              </a:rPr>
              <a:t>various</a:t>
            </a:r>
            <a:r>
              <a:rPr lang="nl-BE" sz="2400" dirty="0">
                <a:solidFill>
                  <a:schemeClr val="bg1"/>
                </a:solidFill>
              </a:rPr>
              <a:t> </a:t>
            </a:r>
            <a:r>
              <a:rPr lang="nl-BE" sz="2400" dirty="0" err="1">
                <a:solidFill>
                  <a:schemeClr val="bg1"/>
                </a:solidFill>
              </a:rPr>
              <a:t>genes</a:t>
            </a:r>
            <a:r>
              <a:rPr lang="nl-BE" sz="2400" dirty="0">
                <a:solidFill>
                  <a:schemeClr val="bg1"/>
                </a:solidFill>
              </a:rPr>
              <a:t> do </a:t>
            </a:r>
            <a:r>
              <a:rPr lang="nl-BE" sz="2400" dirty="0" err="1">
                <a:solidFill>
                  <a:schemeClr val="bg1"/>
                </a:solidFill>
              </a:rPr>
              <a:t>not</a:t>
            </a:r>
            <a:r>
              <a:rPr lang="nl-BE" sz="2400" dirty="0">
                <a:solidFill>
                  <a:schemeClr val="bg1"/>
                </a:solidFill>
              </a:rPr>
              <a:t> </a:t>
            </a:r>
            <a:r>
              <a:rPr lang="nl-BE" sz="2400" dirty="0" err="1">
                <a:solidFill>
                  <a:schemeClr val="bg1"/>
                </a:solidFill>
              </a:rPr>
              <a:t>perform</a:t>
            </a:r>
            <a:r>
              <a:rPr lang="nl-BE" sz="2400" dirty="0">
                <a:solidFill>
                  <a:schemeClr val="bg1"/>
                </a:solidFill>
              </a:rPr>
              <a:t> </a:t>
            </a:r>
            <a:r>
              <a:rPr lang="nl-BE" sz="2400" dirty="0" err="1">
                <a:solidFill>
                  <a:schemeClr val="bg1"/>
                </a:solidFill>
              </a:rPr>
              <a:t>properly</a:t>
            </a:r>
            <a:r>
              <a:rPr lang="nl-BE" sz="2400" dirty="0">
                <a:solidFill>
                  <a:schemeClr val="bg1"/>
                </a:solidFill>
              </a:rPr>
              <a:t>.</a:t>
            </a:r>
          </a:p>
          <a:p>
            <a:pPr>
              <a:buFontTx/>
              <a:buChar char="•"/>
            </a:pPr>
            <a:endParaRPr lang="nl-BE" sz="2400" dirty="0">
              <a:solidFill>
                <a:schemeClr val="bg1"/>
              </a:solidFill>
            </a:endParaRPr>
          </a:p>
          <a:p>
            <a:pPr>
              <a:buFontTx/>
              <a:buChar char="•"/>
            </a:pPr>
            <a:r>
              <a:rPr lang="nl-BE" sz="2400" dirty="0">
                <a:solidFill>
                  <a:schemeClr val="bg1"/>
                </a:solidFill>
              </a:rPr>
              <a:t> </a:t>
            </a:r>
            <a:r>
              <a:rPr lang="nl-BE" sz="2400" dirty="0" err="1">
                <a:solidFill>
                  <a:schemeClr val="bg1"/>
                </a:solidFill>
              </a:rPr>
              <a:t>Already</a:t>
            </a:r>
            <a:r>
              <a:rPr lang="nl-BE" sz="2400" dirty="0">
                <a:solidFill>
                  <a:schemeClr val="bg1"/>
                </a:solidFill>
              </a:rPr>
              <a:t> </a:t>
            </a:r>
            <a:r>
              <a:rPr lang="nl-BE" sz="2400" dirty="0" err="1">
                <a:solidFill>
                  <a:schemeClr val="bg1"/>
                </a:solidFill>
              </a:rPr>
              <a:t>since</a:t>
            </a:r>
            <a:r>
              <a:rPr lang="nl-BE" sz="2400" dirty="0">
                <a:solidFill>
                  <a:schemeClr val="bg1"/>
                </a:solidFill>
              </a:rPr>
              <a:t> the mid-1970s, we </a:t>
            </a:r>
            <a:r>
              <a:rPr lang="nl-BE" sz="2400" dirty="0" err="1">
                <a:solidFill>
                  <a:schemeClr val="bg1"/>
                </a:solidFill>
              </a:rPr>
              <a:t>were</a:t>
            </a:r>
            <a:r>
              <a:rPr lang="nl-BE" sz="2400" dirty="0">
                <a:solidFill>
                  <a:schemeClr val="bg1"/>
                </a:solidFill>
              </a:rPr>
              <a:t> </a:t>
            </a:r>
            <a:r>
              <a:rPr lang="nl-BE" sz="2400" dirty="0" err="1">
                <a:solidFill>
                  <a:schemeClr val="bg1"/>
                </a:solidFill>
              </a:rPr>
              <a:t>capable</a:t>
            </a:r>
            <a:r>
              <a:rPr lang="nl-BE" sz="2400" dirty="0">
                <a:solidFill>
                  <a:schemeClr val="bg1"/>
                </a:solidFill>
              </a:rPr>
              <a:t> of </a:t>
            </a:r>
            <a:r>
              <a:rPr lang="nl-BE" sz="2400" dirty="0" err="1">
                <a:solidFill>
                  <a:schemeClr val="bg1"/>
                </a:solidFill>
              </a:rPr>
              <a:t>measuring</a:t>
            </a:r>
            <a:r>
              <a:rPr lang="nl-BE" sz="2400" dirty="0">
                <a:solidFill>
                  <a:schemeClr val="bg1"/>
                </a:solidFill>
              </a:rPr>
              <a:t> gene </a:t>
            </a:r>
            <a:r>
              <a:rPr lang="nl-BE" sz="2400" dirty="0" err="1">
                <a:solidFill>
                  <a:schemeClr val="bg1"/>
                </a:solidFill>
              </a:rPr>
              <a:t>expression</a:t>
            </a:r>
            <a:r>
              <a:rPr lang="nl-BE" sz="2400" dirty="0">
                <a:solidFill>
                  <a:schemeClr val="bg1"/>
                </a:solidFill>
              </a:rPr>
              <a:t>, </a:t>
            </a:r>
            <a:r>
              <a:rPr lang="nl-BE" sz="2400" dirty="0" err="1">
                <a:solidFill>
                  <a:schemeClr val="bg1"/>
                </a:solidFill>
              </a:rPr>
              <a:t>with</a:t>
            </a:r>
            <a:r>
              <a:rPr lang="nl-BE" sz="2400" dirty="0">
                <a:solidFill>
                  <a:schemeClr val="bg1"/>
                </a:solidFill>
              </a:rPr>
              <a:t> </a:t>
            </a:r>
            <a:r>
              <a:rPr lang="nl-BE" sz="2400" dirty="0" err="1">
                <a:solidFill>
                  <a:schemeClr val="bg1"/>
                </a:solidFill>
              </a:rPr>
              <a:t>techniques</a:t>
            </a:r>
            <a:r>
              <a:rPr lang="nl-BE" sz="2400" dirty="0">
                <a:solidFill>
                  <a:schemeClr val="bg1"/>
                </a:solidFill>
              </a:rPr>
              <a:t> </a:t>
            </a:r>
            <a:r>
              <a:rPr lang="nl-BE" sz="2400" dirty="0" err="1">
                <a:solidFill>
                  <a:schemeClr val="bg1"/>
                </a:solidFill>
              </a:rPr>
              <a:t>called</a:t>
            </a:r>
            <a:r>
              <a:rPr lang="nl-BE" sz="2400" dirty="0">
                <a:solidFill>
                  <a:schemeClr val="bg1"/>
                </a:solidFill>
              </a:rPr>
              <a:t> </a:t>
            </a:r>
            <a:r>
              <a:rPr lang="nl-BE" sz="2400" dirty="0">
                <a:solidFill>
                  <a:srgbClr val="FFFF00"/>
                </a:solidFill>
              </a:rPr>
              <a:t>Southern </a:t>
            </a:r>
            <a:r>
              <a:rPr lang="nl-BE" sz="2400" dirty="0" err="1">
                <a:solidFill>
                  <a:srgbClr val="FFFF00"/>
                </a:solidFill>
              </a:rPr>
              <a:t>blotting</a:t>
            </a:r>
            <a:r>
              <a:rPr lang="nl-BE" sz="2400" dirty="0">
                <a:solidFill>
                  <a:srgbClr val="FFFF00"/>
                </a:solidFill>
              </a:rPr>
              <a:t> </a:t>
            </a:r>
            <a:r>
              <a:rPr lang="nl-BE" sz="2400" dirty="0">
                <a:solidFill>
                  <a:schemeClr val="bg1"/>
                </a:solidFill>
              </a:rPr>
              <a:t>and later </a:t>
            </a:r>
            <a:r>
              <a:rPr lang="nl-BE" sz="2400" dirty="0" err="1">
                <a:solidFill>
                  <a:schemeClr val="bg1"/>
                </a:solidFill>
              </a:rPr>
              <a:t>with</a:t>
            </a:r>
            <a:r>
              <a:rPr lang="nl-BE" sz="2400" dirty="0">
                <a:solidFill>
                  <a:schemeClr val="bg1"/>
                </a:solidFill>
              </a:rPr>
              <a:t> </a:t>
            </a:r>
            <a:r>
              <a:rPr lang="nl-BE" sz="2400" dirty="0" err="1">
                <a:solidFill>
                  <a:srgbClr val="FFFF00"/>
                </a:solidFill>
              </a:rPr>
              <a:t>Northern</a:t>
            </a:r>
            <a:r>
              <a:rPr lang="nl-BE" sz="2400" dirty="0">
                <a:solidFill>
                  <a:srgbClr val="FFFF00"/>
                </a:solidFill>
              </a:rPr>
              <a:t> </a:t>
            </a:r>
            <a:r>
              <a:rPr lang="nl-BE" sz="2400" dirty="0" err="1">
                <a:solidFill>
                  <a:srgbClr val="FFFF00"/>
                </a:solidFill>
              </a:rPr>
              <a:t>blotting</a:t>
            </a:r>
            <a:r>
              <a:rPr lang="nl-BE" sz="2400" dirty="0">
                <a:solidFill>
                  <a:schemeClr val="bg1"/>
                </a:solidFill>
              </a:rPr>
              <a:t>.</a:t>
            </a:r>
            <a:endParaRPr lang="nl-BE" dirty="0">
              <a:solidFill>
                <a:schemeClr val="bg1"/>
              </a:solidFill>
            </a:endParaRPr>
          </a:p>
        </p:txBody>
      </p:sp>
      <p:pic>
        <p:nvPicPr>
          <p:cNvPr id="8198" name="Picture 9" descr="mrna"/>
          <p:cNvPicPr>
            <a:picLocks noChangeAspect="1" noChangeArrowheads="1"/>
          </p:cNvPicPr>
          <p:nvPr/>
        </p:nvPicPr>
        <p:blipFill>
          <a:blip r:embed="rId4" cstate="print"/>
          <a:srcRect/>
          <a:stretch>
            <a:fillRect/>
          </a:stretch>
        </p:blipFill>
        <p:spPr bwMode="auto">
          <a:xfrm>
            <a:off x="7591425" y="536575"/>
            <a:ext cx="2384425" cy="2592388"/>
          </a:xfrm>
          <a:prstGeom prst="rect">
            <a:avLst/>
          </a:prstGeom>
          <a:noFill/>
          <a:ln w="31750">
            <a:solidFill>
              <a:srgbClr val="FFFF00"/>
            </a:solid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32771"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32772"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32773"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32774" name="Text Box 3"/>
          <p:cNvSpPr txBox="1">
            <a:spLocks noChangeArrowheads="1"/>
          </p:cNvSpPr>
          <p:nvPr/>
        </p:nvSpPr>
        <p:spPr bwMode="auto">
          <a:xfrm>
            <a:off x="2214563" y="566738"/>
            <a:ext cx="8072437" cy="6462712"/>
          </a:xfrm>
          <a:prstGeom prst="rect">
            <a:avLst/>
          </a:prstGeom>
          <a:noFill/>
          <a:ln w="9525">
            <a:noFill/>
            <a:miter lim="800000"/>
            <a:headEnd/>
            <a:tailEnd/>
          </a:ln>
        </p:spPr>
        <p:txBody>
          <a:bodyPr>
            <a:spAutoFit/>
          </a:bodyPr>
          <a:lstStyle/>
          <a:p>
            <a:pPr>
              <a:buFontTx/>
              <a:buChar char="•"/>
            </a:pPr>
            <a:r>
              <a:rPr lang="nl-BE" sz="2400" dirty="0">
                <a:solidFill>
                  <a:schemeClr val="bg1"/>
                </a:solidFill>
              </a:rPr>
              <a:t> </a:t>
            </a:r>
            <a:r>
              <a:rPr lang="nl-BE" sz="2400" dirty="0" err="1">
                <a:solidFill>
                  <a:schemeClr val="bg1"/>
                </a:solidFill>
              </a:rPr>
              <a:t>Class</a:t>
            </a:r>
            <a:r>
              <a:rPr lang="nl-BE" sz="2400" dirty="0">
                <a:solidFill>
                  <a:schemeClr val="bg1"/>
                </a:solidFill>
              </a:rPr>
              <a:t> </a:t>
            </a:r>
            <a:r>
              <a:rPr lang="nl-BE" sz="2400" dirty="0" err="1">
                <a:solidFill>
                  <a:schemeClr val="bg1"/>
                </a:solidFill>
              </a:rPr>
              <a:t>prediction</a:t>
            </a:r>
            <a:r>
              <a:rPr lang="nl-BE" sz="2400" dirty="0">
                <a:solidFill>
                  <a:schemeClr val="bg1"/>
                </a:solidFill>
              </a:rPr>
              <a:t> experiment:</a:t>
            </a:r>
          </a:p>
          <a:p>
            <a:pPr lvl="1">
              <a:buFontTx/>
              <a:buChar char="•"/>
            </a:pPr>
            <a:r>
              <a:rPr lang="nl-BE" sz="2000" dirty="0">
                <a:solidFill>
                  <a:schemeClr val="bg1"/>
                </a:solidFill>
              </a:rPr>
              <a:t>  </a:t>
            </a:r>
            <a:r>
              <a:rPr lang="nl-BE" sz="2000" dirty="0" err="1">
                <a:solidFill>
                  <a:schemeClr val="bg1"/>
                </a:solidFill>
              </a:rPr>
              <a:t>Numerous</a:t>
            </a:r>
            <a:r>
              <a:rPr lang="nl-BE" sz="2000" dirty="0">
                <a:solidFill>
                  <a:schemeClr val="bg1"/>
                </a:solidFill>
              </a:rPr>
              <a:t> </a:t>
            </a:r>
            <a:r>
              <a:rPr lang="nl-BE" sz="2000" dirty="0" err="1">
                <a:solidFill>
                  <a:schemeClr val="bg1"/>
                </a:solidFill>
              </a:rPr>
              <a:t>methods</a:t>
            </a:r>
            <a:r>
              <a:rPr lang="nl-BE" sz="2000" dirty="0">
                <a:solidFill>
                  <a:schemeClr val="bg1"/>
                </a:solidFill>
              </a:rPr>
              <a:t>:</a:t>
            </a:r>
          </a:p>
          <a:p>
            <a:pPr lvl="2">
              <a:buFontTx/>
              <a:buChar char="•"/>
            </a:pPr>
            <a:r>
              <a:rPr lang="nl-BE" dirty="0">
                <a:solidFill>
                  <a:schemeClr val="bg1"/>
                </a:solidFill>
              </a:rPr>
              <a:t> </a:t>
            </a:r>
            <a:r>
              <a:rPr lang="nl-BE" dirty="0" err="1">
                <a:solidFill>
                  <a:schemeClr val="bg1"/>
                </a:solidFill>
              </a:rPr>
              <a:t>logistic</a:t>
            </a:r>
            <a:r>
              <a:rPr lang="nl-BE" dirty="0">
                <a:solidFill>
                  <a:schemeClr val="bg1"/>
                </a:solidFill>
              </a:rPr>
              <a:t> </a:t>
            </a:r>
            <a:r>
              <a:rPr lang="nl-BE" dirty="0" err="1">
                <a:solidFill>
                  <a:schemeClr val="bg1"/>
                </a:solidFill>
              </a:rPr>
              <a:t>regression</a:t>
            </a:r>
            <a:endParaRPr lang="nl-BE" dirty="0">
              <a:solidFill>
                <a:schemeClr val="bg1"/>
              </a:solidFill>
            </a:endParaRPr>
          </a:p>
          <a:p>
            <a:pPr lvl="2">
              <a:buFontTx/>
              <a:buChar char="•"/>
            </a:pPr>
            <a:r>
              <a:rPr lang="nl-BE" dirty="0">
                <a:solidFill>
                  <a:schemeClr val="bg1"/>
                </a:solidFill>
              </a:rPr>
              <a:t> </a:t>
            </a:r>
            <a:r>
              <a:rPr lang="nl-BE" dirty="0" err="1">
                <a:solidFill>
                  <a:schemeClr val="bg1"/>
                </a:solidFill>
              </a:rPr>
              <a:t>linear</a:t>
            </a:r>
            <a:r>
              <a:rPr lang="nl-BE" dirty="0">
                <a:solidFill>
                  <a:schemeClr val="bg1"/>
                </a:solidFill>
              </a:rPr>
              <a:t> and </a:t>
            </a:r>
            <a:r>
              <a:rPr lang="nl-BE" dirty="0" err="1">
                <a:solidFill>
                  <a:schemeClr val="bg1"/>
                </a:solidFill>
              </a:rPr>
              <a:t>quadratic</a:t>
            </a:r>
            <a:r>
              <a:rPr lang="nl-BE" dirty="0">
                <a:solidFill>
                  <a:schemeClr val="bg1"/>
                </a:solidFill>
              </a:rPr>
              <a:t> </a:t>
            </a:r>
            <a:r>
              <a:rPr lang="nl-BE" dirty="0" err="1">
                <a:solidFill>
                  <a:schemeClr val="bg1"/>
                </a:solidFill>
              </a:rPr>
              <a:t>discriminant</a:t>
            </a:r>
            <a:r>
              <a:rPr lang="nl-BE" dirty="0">
                <a:solidFill>
                  <a:schemeClr val="bg1"/>
                </a:solidFill>
              </a:rPr>
              <a:t> </a:t>
            </a:r>
            <a:r>
              <a:rPr lang="nl-BE" dirty="0" err="1">
                <a:solidFill>
                  <a:schemeClr val="bg1"/>
                </a:solidFill>
              </a:rPr>
              <a:t>analysis</a:t>
            </a:r>
            <a:r>
              <a:rPr lang="nl-BE" dirty="0">
                <a:solidFill>
                  <a:schemeClr val="bg1"/>
                </a:solidFill>
              </a:rPr>
              <a:t>,</a:t>
            </a:r>
          </a:p>
          <a:p>
            <a:pPr lvl="2">
              <a:buFontTx/>
              <a:buChar char="•"/>
            </a:pPr>
            <a:r>
              <a:rPr lang="nl-BE" dirty="0">
                <a:solidFill>
                  <a:schemeClr val="bg1"/>
                </a:solidFill>
              </a:rPr>
              <a:t> </a:t>
            </a:r>
            <a:r>
              <a:rPr lang="nl-BE" dirty="0" err="1">
                <a:solidFill>
                  <a:schemeClr val="bg1"/>
                </a:solidFill>
              </a:rPr>
              <a:t>nearest</a:t>
            </a:r>
            <a:r>
              <a:rPr lang="nl-BE" dirty="0">
                <a:solidFill>
                  <a:schemeClr val="bg1"/>
                </a:solidFill>
              </a:rPr>
              <a:t> </a:t>
            </a:r>
            <a:r>
              <a:rPr lang="nl-BE" dirty="0" err="1">
                <a:solidFill>
                  <a:schemeClr val="bg1"/>
                </a:solidFill>
              </a:rPr>
              <a:t>neighbor</a:t>
            </a:r>
            <a:r>
              <a:rPr lang="nl-BE" dirty="0">
                <a:solidFill>
                  <a:schemeClr val="bg1"/>
                </a:solidFill>
              </a:rPr>
              <a:t> </a:t>
            </a:r>
            <a:r>
              <a:rPr lang="nl-BE" dirty="0" err="1">
                <a:solidFill>
                  <a:schemeClr val="bg1"/>
                </a:solidFill>
              </a:rPr>
              <a:t>classifiers</a:t>
            </a:r>
            <a:endParaRPr lang="nl-BE" dirty="0">
              <a:solidFill>
                <a:schemeClr val="bg1"/>
              </a:solidFill>
            </a:endParaRPr>
          </a:p>
          <a:p>
            <a:pPr lvl="2">
              <a:buFontTx/>
              <a:buChar char="•"/>
            </a:pPr>
            <a:r>
              <a:rPr lang="nl-BE" dirty="0">
                <a:solidFill>
                  <a:schemeClr val="bg1"/>
                </a:solidFill>
              </a:rPr>
              <a:t> </a:t>
            </a:r>
            <a:r>
              <a:rPr lang="nl-BE" dirty="0" err="1">
                <a:solidFill>
                  <a:schemeClr val="bg1"/>
                </a:solidFill>
              </a:rPr>
              <a:t>decision</a:t>
            </a:r>
            <a:r>
              <a:rPr lang="nl-BE" dirty="0">
                <a:solidFill>
                  <a:schemeClr val="bg1"/>
                </a:solidFill>
              </a:rPr>
              <a:t> trees</a:t>
            </a:r>
          </a:p>
          <a:p>
            <a:pPr lvl="2">
              <a:buFontTx/>
              <a:buChar char="•"/>
            </a:pPr>
            <a:r>
              <a:rPr lang="nl-BE" dirty="0">
                <a:solidFill>
                  <a:schemeClr val="bg1"/>
                </a:solidFill>
              </a:rPr>
              <a:t> </a:t>
            </a:r>
            <a:r>
              <a:rPr lang="nl-BE" dirty="0" err="1">
                <a:solidFill>
                  <a:schemeClr val="bg1"/>
                </a:solidFill>
              </a:rPr>
              <a:t>shrunken</a:t>
            </a:r>
            <a:r>
              <a:rPr lang="nl-BE" dirty="0">
                <a:solidFill>
                  <a:schemeClr val="bg1"/>
                </a:solidFill>
              </a:rPr>
              <a:t> </a:t>
            </a:r>
            <a:r>
              <a:rPr lang="nl-BE" dirty="0" err="1">
                <a:solidFill>
                  <a:schemeClr val="bg1"/>
                </a:solidFill>
              </a:rPr>
              <a:t>centroids</a:t>
            </a:r>
            <a:endParaRPr lang="nl-BE" dirty="0">
              <a:solidFill>
                <a:schemeClr val="bg1"/>
              </a:solidFill>
            </a:endParaRPr>
          </a:p>
          <a:p>
            <a:pPr lvl="2">
              <a:buFontTx/>
              <a:buChar char="•"/>
            </a:pPr>
            <a:r>
              <a:rPr lang="nl-BE" dirty="0">
                <a:solidFill>
                  <a:schemeClr val="bg1"/>
                </a:solidFill>
              </a:rPr>
              <a:t> </a:t>
            </a:r>
            <a:r>
              <a:rPr lang="nl-BE" dirty="0" err="1">
                <a:solidFill>
                  <a:schemeClr val="bg1"/>
                </a:solidFill>
              </a:rPr>
              <a:t>neural</a:t>
            </a:r>
            <a:r>
              <a:rPr lang="nl-BE" dirty="0">
                <a:solidFill>
                  <a:schemeClr val="bg1"/>
                </a:solidFill>
              </a:rPr>
              <a:t> </a:t>
            </a:r>
            <a:r>
              <a:rPr lang="nl-BE" dirty="0" err="1">
                <a:solidFill>
                  <a:schemeClr val="bg1"/>
                </a:solidFill>
              </a:rPr>
              <a:t>networks</a:t>
            </a:r>
            <a:endParaRPr lang="nl-BE" dirty="0">
              <a:solidFill>
                <a:schemeClr val="bg1"/>
              </a:solidFill>
            </a:endParaRPr>
          </a:p>
          <a:p>
            <a:pPr lvl="2">
              <a:buFontTx/>
              <a:buChar char="•"/>
            </a:pPr>
            <a:r>
              <a:rPr lang="nl-BE" dirty="0">
                <a:solidFill>
                  <a:schemeClr val="bg1"/>
                </a:solidFill>
              </a:rPr>
              <a:t> random </a:t>
            </a:r>
            <a:r>
              <a:rPr lang="nl-BE" dirty="0" err="1">
                <a:solidFill>
                  <a:schemeClr val="bg1"/>
                </a:solidFill>
              </a:rPr>
              <a:t>forests</a:t>
            </a:r>
            <a:endParaRPr lang="nl-BE" dirty="0">
              <a:solidFill>
                <a:schemeClr val="bg1"/>
              </a:solidFill>
            </a:endParaRPr>
          </a:p>
          <a:p>
            <a:pPr lvl="2">
              <a:buFontTx/>
              <a:buChar char="•"/>
            </a:pPr>
            <a:r>
              <a:rPr lang="nl-BE" dirty="0">
                <a:solidFill>
                  <a:schemeClr val="bg1"/>
                </a:solidFill>
              </a:rPr>
              <a:t> support vector machines</a:t>
            </a:r>
          </a:p>
          <a:p>
            <a:pPr lvl="2">
              <a:buFontTx/>
              <a:buChar char="•"/>
            </a:pPr>
            <a:r>
              <a:rPr lang="nl-BE" dirty="0">
                <a:solidFill>
                  <a:schemeClr val="bg1"/>
                </a:solidFill>
              </a:rPr>
              <a:t> ……</a:t>
            </a:r>
          </a:p>
          <a:p>
            <a:pPr lvl="1"/>
            <a:r>
              <a:rPr lang="nl-BE" sz="2000" dirty="0">
                <a:solidFill>
                  <a:schemeClr val="bg1"/>
                </a:solidFill>
              </a:rPr>
              <a:t> </a:t>
            </a:r>
          </a:p>
          <a:p>
            <a:pPr lvl="1">
              <a:buFontTx/>
              <a:buChar char="•"/>
            </a:pPr>
            <a:r>
              <a:rPr lang="nl-BE" sz="2000" dirty="0">
                <a:solidFill>
                  <a:schemeClr val="bg1"/>
                </a:solidFill>
              </a:rPr>
              <a:t> I </a:t>
            </a:r>
            <a:r>
              <a:rPr lang="nl-BE" sz="2000" dirty="0" err="1" smtClean="0">
                <a:solidFill>
                  <a:schemeClr val="bg1"/>
                </a:solidFill>
              </a:rPr>
              <a:t>used</a:t>
            </a:r>
            <a:r>
              <a:rPr lang="nl-BE" sz="2000" dirty="0" smtClean="0">
                <a:solidFill>
                  <a:schemeClr val="bg1"/>
                </a:solidFill>
              </a:rPr>
              <a:t> the </a:t>
            </a:r>
            <a:r>
              <a:rPr lang="nl-BE" sz="2000" dirty="0">
                <a:solidFill>
                  <a:schemeClr val="bg1"/>
                </a:solidFill>
              </a:rPr>
              <a:t>PAM </a:t>
            </a:r>
            <a:r>
              <a:rPr lang="nl-BE" sz="2000" dirty="0" err="1" smtClean="0">
                <a:solidFill>
                  <a:schemeClr val="bg1"/>
                </a:solidFill>
              </a:rPr>
              <a:t>method</a:t>
            </a:r>
            <a:r>
              <a:rPr lang="nl-BE" sz="2000" dirty="0" smtClean="0">
                <a:solidFill>
                  <a:schemeClr val="bg1"/>
                </a:solidFill>
              </a:rPr>
              <a:t> in </a:t>
            </a:r>
            <a:r>
              <a:rPr lang="nl-BE" sz="2000" dirty="0" err="1" smtClean="0">
                <a:solidFill>
                  <a:schemeClr val="bg1"/>
                </a:solidFill>
              </a:rPr>
              <a:t>my</a:t>
            </a:r>
            <a:r>
              <a:rPr lang="nl-BE" sz="2000" dirty="0" smtClean="0">
                <a:solidFill>
                  <a:schemeClr val="bg1"/>
                </a:solidFill>
              </a:rPr>
              <a:t> research</a:t>
            </a:r>
            <a:endParaRPr lang="en-GB" sz="2000" dirty="0">
              <a:solidFill>
                <a:schemeClr val="bg1"/>
              </a:solidFill>
            </a:endParaRPr>
          </a:p>
          <a:p>
            <a:pPr lvl="2">
              <a:buFontTx/>
              <a:buChar char="•"/>
            </a:pPr>
            <a:r>
              <a:rPr lang="en-GB" dirty="0">
                <a:solidFill>
                  <a:schemeClr val="bg1"/>
                </a:solidFill>
              </a:rPr>
              <a:t> Predictive Analysis of Microarrays (PAM)</a:t>
            </a:r>
            <a:r>
              <a:rPr lang="en-GB" baseline="30000" dirty="0">
                <a:solidFill>
                  <a:schemeClr val="bg1"/>
                </a:solidFill>
              </a:rPr>
              <a:t>1</a:t>
            </a:r>
            <a:r>
              <a:rPr lang="en-GB" dirty="0">
                <a:solidFill>
                  <a:schemeClr val="bg1"/>
                </a:solidFill>
              </a:rPr>
              <a:t> </a:t>
            </a:r>
          </a:p>
          <a:p>
            <a:pPr lvl="3">
              <a:buFontTx/>
              <a:buChar char="•"/>
            </a:pPr>
            <a:r>
              <a:rPr lang="en-GB" dirty="0">
                <a:solidFill>
                  <a:schemeClr val="bg1"/>
                </a:solidFill>
              </a:rPr>
              <a:t> </a:t>
            </a:r>
            <a:r>
              <a:rPr lang="en-GB" sz="1600" dirty="0" err="1">
                <a:solidFill>
                  <a:schemeClr val="bg1"/>
                </a:solidFill>
              </a:rPr>
              <a:t>Bioconductor</a:t>
            </a:r>
            <a:r>
              <a:rPr lang="en-GB" sz="1600" dirty="0">
                <a:solidFill>
                  <a:schemeClr val="bg1"/>
                </a:solidFill>
              </a:rPr>
              <a:t> software: package PAMR</a:t>
            </a:r>
            <a:endParaRPr lang="nl-BE" sz="1600" dirty="0">
              <a:solidFill>
                <a:schemeClr val="bg1"/>
              </a:solidFill>
            </a:endParaRPr>
          </a:p>
          <a:p>
            <a:pPr lvl="2">
              <a:buFontTx/>
              <a:buChar char="•"/>
            </a:pPr>
            <a:r>
              <a:rPr lang="nl-BE" sz="1600" dirty="0">
                <a:solidFill>
                  <a:schemeClr val="bg1"/>
                </a:solidFill>
              </a:rPr>
              <a:t>  </a:t>
            </a:r>
            <a:r>
              <a:rPr lang="en-GB" dirty="0">
                <a:solidFill>
                  <a:schemeClr val="bg1"/>
                </a:solidFill>
              </a:rPr>
              <a:t>A statistical technique for class</a:t>
            </a:r>
            <a:r>
              <a:rPr lang="nl-BE" dirty="0">
                <a:solidFill>
                  <a:schemeClr val="bg1"/>
                </a:solidFill>
              </a:rPr>
              <a:t> </a:t>
            </a:r>
            <a:r>
              <a:rPr lang="en-GB" dirty="0">
                <a:solidFill>
                  <a:schemeClr val="bg1"/>
                </a:solidFill>
              </a:rPr>
              <a:t>prediction from gene microarray data using </a:t>
            </a:r>
            <a:r>
              <a:rPr lang="en-GB" dirty="0">
                <a:solidFill>
                  <a:srgbClr val="FFFF00"/>
                </a:solidFill>
              </a:rPr>
              <a:t>nearest shrunken </a:t>
            </a:r>
            <a:r>
              <a:rPr lang="en-GB" dirty="0" err="1">
                <a:solidFill>
                  <a:srgbClr val="FFFF00"/>
                </a:solidFill>
              </a:rPr>
              <a:t>centroids</a:t>
            </a:r>
            <a:r>
              <a:rPr lang="en-GB" dirty="0">
                <a:solidFill>
                  <a:schemeClr val="bg1"/>
                </a:solidFill>
              </a:rPr>
              <a:t>. </a:t>
            </a:r>
          </a:p>
          <a:p>
            <a:pPr lvl="3">
              <a:buFontTx/>
              <a:buChar char="•"/>
            </a:pPr>
            <a:r>
              <a:rPr lang="en-GB" dirty="0">
                <a:solidFill>
                  <a:schemeClr val="bg1"/>
                </a:solidFill>
              </a:rPr>
              <a:t> It identifies a subset of genes that best characterizes the class identity and this subset can be used to predict the class of new samples.</a:t>
            </a:r>
            <a:endParaRPr lang="en-US" dirty="0">
              <a:solidFill>
                <a:schemeClr val="bg1"/>
              </a:solidFill>
            </a:endParaRPr>
          </a:p>
          <a:p>
            <a:pPr lvl="3"/>
            <a:endParaRPr lang="en-US" dirty="0">
              <a:solidFill>
                <a:schemeClr val="bg1"/>
              </a:solidFill>
            </a:endParaRPr>
          </a:p>
          <a:p>
            <a:endParaRPr lang="nl-BE" sz="2400" dirty="0">
              <a:solidFill>
                <a:schemeClr val="bg1"/>
              </a:solidFill>
            </a:endParaRPr>
          </a:p>
        </p:txBody>
      </p:sp>
      <p:sp>
        <p:nvSpPr>
          <p:cNvPr id="32775" name="Line 3"/>
          <p:cNvSpPr>
            <a:spLocks noChangeShapeType="1"/>
          </p:cNvSpPr>
          <p:nvPr/>
        </p:nvSpPr>
        <p:spPr bwMode="auto">
          <a:xfrm flipV="1">
            <a:off x="0" y="6561138"/>
            <a:ext cx="10287000" cy="0"/>
          </a:xfrm>
          <a:prstGeom prst="line">
            <a:avLst/>
          </a:prstGeom>
          <a:noFill/>
          <a:ln w="9525">
            <a:solidFill>
              <a:srgbClr val="FFFF00"/>
            </a:solidFill>
            <a:round/>
            <a:headEnd/>
            <a:tailEnd/>
          </a:ln>
        </p:spPr>
        <p:txBody>
          <a:bodyPr/>
          <a:lstStyle/>
          <a:p>
            <a:endParaRPr lang="nl-BE"/>
          </a:p>
        </p:txBody>
      </p:sp>
      <p:sp>
        <p:nvSpPr>
          <p:cNvPr id="32776" name="Rectangle 5"/>
          <p:cNvSpPr>
            <a:spLocks noChangeArrowheads="1"/>
          </p:cNvSpPr>
          <p:nvPr/>
        </p:nvSpPr>
        <p:spPr bwMode="auto">
          <a:xfrm>
            <a:off x="7173913" y="6569075"/>
            <a:ext cx="3184525" cy="276225"/>
          </a:xfrm>
          <a:prstGeom prst="rect">
            <a:avLst/>
          </a:prstGeom>
          <a:noFill/>
          <a:ln w="9525">
            <a:noFill/>
            <a:miter lim="800000"/>
            <a:headEnd/>
            <a:tailEnd/>
          </a:ln>
        </p:spPr>
        <p:txBody>
          <a:bodyPr wrap="none">
            <a:spAutoFit/>
          </a:bodyPr>
          <a:lstStyle/>
          <a:p>
            <a:r>
              <a:rPr lang="nl-BE" sz="1200" baseline="30000">
                <a:solidFill>
                  <a:srgbClr val="FFFF00"/>
                </a:solidFill>
              </a:rPr>
              <a:t>1 </a:t>
            </a:r>
            <a:r>
              <a:rPr lang="en-GB" sz="1200">
                <a:solidFill>
                  <a:srgbClr val="FFFF00"/>
                </a:solidFill>
              </a:rPr>
              <a:t>Tibshirani R  </a:t>
            </a:r>
            <a:r>
              <a:rPr lang="pl-PL" sz="1200" i="1">
                <a:solidFill>
                  <a:srgbClr val="FFFF00"/>
                </a:solidFill>
              </a:rPr>
              <a:t>Proc Natl Acad Sci </a:t>
            </a:r>
            <a:r>
              <a:rPr lang="nl-BE" sz="1200" i="1">
                <a:solidFill>
                  <a:srgbClr val="FFFF00"/>
                </a:solidFill>
              </a:rPr>
              <a:t>USA</a:t>
            </a:r>
            <a:r>
              <a:rPr lang="pl-PL" sz="1200">
                <a:solidFill>
                  <a:srgbClr val="FFFF00"/>
                </a:solidFill>
              </a:rPr>
              <a:t> 200</a:t>
            </a:r>
            <a:r>
              <a:rPr lang="nl-BE" sz="1200">
                <a:solidFill>
                  <a:srgbClr val="FFFF00"/>
                </a:solidFill>
              </a:rPr>
              <a:t>2</a:t>
            </a:r>
          </a:p>
        </p:txBody>
      </p:sp>
    </p:spTree>
    <p:custDataLst>
      <p:tags r:id="rId1"/>
    </p:custData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33795"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33796"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33797"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33798" name="Text Box 3"/>
          <p:cNvSpPr txBox="1">
            <a:spLocks noChangeArrowheads="1"/>
          </p:cNvSpPr>
          <p:nvPr/>
        </p:nvSpPr>
        <p:spPr bwMode="auto">
          <a:xfrm>
            <a:off x="2214563" y="566738"/>
            <a:ext cx="8072437" cy="4862870"/>
          </a:xfrm>
          <a:prstGeom prst="rect">
            <a:avLst/>
          </a:prstGeom>
          <a:noFill/>
          <a:ln w="9525">
            <a:noFill/>
            <a:miter lim="800000"/>
            <a:headEnd/>
            <a:tailEnd/>
          </a:ln>
        </p:spPr>
        <p:txBody>
          <a:bodyPr>
            <a:spAutoFit/>
          </a:bodyPr>
          <a:lstStyle/>
          <a:p>
            <a:pPr>
              <a:buFontTx/>
              <a:buChar char="•"/>
            </a:pPr>
            <a:r>
              <a:rPr lang="nl-BE" sz="2400" dirty="0">
                <a:solidFill>
                  <a:schemeClr val="bg1"/>
                </a:solidFill>
              </a:rPr>
              <a:t> </a:t>
            </a:r>
            <a:r>
              <a:rPr lang="nl-BE" sz="2400" dirty="0" err="1">
                <a:solidFill>
                  <a:schemeClr val="bg1"/>
                </a:solidFill>
              </a:rPr>
              <a:t>Class</a:t>
            </a:r>
            <a:r>
              <a:rPr lang="nl-BE" sz="2400" dirty="0">
                <a:solidFill>
                  <a:schemeClr val="bg1"/>
                </a:solidFill>
              </a:rPr>
              <a:t> </a:t>
            </a:r>
            <a:r>
              <a:rPr lang="nl-BE" sz="2400" dirty="0" err="1">
                <a:solidFill>
                  <a:schemeClr val="bg1"/>
                </a:solidFill>
              </a:rPr>
              <a:t>prediction</a:t>
            </a:r>
            <a:r>
              <a:rPr lang="nl-BE" sz="2400" dirty="0">
                <a:solidFill>
                  <a:schemeClr val="bg1"/>
                </a:solidFill>
              </a:rPr>
              <a:t> experiment:</a:t>
            </a:r>
          </a:p>
          <a:p>
            <a:pPr lvl="1">
              <a:buFontTx/>
              <a:buChar char="•"/>
            </a:pPr>
            <a:r>
              <a:rPr lang="nl-BE" sz="2000" dirty="0">
                <a:solidFill>
                  <a:schemeClr val="bg1"/>
                </a:solidFill>
              </a:rPr>
              <a:t>  PAM </a:t>
            </a:r>
            <a:r>
              <a:rPr lang="nl-BE" sz="2000" dirty="0" err="1">
                <a:solidFill>
                  <a:schemeClr val="bg1"/>
                </a:solidFill>
              </a:rPr>
              <a:t>method</a:t>
            </a:r>
            <a:endParaRPr lang="en-GB" sz="2000" dirty="0">
              <a:solidFill>
                <a:schemeClr val="bg1"/>
              </a:solidFill>
            </a:endParaRPr>
          </a:p>
          <a:p>
            <a:pPr lvl="2">
              <a:buFontTx/>
              <a:buChar char="•"/>
            </a:pPr>
            <a:r>
              <a:rPr lang="en-GB" dirty="0">
                <a:solidFill>
                  <a:schemeClr val="bg1"/>
                </a:solidFill>
              </a:rPr>
              <a:t> Nearest shrunken </a:t>
            </a:r>
            <a:r>
              <a:rPr lang="en-GB" dirty="0" err="1">
                <a:solidFill>
                  <a:schemeClr val="bg1"/>
                </a:solidFill>
              </a:rPr>
              <a:t>centroid</a:t>
            </a:r>
            <a:r>
              <a:rPr lang="en-GB" dirty="0">
                <a:solidFill>
                  <a:schemeClr val="bg1"/>
                </a:solidFill>
              </a:rPr>
              <a:t> method</a:t>
            </a:r>
            <a:r>
              <a:rPr lang="en-GB" dirty="0" smtClean="0">
                <a:solidFill>
                  <a:schemeClr val="bg1"/>
                </a:solidFill>
              </a:rPr>
              <a:t>:</a:t>
            </a:r>
          </a:p>
          <a:p>
            <a:pPr lvl="2"/>
            <a:endParaRPr lang="en-GB" dirty="0">
              <a:solidFill>
                <a:schemeClr val="bg1"/>
              </a:solidFill>
            </a:endParaRPr>
          </a:p>
          <a:p>
            <a:pPr lvl="3">
              <a:buFontTx/>
              <a:buChar char="•"/>
            </a:pPr>
            <a:r>
              <a:rPr lang="en-GB" dirty="0">
                <a:solidFill>
                  <a:schemeClr val="bg1"/>
                </a:solidFill>
              </a:rPr>
              <a:t>  </a:t>
            </a:r>
            <a:r>
              <a:rPr lang="en-GB" sz="1600" dirty="0">
                <a:solidFill>
                  <a:schemeClr val="bg1"/>
                </a:solidFill>
              </a:rPr>
              <a:t>Modification of nearest </a:t>
            </a:r>
            <a:r>
              <a:rPr lang="en-GB" sz="1600" dirty="0" err="1">
                <a:solidFill>
                  <a:schemeClr val="bg1"/>
                </a:solidFill>
              </a:rPr>
              <a:t>centroid</a:t>
            </a:r>
            <a:r>
              <a:rPr lang="en-GB" sz="1600" dirty="0">
                <a:solidFill>
                  <a:schemeClr val="bg1"/>
                </a:solidFill>
              </a:rPr>
              <a:t> method, which computes </a:t>
            </a:r>
            <a:r>
              <a:rPr lang="en-US" sz="1600" dirty="0">
                <a:solidFill>
                  <a:schemeClr val="bg1"/>
                </a:solidFill>
              </a:rPr>
              <a:t>a standardized </a:t>
            </a:r>
            <a:r>
              <a:rPr lang="en-US" sz="1600" dirty="0" err="1">
                <a:solidFill>
                  <a:srgbClr val="FFFF00"/>
                </a:solidFill>
              </a:rPr>
              <a:t>centroid</a:t>
            </a:r>
            <a:r>
              <a:rPr lang="en-US" sz="1600" dirty="0">
                <a:solidFill>
                  <a:schemeClr val="bg1"/>
                </a:solidFill>
              </a:rPr>
              <a:t> for each class in the training set. This is the </a:t>
            </a:r>
            <a:r>
              <a:rPr lang="en-US" sz="1600" dirty="0">
                <a:solidFill>
                  <a:srgbClr val="FFFF00"/>
                </a:solidFill>
              </a:rPr>
              <a:t>average gene expression for each gene in each class divided by the within-class standard deviation for that gene</a:t>
            </a:r>
            <a:r>
              <a:rPr lang="en-US" sz="1600" dirty="0">
                <a:solidFill>
                  <a:schemeClr val="bg1"/>
                </a:solidFill>
              </a:rPr>
              <a:t>. </a:t>
            </a:r>
            <a:endParaRPr lang="en-US" sz="1600" dirty="0" smtClean="0">
              <a:solidFill>
                <a:schemeClr val="bg1"/>
              </a:solidFill>
            </a:endParaRPr>
          </a:p>
          <a:p>
            <a:pPr lvl="3"/>
            <a:endParaRPr lang="en-US" sz="1600" dirty="0">
              <a:solidFill>
                <a:schemeClr val="bg1"/>
              </a:solidFill>
            </a:endParaRPr>
          </a:p>
          <a:p>
            <a:pPr lvl="4">
              <a:buFontTx/>
              <a:buChar char="•"/>
            </a:pPr>
            <a:r>
              <a:rPr lang="en-US" sz="1600" dirty="0">
                <a:solidFill>
                  <a:schemeClr val="bg1"/>
                </a:solidFill>
              </a:rPr>
              <a:t> </a:t>
            </a:r>
            <a:r>
              <a:rPr lang="en-US" sz="1400" dirty="0">
                <a:solidFill>
                  <a:schemeClr val="bg1"/>
                </a:solidFill>
              </a:rPr>
              <a:t>Nearest </a:t>
            </a:r>
            <a:r>
              <a:rPr lang="en-US" sz="1400" dirty="0" err="1">
                <a:solidFill>
                  <a:schemeClr val="bg1"/>
                </a:solidFill>
              </a:rPr>
              <a:t>centroid</a:t>
            </a:r>
            <a:r>
              <a:rPr lang="en-US" sz="1400" dirty="0">
                <a:solidFill>
                  <a:schemeClr val="bg1"/>
                </a:solidFill>
              </a:rPr>
              <a:t> classification takes the gene expression profile of a new sample, and compares it to each of these class </a:t>
            </a:r>
            <a:r>
              <a:rPr lang="en-US" sz="1400" dirty="0" err="1">
                <a:solidFill>
                  <a:schemeClr val="bg1"/>
                </a:solidFill>
              </a:rPr>
              <a:t>centroids</a:t>
            </a:r>
            <a:r>
              <a:rPr lang="en-US" sz="1400" dirty="0">
                <a:solidFill>
                  <a:schemeClr val="bg1"/>
                </a:solidFill>
              </a:rPr>
              <a:t>. The class, whose </a:t>
            </a:r>
            <a:r>
              <a:rPr lang="en-US" sz="1400" dirty="0" err="1">
                <a:solidFill>
                  <a:schemeClr val="bg1"/>
                </a:solidFill>
              </a:rPr>
              <a:t>centroid</a:t>
            </a:r>
            <a:r>
              <a:rPr lang="en-US" sz="1400" dirty="0">
                <a:solidFill>
                  <a:schemeClr val="bg1"/>
                </a:solidFill>
              </a:rPr>
              <a:t> it is closest to, in squared distance, is the predicted class for that new sample. </a:t>
            </a:r>
          </a:p>
          <a:p>
            <a:pPr lvl="4"/>
            <a:endParaRPr lang="en-US" sz="1400" dirty="0">
              <a:solidFill>
                <a:schemeClr val="bg1"/>
              </a:solidFill>
            </a:endParaRPr>
          </a:p>
          <a:p>
            <a:pPr lvl="3">
              <a:buFontTx/>
              <a:buChar char="•"/>
            </a:pPr>
            <a:endParaRPr lang="nl-BE" sz="1600" dirty="0">
              <a:solidFill>
                <a:schemeClr val="bg1"/>
              </a:solidFill>
            </a:endParaRPr>
          </a:p>
          <a:p>
            <a:pPr lvl="3"/>
            <a:endParaRPr lang="en-US" dirty="0">
              <a:solidFill>
                <a:schemeClr val="bg1"/>
              </a:solidFill>
            </a:endParaRPr>
          </a:p>
          <a:p>
            <a:pPr lvl="3"/>
            <a:endParaRPr lang="en-US" dirty="0">
              <a:solidFill>
                <a:schemeClr val="bg1"/>
              </a:solidFill>
            </a:endParaRPr>
          </a:p>
          <a:p>
            <a:endParaRPr lang="nl-BE" sz="2400" dirty="0">
              <a:solidFill>
                <a:schemeClr val="bg1"/>
              </a:solidFill>
            </a:endParaRPr>
          </a:p>
        </p:txBody>
      </p:sp>
    </p:spTree>
    <p:custDataLst>
      <p:tags r:id="rId1"/>
    </p:custData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37891"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37892"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37893"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37894" name="Text Box 3"/>
          <p:cNvSpPr txBox="1">
            <a:spLocks noChangeArrowheads="1"/>
          </p:cNvSpPr>
          <p:nvPr/>
        </p:nvSpPr>
        <p:spPr bwMode="auto">
          <a:xfrm>
            <a:off x="2214563" y="566738"/>
            <a:ext cx="8072437" cy="6986587"/>
          </a:xfrm>
          <a:prstGeom prst="rect">
            <a:avLst/>
          </a:prstGeom>
          <a:noFill/>
          <a:ln w="9525">
            <a:noFill/>
            <a:miter lim="800000"/>
            <a:headEnd/>
            <a:tailEnd/>
          </a:ln>
        </p:spPr>
        <p:txBody>
          <a:bodyPr>
            <a:spAutoFit/>
          </a:bodyPr>
          <a:lstStyle/>
          <a:p>
            <a:pPr>
              <a:buFontTx/>
              <a:buChar char="•"/>
            </a:pPr>
            <a:r>
              <a:rPr lang="nl-BE" sz="2400" dirty="0">
                <a:solidFill>
                  <a:schemeClr val="bg1"/>
                </a:solidFill>
              </a:rPr>
              <a:t> </a:t>
            </a:r>
            <a:r>
              <a:rPr lang="nl-BE" sz="2400" dirty="0" err="1">
                <a:solidFill>
                  <a:schemeClr val="bg1"/>
                </a:solidFill>
              </a:rPr>
              <a:t>Class</a:t>
            </a:r>
            <a:r>
              <a:rPr lang="nl-BE" sz="2400" dirty="0">
                <a:solidFill>
                  <a:schemeClr val="bg1"/>
                </a:solidFill>
              </a:rPr>
              <a:t> </a:t>
            </a:r>
            <a:r>
              <a:rPr lang="nl-BE" sz="2400" dirty="0" err="1">
                <a:solidFill>
                  <a:schemeClr val="bg1"/>
                </a:solidFill>
              </a:rPr>
              <a:t>discovery</a:t>
            </a:r>
            <a:r>
              <a:rPr lang="nl-BE" sz="2400" dirty="0">
                <a:solidFill>
                  <a:schemeClr val="bg1"/>
                </a:solidFill>
              </a:rPr>
              <a:t> experiment:</a:t>
            </a:r>
          </a:p>
          <a:p>
            <a:pPr lvl="1">
              <a:buFontTx/>
              <a:buChar char="•"/>
            </a:pPr>
            <a:r>
              <a:rPr lang="nl-BE" sz="2000" dirty="0">
                <a:solidFill>
                  <a:schemeClr val="bg1"/>
                </a:solidFill>
              </a:rPr>
              <a:t>  </a:t>
            </a:r>
            <a:r>
              <a:rPr lang="nl-BE" sz="2000" dirty="0" err="1">
                <a:solidFill>
                  <a:schemeClr val="bg1"/>
                </a:solidFill>
              </a:rPr>
              <a:t>It</a:t>
            </a:r>
            <a:r>
              <a:rPr lang="nl-BE" sz="2000" dirty="0">
                <a:solidFill>
                  <a:schemeClr val="bg1"/>
                </a:solidFill>
              </a:rPr>
              <a:t> </a:t>
            </a:r>
            <a:r>
              <a:rPr lang="nl-BE" sz="2000" dirty="0" err="1">
                <a:solidFill>
                  <a:schemeClr val="bg1"/>
                </a:solidFill>
              </a:rPr>
              <a:t>involves</a:t>
            </a:r>
            <a:r>
              <a:rPr lang="nl-BE" sz="2000" dirty="0">
                <a:solidFill>
                  <a:schemeClr val="bg1"/>
                </a:solidFill>
              </a:rPr>
              <a:t> </a:t>
            </a:r>
            <a:r>
              <a:rPr lang="nl-BE" sz="2000" dirty="0" err="1">
                <a:solidFill>
                  <a:schemeClr val="bg1"/>
                </a:solidFill>
              </a:rPr>
              <a:t>analyzing</a:t>
            </a:r>
            <a:r>
              <a:rPr lang="nl-BE" sz="2000" dirty="0">
                <a:solidFill>
                  <a:schemeClr val="bg1"/>
                </a:solidFill>
              </a:rPr>
              <a:t> a </a:t>
            </a:r>
            <a:r>
              <a:rPr lang="nl-BE" sz="2000" dirty="0" err="1">
                <a:solidFill>
                  <a:schemeClr val="bg1"/>
                </a:solidFill>
              </a:rPr>
              <a:t>given</a:t>
            </a:r>
            <a:r>
              <a:rPr lang="nl-BE" sz="2000" dirty="0">
                <a:solidFill>
                  <a:schemeClr val="bg1"/>
                </a:solidFill>
              </a:rPr>
              <a:t> set of gene </a:t>
            </a:r>
            <a:r>
              <a:rPr lang="nl-BE" sz="2000" dirty="0" err="1">
                <a:solidFill>
                  <a:schemeClr val="bg1"/>
                </a:solidFill>
              </a:rPr>
              <a:t>expression</a:t>
            </a:r>
            <a:r>
              <a:rPr lang="nl-BE" sz="2000" dirty="0">
                <a:solidFill>
                  <a:schemeClr val="bg1"/>
                </a:solidFill>
              </a:rPr>
              <a:t> profiles </a:t>
            </a:r>
            <a:r>
              <a:rPr lang="nl-BE" sz="2000" dirty="0" err="1">
                <a:solidFill>
                  <a:schemeClr val="bg1"/>
                </a:solidFill>
              </a:rPr>
              <a:t>with</a:t>
            </a:r>
            <a:r>
              <a:rPr lang="nl-BE" sz="2000" dirty="0">
                <a:solidFill>
                  <a:schemeClr val="bg1"/>
                </a:solidFill>
              </a:rPr>
              <a:t> the goal of discovering </a:t>
            </a:r>
            <a:r>
              <a:rPr lang="nl-BE" sz="2000" dirty="0" err="1">
                <a:solidFill>
                  <a:schemeClr val="bg1"/>
                </a:solidFill>
              </a:rPr>
              <a:t>subgroups</a:t>
            </a:r>
            <a:r>
              <a:rPr lang="nl-BE" sz="2000" dirty="0">
                <a:solidFill>
                  <a:schemeClr val="bg1"/>
                </a:solidFill>
              </a:rPr>
              <a:t> </a:t>
            </a:r>
            <a:r>
              <a:rPr lang="nl-BE" sz="2000" dirty="0" err="1">
                <a:solidFill>
                  <a:schemeClr val="bg1"/>
                </a:solidFill>
              </a:rPr>
              <a:t>that</a:t>
            </a:r>
            <a:r>
              <a:rPr lang="nl-BE" sz="2000" dirty="0">
                <a:solidFill>
                  <a:schemeClr val="bg1"/>
                </a:solidFill>
              </a:rPr>
              <a:t> </a:t>
            </a:r>
            <a:r>
              <a:rPr lang="nl-BE" sz="2000" dirty="0" err="1">
                <a:solidFill>
                  <a:schemeClr val="bg1"/>
                </a:solidFill>
              </a:rPr>
              <a:t>share</a:t>
            </a:r>
            <a:r>
              <a:rPr lang="nl-BE" sz="2000" dirty="0">
                <a:solidFill>
                  <a:schemeClr val="bg1"/>
                </a:solidFill>
              </a:rPr>
              <a:t> </a:t>
            </a:r>
            <a:r>
              <a:rPr lang="nl-BE" sz="2000" dirty="0" err="1">
                <a:solidFill>
                  <a:schemeClr val="bg1"/>
                </a:solidFill>
              </a:rPr>
              <a:t>common</a:t>
            </a:r>
            <a:r>
              <a:rPr lang="nl-BE" sz="2000" dirty="0">
                <a:solidFill>
                  <a:schemeClr val="bg1"/>
                </a:solidFill>
              </a:rPr>
              <a:t> features</a:t>
            </a:r>
          </a:p>
          <a:p>
            <a:pPr lvl="1">
              <a:buFontTx/>
              <a:buChar char="•"/>
            </a:pPr>
            <a:r>
              <a:rPr lang="nl-BE" sz="2000" dirty="0">
                <a:solidFill>
                  <a:schemeClr val="bg1"/>
                </a:solidFill>
              </a:rPr>
              <a:t> The analyses </a:t>
            </a:r>
            <a:r>
              <a:rPr lang="nl-BE" sz="2000" dirty="0" err="1">
                <a:solidFill>
                  <a:schemeClr val="bg1"/>
                </a:solidFill>
              </a:rPr>
              <a:t>for</a:t>
            </a:r>
            <a:r>
              <a:rPr lang="nl-BE" sz="2000" dirty="0">
                <a:solidFill>
                  <a:schemeClr val="bg1"/>
                </a:solidFill>
              </a:rPr>
              <a:t> </a:t>
            </a:r>
            <a:r>
              <a:rPr lang="nl-BE" sz="2000" dirty="0" err="1">
                <a:solidFill>
                  <a:schemeClr val="bg1"/>
                </a:solidFill>
              </a:rPr>
              <a:t>class</a:t>
            </a:r>
            <a:r>
              <a:rPr lang="nl-BE" sz="2000" dirty="0">
                <a:solidFill>
                  <a:schemeClr val="bg1"/>
                </a:solidFill>
              </a:rPr>
              <a:t> </a:t>
            </a:r>
            <a:r>
              <a:rPr lang="nl-BE" sz="2000" dirty="0" err="1">
                <a:solidFill>
                  <a:schemeClr val="bg1"/>
                </a:solidFill>
              </a:rPr>
              <a:t>discovery</a:t>
            </a:r>
            <a:r>
              <a:rPr lang="nl-BE" sz="2000" dirty="0">
                <a:solidFill>
                  <a:schemeClr val="bg1"/>
                </a:solidFill>
              </a:rPr>
              <a:t> are </a:t>
            </a:r>
            <a:r>
              <a:rPr lang="nl-BE" sz="2000" dirty="0" err="1">
                <a:solidFill>
                  <a:schemeClr val="bg1"/>
                </a:solidFill>
              </a:rPr>
              <a:t>unsupervised</a:t>
            </a:r>
            <a:endParaRPr lang="nl-BE" sz="2000" dirty="0">
              <a:solidFill>
                <a:schemeClr val="bg1"/>
              </a:solidFill>
            </a:endParaRPr>
          </a:p>
          <a:p>
            <a:pPr lvl="2">
              <a:buFontTx/>
              <a:buChar char="•"/>
            </a:pPr>
            <a:r>
              <a:rPr lang="nl-BE" sz="2000" dirty="0">
                <a:solidFill>
                  <a:schemeClr val="bg1"/>
                </a:solidFill>
              </a:rPr>
              <a:t>  </a:t>
            </a:r>
            <a:r>
              <a:rPr lang="en-GB" dirty="0">
                <a:solidFill>
                  <a:schemeClr val="bg1"/>
                </a:solidFill>
              </a:rPr>
              <a:t>Analysis without prior knowledge of sample identity</a:t>
            </a:r>
          </a:p>
          <a:p>
            <a:pPr lvl="2">
              <a:buFontTx/>
              <a:buChar char="•"/>
            </a:pPr>
            <a:r>
              <a:rPr lang="en-GB" dirty="0">
                <a:solidFill>
                  <a:schemeClr val="bg1"/>
                </a:solidFill>
              </a:rPr>
              <a:t>  Clustering analysis</a:t>
            </a:r>
          </a:p>
          <a:p>
            <a:pPr lvl="3">
              <a:buFontTx/>
              <a:buChar char="•"/>
            </a:pPr>
            <a:r>
              <a:rPr lang="en-GB" dirty="0">
                <a:solidFill>
                  <a:schemeClr val="bg1"/>
                </a:solidFill>
              </a:rPr>
              <a:t> It divides data points (genes or samples) into groups (clusters) using measures of similarity, such as correlation or Euclidian distance .</a:t>
            </a:r>
          </a:p>
          <a:p>
            <a:pPr lvl="3">
              <a:buFontTx/>
              <a:buChar char="•"/>
            </a:pPr>
            <a:r>
              <a:rPr lang="en-GB" dirty="0">
                <a:solidFill>
                  <a:schemeClr val="bg1"/>
                </a:solidFill>
              </a:rPr>
              <a:t> Complete, average or single linkage clustering.</a:t>
            </a:r>
          </a:p>
          <a:p>
            <a:pPr lvl="3"/>
            <a:endParaRPr lang="en-GB" dirty="0">
              <a:solidFill>
                <a:schemeClr val="bg1"/>
              </a:solidFill>
            </a:endParaRPr>
          </a:p>
          <a:p>
            <a:pPr lvl="3">
              <a:buFontTx/>
              <a:buChar char="•"/>
            </a:pPr>
            <a:r>
              <a:rPr lang="en-GB" dirty="0">
                <a:solidFill>
                  <a:schemeClr val="bg1"/>
                </a:solidFill>
              </a:rPr>
              <a:t> e.g. Hierarchical clustering analysis</a:t>
            </a:r>
          </a:p>
          <a:p>
            <a:pPr lvl="4">
              <a:buFontTx/>
              <a:buChar char="•"/>
            </a:pPr>
            <a:r>
              <a:rPr lang="en-GB" sz="1600" dirty="0">
                <a:solidFill>
                  <a:schemeClr val="bg1"/>
                </a:solidFill>
              </a:rPr>
              <a:t> The end result is a cluster tree or </a:t>
            </a:r>
            <a:r>
              <a:rPr lang="en-GB" sz="1600" dirty="0" err="1">
                <a:solidFill>
                  <a:schemeClr val="bg1"/>
                </a:solidFill>
              </a:rPr>
              <a:t>dendogram</a:t>
            </a:r>
            <a:endParaRPr lang="en-GB" sz="1600" dirty="0">
              <a:solidFill>
                <a:schemeClr val="bg1"/>
              </a:solidFill>
            </a:endParaRPr>
          </a:p>
          <a:p>
            <a:pPr lvl="4">
              <a:buFontTx/>
              <a:buChar char="•"/>
            </a:pPr>
            <a:r>
              <a:rPr lang="en-GB" sz="1600" dirty="0">
                <a:solidFill>
                  <a:schemeClr val="bg1"/>
                </a:solidFill>
              </a:rPr>
              <a:t> The result can also be displayed as</a:t>
            </a:r>
          </a:p>
          <a:p>
            <a:pPr lvl="4"/>
            <a:r>
              <a:rPr lang="en-GB" sz="1600" dirty="0">
                <a:solidFill>
                  <a:schemeClr val="bg1"/>
                </a:solidFill>
              </a:rPr>
              <a:t>a  2-dimensional </a:t>
            </a:r>
            <a:r>
              <a:rPr lang="en-GB" sz="1600" dirty="0" err="1">
                <a:solidFill>
                  <a:schemeClr val="bg1"/>
                </a:solidFill>
              </a:rPr>
              <a:t>heatmap</a:t>
            </a:r>
            <a:endParaRPr lang="en-GB" sz="1600" dirty="0">
              <a:solidFill>
                <a:schemeClr val="bg1"/>
              </a:solidFill>
            </a:endParaRPr>
          </a:p>
          <a:p>
            <a:pPr lvl="4"/>
            <a:r>
              <a:rPr lang="en-GB" sz="1600" dirty="0">
                <a:solidFill>
                  <a:schemeClr val="bg1"/>
                </a:solidFill>
              </a:rPr>
              <a:t>with 2 </a:t>
            </a:r>
            <a:r>
              <a:rPr lang="en-GB" sz="1600" dirty="0" err="1">
                <a:solidFill>
                  <a:schemeClr val="bg1"/>
                </a:solidFill>
              </a:rPr>
              <a:t>dendograms</a:t>
            </a:r>
            <a:r>
              <a:rPr lang="en-GB" sz="1600" dirty="0">
                <a:solidFill>
                  <a:schemeClr val="bg1"/>
                </a:solidFill>
              </a:rPr>
              <a:t>,</a:t>
            </a:r>
          </a:p>
          <a:p>
            <a:pPr lvl="4"/>
            <a:r>
              <a:rPr lang="en-GB" sz="1600" dirty="0">
                <a:solidFill>
                  <a:schemeClr val="bg1"/>
                </a:solidFill>
              </a:rPr>
              <a:t>one indicating the</a:t>
            </a:r>
          </a:p>
          <a:p>
            <a:pPr lvl="4"/>
            <a:r>
              <a:rPr lang="en-GB" sz="1600" dirty="0">
                <a:solidFill>
                  <a:schemeClr val="bg1"/>
                </a:solidFill>
              </a:rPr>
              <a:t>similarity between</a:t>
            </a:r>
          </a:p>
          <a:p>
            <a:pPr lvl="4"/>
            <a:r>
              <a:rPr lang="en-GB" sz="1600" dirty="0">
                <a:solidFill>
                  <a:schemeClr val="bg1"/>
                </a:solidFill>
              </a:rPr>
              <a:t>patients and the other</a:t>
            </a:r>
          </a:p>
          <a:p>
            <a:pPr lvl="4"/>
            <a:r>
              <a:rPr lang="en-GB" sz="1600" dirty="0">
                <a:solidFill>
                  <a:schemeClr val="bg1"/>
                </a:solidFill>
              </a:rPr>
              <a:t>indicating the similarity</a:t>
            </a:r>
          </a:p>
          <a:p>
            <a:pPr lvl="4"/>
            <a:r>
              <a:rPr lang="en-GB" sz="1600" dirty="0">
                <a:solidFill>
                  <a:schemeClr val="bg1"/>
                </a:solidFill>
              </a:rPr>
              <a:t>between genes.</a:t>
            </a:r>
            <a:endParaRPr lang="en-US" sz="1600" dirty="0">
              <a:solidFill>
                <a:schemeClr val="bg1"/>
              </a:solidFill>
            </a:endParaRPr>
          </a:p>
          <a:p>
            <a:pPr lvl="3"/>
            <a:endParaRPr lang="nl-BE" sz="1600" dirty="0">
              <a:solidFill>
                <a:schemeClr val="bg1"/>
              </a:solidFill>
            </a:endParaRPr>
          </a:p>
          <a:p>
            <a:pPr lvl="3"/>
            <a:endParaRPr lang="en-US" dirty="0">
              <a:solidFill>
                <a:schemeClr val="bg1"/>
              </a:solidFill>
            </a:endParaRPr>
          </a:p>
          <a:p>
            <a:pPr lvl="3"/>
            <a:endParaRPr lang="en-US" dirty="0">
              <a:solidFill>
                <a:schemeClr val="bg1"/>
              </a:solidFill>
            </a:endParaRPr>
          </a:p>
          <a:p>
            <a:endParaRPr lang="nl-BE" sz="2400" dirty="0">
              <a:solidFill>
                <a:schemeClr val="bg1"/>
              </a:solidFill>
            </a:endParaRPr>
          </a:p>
        </p:txBody>
      </p:sp>
      <p:pic>
        <p:nvPicPr>
          <p:cNvPr id="37895" name="Picture 6"/>
          <p:cNvPicPr>
            <a:picLocks noChangeAspect="1" noChangeArrowheads="1"/>
          </p:cNvPicPr>
          <p:nvPr/>
        </p:nvPicPr>
        <p:blipFill>
          <a:blip r:embed="rId4" cstate="print"/>
          <a:srcRect/>
          <a:stretch>
            <a:fillRect/>
          </a:stretch>
        </p:blipFill>
        <p:spPr bwMode="auto">
          <a:xfrm>
            <a:off x="6429375" y="5022304"/>
            <a:ext cx="1144588" cy="1143000"/>
          </a:xfrm>
          <a:prstGeom prst="rect">
            <a:avLst/>
          </a:prstGeom>
          <a:noFill/>
          <a:ln w="9525">
            <a:noFill/>
            <a:miter lim="800000"/>
            <a:headEnd/>
            <a:tailEnd/>
          </a:ln>
        </p:spPr>
      </p:pic>
      <p:pic>
        <p:nvPicPr>
          <p:cNvPr id="37896" name="Picture 4" descr="C:\Users\u0046735\PhD project\artikel predictie\artikel predictie after submission NEJM\IBD colitis\third draft\submission Gastroenterology\Figures and Tables\Figure 1c.jpg"/>
          <p:cNvPicPr>
            <a:picLocks noChangeAspect="1" noChangeArrowheads="1"/>
          </p:cNvPicPr>
          <p:nvPr/>
        </p:nvPicPr>
        <p:blipFill>
          <a:blip r:embed="rId5" cstate="print"/>
          <a:srcRect/>
          <a:stretch>
            <a:fillRect/>
          </a:stretch>
        </p:blipFill>
        <p:spPr bwMode="auto">
          <a:xfrm>
            <a:off x="7985943" y="4369197"/>
            <a:ext cx="2270125" cy="2516187"/>
          </a:xfrm>
          <a:prstGeom prst="rect">
            <a:avLst/>
          </a:prstGeom>
          <a:noFill/>
          <a:ln w="9525">
            <a:no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38915"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38916"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38917"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Biological verification </a:t>
              </a:r>
            </a:p>
            <a:p>
              <a:pPr eaLnBrk="0" hangingPunct="0">
                <a:defRPr/>
              </a:pPr>
              <a:r>
                <a:rPr lang="en-US" sz="1600" dirty="0">
                  <a:solidFill>
                    <a:srgbClr val="FF0000"/>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38918" name="Text Box 3"/>
          <p:cNvSpPr txBox="1">
            <a:spLocks noChangeArrowheads="1"/>
          </p:cNvSpPr>
          <p:nvPr/>
        </p:nvSpPr>
        <p:spPr bwMode="auto">
          <a:xfrm>
            <a:off x="2214563" y="566738"/>
            <a:ext cx="8072437" cy="2246312"/>
          </a:xfrm>
          <a:prstGeom prst="rect">
            <a:avLst/>
          </a:prstGeom>
          <a:noFill/>
          <a:ln w="9525">
            <a:noFill/>
            <a:miter lim="800000"/>
            <a:headEnd/>
            <a:tailEnd/>
          </a:ln>
        </p:spPr>
        <p:txBody>
          <a:bodyPr>
            <a:spAutoFit/>
          </a:bodyPr>
          <a:lstStyle/>
          <a:p>
            <a:pPr>
              <a:buFontTx/>
              <a:buChar char="•"/>
            </a:pPr>
            <a:r>
              <a:rPr lang="nl-BE" sz="2400">
                <a:solidFill>
                  <a:schemeClr val="bg1"/>
                </a:solidFill>
              </a:rPr>
              <a:t> Probe set annotations:</a:t>
            </a:r>
          </a:p>
          <a:p>
            <a:pPr lvl="1">
              <a:buFontTx/>
              <a:buChar char="•"/>
            </a:pPr>
            <a:r>
              <a:rPr lang="nl-BE" sz="2400">
                <a:solidFill>
                  <a:schemeClr val="bg1"/>
                </a:solidFill>
              </a:rPr>
              <a:t> </a:t>
            </a:r>
            <a:r>
              <a:rPr lang="en-GB" sz="2000">
                <a:solidFill>
                  <a:schemeClr val="bg1"/>
                </a:solidFill>
              </a:rPr>
              <a:t>Affymetrix NetAffx website </a:t>
            </a:r>
            <a:r>
              <a:rPr lang="en-GB" sz="1600">
                <a:solidFill>
                  <a:schemeClr val="bg1"/>
                </a:solidFill>
              </a:rPr>
              <a:t>(http://www.affymetrix.com/analysis/index.affx)</a:t>
            </a:r>
          </a:p>
          <a:p>
            <a:pPr lvl="2">
              <a:buFontTx/>
              <a:buChar char="•"/>
            </a:pPr>
            <a:r>
              <a:rPr lang="en-GB" sz="1600">
                <a:solidFill>
                  <a:schemeClr val="bg1"/>
                </a:solidFill>
              </a:rPr>
              <a:t>  Example: 206988_at from  Affymetrix Human Genome 133 plus 2.0 array</a:t>
            </a:r>
            <a:endParaRPr lang="nl-BE" sz="1600">
              <a:solidFill>
                <a:schemeClr val="bg1"/>
              </a:solidFill>
            </a:endParaRPr>
          </a:p>
          <a:p>
            <a:pPr lvl="3">
              <a:buFontTx/>
              <a:buChar char="•"/>
            </a:pPr>
            <a:endParaRPr lang="nl-BE" sz="1600">
              <a:solidFill>
                <a:schemeClr val="bg1"/>
              </a:solidFill>
            </a:endParaRPr>
          </a:p>
          <a:p>
            <a:pPr lvl="3"/>
            <a:endParaRPr lang="en-US">
              <a:solidFill>
                <a:schemeClr val="bg1"/>
              </a:solidFill>
            </a:endParaRPr>
          </a:p>
          <a:p>
            <a:pPr lvl="3"/>
            <a:endParaRPr lang="en-US">
              <a:solidFill>
                <a:schemeClr val="bg1"/>
              </a:solidFill>
            </a:endParaRPr>
          </a:p>
          <a:p>
            <a:endParaRPr lang="nl-BE" sz="2400">
              <a:solidFill>
                <a:schemeClr val="bg1"/>
              </a:solidFill>
            </a:endParaRPr>
          </a:p>
        </p:txBody>
      </p:sp>
      <p:pic>
        <p:nvPicPr>
          <p:cNvPr id="38919" name="Picture 5"/>
          <p:cNvPicPr>
            <a:picLocks noChangeAspect="1" noChangeArrowheads="1"/>
          </p:cNvPicPr>
          <p:nvPr/>
        </p:nvPicPr>
        <p:blipFill>
          <a:blip r:embed="rId4" cstate="print"/>
          <a:srcRect l="9570" t="27499" r="30664" b="20000"/>
          <a:stretch>
            <a:fillRect/>
          </a:stretch>
        </p:blipFill>
        <p:spPr bwMode="auto">
          <a:xfrm>
            <a:off x="2714625" y="2000250"/>
            <a:ext cx="7286625" cy="4000500"/>
          </a:xfrm>
          <a:prstGeom prst="rect">
            <a:avLst/>
          </a:prstGeom>
          <a:noFill/>
          <a:ln w="9525">
            <a:no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39939"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39940"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39941"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Biological verification </a:t>
              </a:r>
            </a:p>
            <a:p>
              <a:pPr eaLnBrk="0" hangingPunct="0">
                <a:defRPr/>
              </a:pPr>
              <a:r>
                <a:rPr lang="en-US" sz="1600" dirty="0">
                  <a:solidFill>
                    <a:srgbClr val="FF0000"/>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39942" name="Text Box 3"/>
          <p:cNvSpPr txBox="1">
            <a:spLocks noChangeArrowheads="1"/>
          </p:cNvSpPr>
          <p:nvPr/>
        </p:nvSpPr>
        <p:spPr bwMode="auto">
          <a:xfrm>
            <a:off x="2214563" y="566738"/>
            <a:ext cx="8072437" cy="2246312"/>
          </a:xfrm>
          <a:prstGeom prst="rect">
            <a:avLst/>
          </a:prstGeom>
          <a:noFill/>
          <a:ln w="9525">
            <a:noFill/>
            <a:miter lim="800000"/>
            <a:headEnd/>
            <a:tailEnd/>
          </a:ln>
        </p:spPr>
        <p:txBody>
          <a:bodyPr>
            <a:spAutoFit/>
          </a:bodyPr>
          <a:lstStyle/>
          <a:p>
            <a:pPr>
              <a:buFontTx/>
              <a:buChar char="•"/>
            </a:pPr>
            <a:r>
              <a:rPr lang="nl-BE" sz="2400">
                <a:solidFill>
                  <a:schemeClr val="bg1"/>
                </a:solidFill>
              </a:rPr>
              <a:t> Probe set annotations:</a:t>
            </a:r>
          </a:p>
          <a:p>
            <a:pPr lvl="1">
              <a:buFontTx/>
              <a:buChar char="•"/>
            </a:pPr>
            <a:r>
              <a:rPr lang="nl-BE" sz="2400">
                <a:solidFill>
                  <a:schemeClr val="bg1"/>
                </a:solidFill>
              </a:rPr>
              <a:t> </a:t>
            </a:r>
            <a:r>
              <a:rPr lang="en-GB" sz="2000">
                <a:solidFill>
                  <a:schemeClr val="bg1"/>
                </a:solidFill>
              </a:rPr>
              <a:t>Affymetrix NetAffx website </a:t>
            </a:r>
            <a:r>
              <a:rPr lang="en-GB" sz="1600">
                <a:solidFill>
                  <a:schemeClr val="bg1"/>
                </a:solidFill>
              </a:rPr>
              <a:t>(http://www.affymetrix.com/analysis/index.affx)</a:t>
            </a:r>
          </a:p>
          <a:p>
            <a:pPr lvl="2">
              <a:buFontTx/>
              <a:buChar char="•"/>
            </a:pPr>
            <a:r>
              <a:rPr lang="en-GB" sz="1600">
                <a:solidFill>
                  <a:schemeClr val="bg1"/>
                </a:solidFill>
              </a:rPr>
              <a:t>  Example: 206988_at from  Affymetrix Human Genome 133 plus 2.0 array</a:t>
            </a:r>
            <a:endParaRPr lang="nl-BE" sz="1600">
              <a:solidFill>
                <a:schemeClr val="bg1"/>
              </a:solidFill>
            </a:endParaRPr>
          </a:p>
          <a:p>
            <a:pPr lvl="3">
              <a:buFontTx/>
              <a:buChar char="•"/>
            </a:pPr>
            <a:endParaRPr lang="nl-BE" sz="1600">
              <a:solidFill>
                <a:schemeClr val="bg1"/>
              </a:solidFill>
            </a:endParaRPr>
          </a:p>
          <a:p>
            <a:pPr lvl="3"/>
            <a:endParaRPr lang="en-US">
              <a:solidFill>
                <a:schemeClr val="bg1"/>
              </a:solidFill>
            </a:endParaRPr>
          </a:p>
          <a:p>
            <a:pPr lvl="3"/>
            <a:endParaRPr lang="en-US">
              <a:solidFill>
                <a:schemeClr val="bg1"/>
              </a:solidFill>
            </a:endParaRPr>
          </a:p>
          <a:p>
            <a:endParaRPr lang="nl-BE" sz="2400">
              <a:solidFill>
                <a:schemeClr val="bg1"/>
              </a:solidFill>
            </a:endParaRPr>
          </a:p>
        </p:txBody>
      </p:sp>
      <p:pic>
        <p:nvPicPr>
          <p:cNvPr id="39943" name="Picture 2"/>
          <p:cNvPicPr>
            <a:picLocks noChangeAspect="1" noChangeArrowheads="1"/>
          </p:cNvPicPr>
          <p:nvPr/>
        </p:nvPicPr>
        <p:blipFill>
          <a:blip r:embed="rId4" cstate="print"/>
          <a:srcRect l="9375" t="27187" r="12109" b="21249"/>
          <a:stretch>
            <a:fillRect/>
          </a:stretch>
        </p:blipFill>
        <p:spPr bwMode="auto">
          <a:xfrm>
            <a:off x="571500" y="2000250"/>
            <a:ext cx="9572625" cy="3929063"/>
          </a:xfrm>
          <a:prstGeom prst="rect">
            <a:avLst/>
          </a:prstGeom>
          <a:noFill/>
          <a:ln w="9525">
            <a:no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40963"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40964"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40965"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Biological verification </a:t>
              </a:r>
            </a:p>
            <a:p>
              <a:pPr eaLnBrk="0" hangingPunct="0">
                <a:defRPr/>
              </a:pPr>
              <a:r>
                <a:rPr lang="en-US" sz="1600" dirty="0">
                  <a:solidFill>
                    <a:srgbClr val="FF0000"/>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40966" name="Text Box 3"/>
          <p:cNvSpPr txBox="1">
            <a:spLocks noChangeArrowheads="1"/>
          </p:cNvSpPr>
          <p:nvPr/>
        </p:nvSpPr>
        <p:spPr bwMode="auto">
          <a:xfrm>
            <a:off x="2214563" y="566738"/>
            <a:ext cx="8072437" cy="2246312"/>
          </a:xfrm>
          <a:prstGeom prst="rect">
            <a:avLst/>
          </a:prstGeom>
          <a:noFill/>
          <a:ln w="9525">
            <a:noFill/>
            <a:miter lim="800000"/>
            <a:headEnd/>
            <a:tailEnd/>
          </a:ln>
        </p:spPr>
        <p:txBody>
          <a:bodyPr>
            <a:spAutoFit/>
          </a:bodyPr>
          <a:lstStyle/>
          <a:p>
            <a:pPr>
              <a:buFontTx/>
              <a:buChar char="•"/>
            </a:pPr>
            <a:r>
              <a:rPr lang="nl-BE" sz="2400">
                <a:solidFill>
                  <a:schemeClr val="bg1"/>
                </a:solidFill>
              </a:rPr>
              <a:t> Probe set annotations:</a:t>
            </a:r>
          </a:p>
          <a:p>
            <a:pPr lvl="1">
              <a:buFontTx/>
              <a:buChar char="•"/>
            </a:pPr>
            <a:r>
              <a:rPr lang="nl-BE" sz="2400">
                <a:solidFill>
                  <a:schemeClr val="bg1"/>
                </a:solidFill>
              </a:rPr>
              <a:t> </a:t>
            </a:r>
            <a:r>
              <a:rPr lang="en-GB" sz="2000">
                <a:solidFill>
                  <a:schemeClr val="bg1"/>
                </a:solidFill>
              </a:rPr>
              <a:t>Affymetrix NetAffx website </a:t>
            </a:r>
            <a:r>
              <a:rPr lang="en-GB" sz="1600">
                <a:solidFill>
                  <a:schemeClr val="bg1"/>
                </a:solidFill>
              </a:rPr>
              <a:t>(http://www.affymetrix.com/analysis/index.affx)</a:t>
            </a:r>
          </a:p>
          <a:p>
            <a:pPr lvl="2">
              <a:buFontTx/>
              <a:buChar char="•"/>
            </a:pPr>
            <a:r>
              <a:rPr lang="en-GB" sz="1600">
                <a:solidFill>
                  <a:schemeClr val="bg1"/>
                </a:solidFill>
              </a:rPr>
              <a:t>  Example: 206988_at from  Affymetrix Human Genome 133 plus 2.0 array</a:t>
            </a:r>
            <a:endParaRPr lang="nl-BE" sz="1600">
              <a:solidFill>
                <a:schemeClr val="bg1"/>
              </a:solidFill>
            </a:endParaRPr>
          </a:p>
          <a:p>
            <a:pPr lvl="3">
              <a:buFontTx/>
              <a:buChar char="•"/>
            </a:pPr>
            <a:endParaRPr lang="nl-BE" sz="1600">
              <a:solidFill>
                <a:schemeClr val="bg1"/>
              </a:solidFill>
            </a:endParaRPr>
          </a:p>
          <a:p>
            <a:pPr lvl="3"/>
            <a:endParaRPr lang="en-US">
              <a:solidFill>
                <a:schemeClr val="bg1"/>
              </a:solidFill>
            </a:endParaRPr>
          </a:p>
          <a:p>
            <a:pPr lvl="3"/>
            <a:endParaRPr lang="en-US">
              <a:solidFill>
                <a:schemeClr val="bg1"/>
              </a:solidFill>
            </a:endParaRPr>
          </a:p>
          <a:p>
            <a:endParaRPr lang="nl-BE" sz="2400">
              <a:solidFill>
                <a:schemeClr val="bg1"/>
              </a:solidFill>
            </a:endParaRPr>
          </a:p>
        </p:txBody>
      </p:sp>
      <p:pic>
        <p:nvPicPr>
          <p:cNvPr id="40967" name="Picture 2"/>
          <p:cNvPicPr>
            <a:picLocks noChangeAspect="1" noChangeArrowheads="1"/>
          </p:cNvPicPr>
          <p:nvPr/>
        </p:nvPicPr>
        <p:blipFill>
          <a:blip r:embed="rId4" cstate="print"/>
          <a:srcRect l="22852" t="45000" b="33437"/>
          <a:stretch>
            <a:fillRect/>
          </a:stretch>
        </p:blipFill>
        <p:spPr bwMode="auto">
          <a:xfrm>
            <a:off x="881063" y="2214563"/>
            <a:ext cx="9405937" cy="1643062"/>
          </a:xfrm>
          <a:prstGeom prst="rect">
            <a:avLst/>
          </a:prstGeom>
          <a:noFill/>
          <a:ln w="9525">
            <a:noFill/>
            <a:miter lim="800000"/>
            <a:headEnd/>
            <a:tailEnd/>
          </a:ln>
        </p:spPr>
      </p:pic>
      <p:sp>
        <p:nvSpPr>
          <p:cNvPr id="24" name="Oval 23"/>
          <p:cNvSpPr/>
          <p:nvPr/>
        </p:nvSpPr>
        <p:spPr>
          <a:xfrm>
            <a:off x="2571750" y="3143250"/>
            <a:ext cx="857250" cy="500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custDataLst>
      <p:tags r:id="rId1"/>
    </p:custData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41987"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41988"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41989"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Biological verification </a:t>
              </a:r>
            </a:p>
            <a:p>
              <a:pPr eaLnBrk="0" hangingPunct="0">
                <a:defRPr/>
              </a:pPr>
              <a:r>
                <a:rPr lang="en-US" sz="1600" dirty="0">
                  <a:solidFill>
                    <a:srgbClr val="FF0000"/>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41990" name="Text Box 3"/>
          <p:cNvSpPr txBox="1">
            <a:spLocks noChangeArrowheads="1"/>
          </p:cNvSpPr>
          <p:nvPr/>
        </p:nvSpPr>
        <p:spPr bwMode="auto">
          <a:xfrm>
            <a:off x="2214563" y="566738"/>
            <a:ext cx="8072437" cy="2246312"/>
          </a:xfrm>
          <a:prstGeom prst="rect">
            <a:avLst/>
          </a:prstGeom>
          <a:noFill/>
          <a:ln w="9525">
            <a:noFill/>
            <a:miter lim="800000"/>
            <a:headEnd/>
            <a:tailEnd/>
          </a:ln>
        </p:spPr>
        <p:txBody>
          <a:bodyPr>
            <a:spAutoFit/>
          </a:bodyPr>
          <a:lstStyle/>
          <a:p>
            <a:pPr>
              <a:buFontTx/>
              <a:buChar char="•"/>
            </a:pPr>
            <a:r>
              <a:rPr lang="nl-BE" sz="2400">
                <a:solidFill>
                  <a:schemeClr val="bg1"/>
                </a:solidFill>
              </a:rPr>
              <a:t> Probe set annotations:</a:t>
            </a:r>
          </a:p>
          <a:p>
            <a:pPr lvl="1">
              <a:buFontTx/>
              <a:buChar char="•"/>
            </a:pPr>
            <a:r>
              <a:rPr lang="nl-BE" sz="2400">
                <a:solidFill>
                  <a:schemeClr val="bg1"/>
                </a:solidFill>
              </a:rPr>
              <a:t> </a:t>
            </a:r>
            <a:r>
              <a:rPr lang="en-GB" sz="2000">
                <a:solidFill>
                  <a:schemeClr val="bg1"/>
                </a:solidFill>
              </a:rPr>
              <a:t>Affymetrix NetAffx website </a:t>
            </a:r>
            <a:r>
              <a:rPr lang="en-GB" sz="1600">
                <a:solidFill>
                  <a:schemeClr val="bg1"/>
                </a:solidFill>
              </a:rPr>
              <a:t>(http://www.affymetrix.com/analysis/index.affx)</a:t>
            </a:r>
          </a:p>
          <a:p>
            <a:pPr lvl="2">
              <a:buFontTx/>
              <a:buChar char="•"/>
            </a:pPr>
            <a:r>
              <a:rPr lang="en-GB" sz="1600">
                <a:solidFill>
                  <a:schemeClr val="bg1"/>
                </a:solidFill>
              </a:rPr>
              <a:t>  Example: 206988_at from  Affymetrix Human Genome 133 plus 2.0 array</a:t>
            </a:r>
            <a:endParaRPr lang="nl-BE" sz="1600">
              <a:solidFill>
                <a:schemeClr val="bg1"/>
              </a:solidFill>
            </a:endParaRPr>
          </a:p>
          <a:p>
            <a:pPr lvl="3">
              <a:buFontTx/>
              <a:buChar char="•"/>
            </a:pPr>
            <a:endParaRPr lang="nl-BE" sz="1600">
              <a:solidFill>
                <a:schemeClr val="bg1"/>
              </a:solidFill>
            </a:endParaRPr>
          </a:p>
          <a:p>
            <a:pPr lvl="3"/>
            <a:endParaRPr lang="en-US">
              <a:solidFill>
                <a:schemeClr val="bg1"/>
              </a:solidFill>
            </a:endParaRPr>
          </a:p>
          <a:p>
            <a:pPr lvl="3"/>
            <a:endParaRPr lang="en-US">
              <a:solidFill>
                <a:schemeClr val="bg1"/>
              </a:solidFill>
            </a:endParaRPr>
          </a:p>
          <a:p>
            <a:endParaRPr lang="nl-BE" sz="2400">
              <a:solidFill>
                <a:schemeClr val="bg1"/>
              </a:solidFill>
            </a:endParaRPr>
          </a:p>
        </p:txBody>
      </p:sp>
      <p:pic>
        <p:nvPicPr>
          <p:cNvPr id="41991" name="Picture 2"/>
          <p:cNvPicPr>
            <a:picLocks noChangeAspect="1" noChangeArrowheads="1"/>
          </p:cNvPicPr>
          <p:nvPr/>
        </p:nvPicPr>
        <p:blipFill>
          <a:blip r:embed="rId4" cstate="print"/>
          <a:srcRect l="23438" t="18750" r="20898" b="32500"/>
          <a:stretch>
            <a:fillRect/>
          </a:stretch>
        </p:blipFill>
        <p:spPr bwMode="auto">
          <a:xfrm>
            <a:off x="2857500" y="2071688"/>
            <a:ext cx="6786563" cy="3714750"/>
          </a:xfrm>
          <a:prstGeom prst="rect">
            <a:avLst/>
          </a:prstGeom>
          <a:noFill/>
          <a:ln w="9525">
            <a:no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43011"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43012"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43013"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Biological verification </a:t>
              </a:r>
            </a:p>
            <a:p>
              <a:pPr eaLnBrk="0" hangingPunct="0">
                <a:defRPr/>
              </a:pPr>
              <a:r>
                <a:rPr lang="en-US" sz="1600" dirty="0">
                  <a:solidFill>
                    <a:srgbClr val="FF0000"/>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43014" name="Text Box 3"/>
          <p:cNvSpPr txBox="1">
            <a:spLocks noChangeArrowheads="1"/>
          </p:cNvSpPr>
          <p:nvPr/>
        </p:nvSpPr>
        <p:spPr bwMode="auto">
          <a:xfrm>
            <a:off x="2214563" y="566738"/>
            <a:ext cx="8215312" cy="4247317"/>
          </a:xfrm>
          <a:prstGeom prst="rect">
            <a:avLst/>
          </a:prstGeom>
          <a:noFill/>
          <a:ln w="9525">
            <a:noFill/>
            <a:miter lim="800000"/>
            <a:headEnd/>
            <a:tailEnd/>
          </a:ln>
        </p:spPr>
        <p:txBody>
          <a:bodyPr>
            <a:spAutoFit/>
          </a:bodyPr>
          <a:lstStyle/>
          <a:p>
            <a:pPr>
              <a:buFontTx/>
              <a:buChar char="•"/>
            </a:pPr>
            <a:r>
              <a:rPr lang="nl-BE" sz="2400" dirty="0">
                <a:solidFill>
                  <a:schemeClr val="bg1"/>
                </a:solidFill>
              </a:rPr>
              <a:t> </a:t>
            </a:r>
            <a:r>
              <a:rPr lang="nl-BE" sz="2400" dirty="0" err="1">
                <a:solidFill>
                  <a:schemeClr val="bg1"/>
                </a:solidFill>
              </a:rPr>
              <a:t>Functional</a:t>
            </a:r>
            <a:r>
              <a:rPr lang="nl-BE" sz="2400" dirty="0">
                <a:solidFill>
                  <a:schemeClr val="bg1"/>
                </a:solidFill>
              </a:rPr>
              <a:t> </a:t>
            </a:r>
            <a:r>
              <a:rPr lang="nl-BE" sz="2400" dirty="0" err="1">
                <a:solidFill>
                  <a:schemeClr val="bg1"/>
                </a:solidFill>
              </a:rPr>
              <a:t>analysis</a:t>
            </a:r>
            <a:r>
              <a:rPr lang="nl-BE" sz="2400" dirty="0">
                <a:solidFill>
                  <a:schemeClr val="bg1"/>
                </a:solidFill>
              </a:rPr>
              <a:t>:</a:t>
            </a:r>
          </a:p>
          <a:p>
            <a:pPr lvl="1">
              <a:buFontTx/>
              <a:buChar char="•"/>
            </a:pPr>
            <a:r>
              <a:rPr lang="nl-BE" sz="2400" dirty="0">
                <a:solidFill>
                  <a:schemeClr val="bg1"/>
                </a:solidFill>
              </a:rPr>
              <a:t> </a:t>
            </a:r>
            <a:r>
              <a:rPr lang="nl-BE" sz="2000" dirty="0">
                <a:solidFill>
                  <a:schemeClr val="bg1"/>
                </a:solidFill>
              </a:rPr>
              <a:t>to </a:t>
            </a:r>
            <a:r>
              <a:rPr lang="nl-BE" sz="2000" dirty="0" err="1">
                <a:solidFill>
                  <a:schemeClr val="bg1"/>
                </a:solidFill>
              </a:rPr>
              <a:t>identify</a:t>
            </a:r>
            <a:r>
              <a:rPr lang="nl-BE" sz="2000" dirty="0">
                <a:solidFill>
                  <a:schemeClr val="bg1"/>
                </a:solidFill>
              </a:rPr>
              <a:t> </a:t>
            </a:r>
            <a:r>
              <a:rPr lang="nl-BE" sz="2000" dirty="0" err="1">
                <a:solidFill>
                  <a:schemeClr val="bg1"/>
                </a:solidFill>
              </a:rPr>
              <a:t>which</a:t>
            </a:r>
            <a:r>
              <a:rPr lang="nl-BE" sz="2000" dirty="0">
                <a:solidFill>
                  <a:schemeClr val="bg1"/>
                </a:solidFill>
              </a:rPr>
              <a:t> </a:t>
            </a:r>
            <a:r>
              <a:rPr lang="nl-BE" sz="2000" dirty="0" err="1">
                <a:solidFill>
                  <a:schemeClr val="bg1"/>
                </a:solidFill>
              </a:rPr>
              <a:t>biological</a:t>
            </a:r>
            <a:r>
              <a:rPr lang="nl-BE" sz="2000" dirty="0">
                <a:solidFill>
                  <a:schemeClr val="bg1"/>
                </a:solidFill>
              </a:rPr>
              <a:t> </a:t>
            </a:r>
            <a:r>
              <a:rPr lang="nl-BE" sz="2000" dirty="0" err="1">
                <a:solidFill>
                  <a:schemeClr val="bg1"/>
                </a:solidFill>
              </a:rPr>
              <a:t>processes</a:t>
            </a:r>
            <a:r>
              <a:rPr lang="nl-BE" sz="2000" dirty="0">
                <a:solidFill>
                  <a:schemeClr val="bg1"/>
                </a:solidFill>
              </a:rPr>
              <a:t> and/</a:t>
            </a:r>
            <a:r>
              <a:rPr lang="nl-BE" sz="2000" dirty="0" err="1">
                <a:solidFill>
                  <a:schemeClr val="bg1"/>
                </a:solidFill>
              </a:rPr>
              <a:t>or</a:t>
            </a:r>
            <a:r>
              <a:rPr lang="nl-BE" sz="2000" dirty="0">
                <a:solidFill>
                  <a:schemeClr val="bg1"/>
                </a:solidFill>
              </a:rPr>
              <a:t> </a:t>
            </a:r>
            <a:r>
              <a:rPr lang="nl-BE" sz="2000" dirty="0" err="1">
                <a:solidFill>
                  <a:schemeClr val="bg1"/>
                </a:solidFill>
              </a:rPr>
              <a:t>diseases</a:t>
            </a:r>
            <a:r>
              <a:rPr lang="nl-BE" sz="2000" dirty="0">
                <a:solidFill>
                  <a:schemeClr val="bg1"/>
                </a:solidFill>
              </a:rPr>
              <a:t> are </a:t>
            </a:r>
            <a:r>
              <a:rPr lang="nl-BE" sz="2000" dirty="0" err="1">
                <a:solidFill>
                  <a:schemeClr val="bg1"/>
                </a:solidFill>
              </a:rPr>
              <a:t>overrepresented</a:t>
            </a:r>
            <a:r>
              <a:rPr lang="nl-BE" sz="2000" dirty="0">
                <a:solidFill>
                  <a:schemeClr val="bg1"/>
                </a:solidFill>
              </a:rPr>
              <a:t> </a:t>
            </a:r>
            <a:r>
              <a:rPr lang="nl-BE" sz="2000" dirty="0" err="1">
                <a:solidFill>
                  <a:schemeClr val="bg1"/>
                </a:solidFill>
              </a:rPr>
              <a:t>among</a:t>
            </a:r>
            <a:r>
              <a:rPr lang="nl-BE" sz="2000" dirty="0">
                <a:solidFill>
                  <a:schemeClr val="bg1"/>
                </a:solidFill>
              </a:rPr>
              <a:t> sets of significant </a:t>
            </a:r>
            <a:r>
              <a:rPr lang="nl-BE" sz="2000" dirty="0" err="1">
                <a:solidFill>
                  <a:schemeClr val="bg1"/>
                </a:solidFill>
              </a:rPr>
              <a:t>probe</a:t>
            </a:r>
            <a:r>
              <a:rPr lang="nl-BE" sz="2000" dirty="0">
                <a:solidFill>
                  <a:schemeClr val="bg1"/>
                </a:solidFill>
              </a:rPr>
              <a:t> sets</a:t>
            </a:r>
          </a:p>
          <a:p>
            <a:pPr lvl="1">
              <a:buFontTx/>
              <a:buChar char="•"/>
            </a:pPr>
            <a:r>
              <a:rPr lang="nl-BE" sz="2000" dirty="0">
                <a:solidFill>
                  <a:schemeClr val="bg1"/>
                </a:solidFill>
              </a:rPr>
              <a:t> Programs:</a:t>
            </a:r>
          </a:p>
          <a:p>
            <a:pPr lvl="2">
              <a:buFontTx/>
              <a:buChar char="•"/>
            </a:pPr>
            <a:r>
              <a:rPr lang="nl-BE" dirty="0">
                <a:solidFill>
                  <a:schemeClr val="bg1"/>
                </a:solidFill>
              </a:rPr>
              <a:t> </a:t>
            </a:r>
            <a:r>
              <a:rPr lang="nl-BE" dirty="0" err="1">
                <a:solidFill>
                  <a:schemeClr val="bg1"/>
                </a:solidFill>
              </a:rPr>
              <a:t>Ingenuity</a:t>
            </a:r>
            <a:r>
              <a:rPr lang="nl-BE" dirty="0">
                <a:solidFill>
                  <a:schemeClr val="bg1"/>
                </a:solidFill>
              </a:rPr>
              <a:t> </a:t>
            </a:r>
            <a:r>
              <a:rPr lang="nl-BE" dirty="0" err="1">
                <a:solidFill>
                  <a:schemeClr val="bg1"/>
                </a:solidFill>
              </a:rPr>
              <a:t>Pathway</a:t>
            </a:r>
            <a:r>
              <a:rPr lang="nl-BE" dirty="0">
                <a:solidFill>
                  <a:schemeClr val="bg1"/>
                </a:solidFill>
              </a:rPr>
              <a:t> </a:t>
            </a:r>
            <a:r>
              <a:rPr lang="nl-BE" dirty="0" err="1">
                <a:solidFill>
                  <a:schemeClr val="bg1"/>
                </a:solidFill>
              </a:rPr>
              <a:t>Analysis</a:t>
            </a:r>
            <a:r>
              <a:rPr lang="nl-BE" dirty="0">
                <a:solidFill>
                  <a:schemeClr val="bg1"/>
                </a:solidFill>
              </a:rPr>
              <a:t> </a:t>
            </a:r>
            <a:r>
              <a:rPr lang="en-GB" sz="1600" dirty="0">
                <a:solidFill>
                  <a:schemeClr val="bg1"/>
                </a:solidFill>
              </a:rPr>
              <a:t>(Ingenuity Systems®, www.ingenuity.com)</a:t>
            </a:r>
          </a:p>
          <a:p>
            <a:pPr lvl="2">
              <a:buFontTx/>
              <a:buChar char="•"/>
            </a:pPr>
            <a:r>
              <a:rPr lang="en-GB" dirty="0">
                <a:solidFill>
                  <a:schemeClr val="bg1"/>
                </a:solidFill>
              </a:rPr>
              <a:t> </a:t>
            </a:r>
            <a:r>
              <a:rPr lang="en-GB" dirty="0" err="1">
                <a:solidFill>
                  <a:schemeClr val="bg1"/>
                </a:solidFill>
              </a:rPr>
              <a:t>GenMapp</a:t>
            </a:r>
            <a:r>
              <a:rPr lang="en-GB" dirty="0">
                <a:solidFill>
                  <a:schemeClr val="bg1"/>
                </a:solidFill>
              </a:rPr>
              <a:t> </a:t>
            </a:r>
            <a:r>
              <a:rPr lang="en-GB" sz="1600" dirty="0">
                <a:solidFill>
                  <a:schemeClr val="bg1"/>
                </a:solidFill>
              </a:rPr>
              <a:t>(http://www.genmapp.org/)</a:t>
            </a:r>
          </a:p>
          <a:p>
            <a:pPr lvl="2">
              <a:buFontTx/>
              <a:buChar char="•"/>
            </a:pPr>
            <a:r>
              <a:rPr lang="en-GB" dirty="0">
                <a:solidFill>
                  <a:schemeClr val="bg1"/>
                </a:solidFill>
              </a:rPr>
              <a:t> DAVID homepage </a:t>
            </a:r>
            <a:r>
              <a:rPr lang="en-GB" sz="1600" dirty="0">
                <a:solidFill>
                  <a:schemeClr val="bg1"/>
                </a:solidFill>
              </a:rPr>
              <a:t>(http://david.abcc.ncifcrf.gov/home.jsp)</a:t>
            </a:r>
          </a:p>
          <a:p>
            <a:pPr lvl="2">
              <a:buFontTx/>
              <a:buChar char="•"/>
            </a:pPr>
            <a:r>
              <a:rPr lang="en-GB" dirty="0">
                <a:solidFill>
                  <a:schemeClr val="bg1"/>
                </a:solidFill>
              </a:rPr>
              <a:t> </a:t>
            </a:r>
            <a:r>
              <a:rPr lang="en-GB" dirty="0" err="1">
                <a:solidFill>
                  <a:schemeClr val="bg1"/>
                </a:solidFill>
              </a:rPr>
              <a:t>Bioconductor</a:t>
            </a:r>
            <a:r>
              <a:rPr lang="en-GB" dirty="0">
                <a:solidFill>
                  <a:schemeClr val="bg1"/>
                </a:solidFill>
              </a:rPr>
              <a:t> software: package </a:t>
            </a:r>
            <a:r>
              <a:rPr lang="en-GB" dirty="0" err="1" smtClean="0">
                <a:solidFill>
                  <a:schemeClr val="bg1"/>
                </a:solidFill>
              </a:rPr>
              <a:t>topGO</a:t>
            </a:r>
            <a:endParaRPr lang="en-GB" dirty="0" smtClean="0">
              <a:solidFill>
                <a:schemeClr val="bg1"/>
              </a:solidFill>
            </a:endParaRPr>
          </a:p>
          <a:p>
            <a:pPr lvl="2">
              <a:buFontTx/>
              <a:buChar char="•"/>
            </a:pPr>
            <a:r>
              <a:rPr lang="en-GB" dirty="0" smtClean="0">
                <a:solidFill>
                  <a:schemeClr val="bg1"/>
                </a:solidFill>
              </a:rPr>
              <a:t> Gene Ontology </a:t>
            </a:r>
            <a:r>
              <a:rPr lang="en-GB" dirty="0" err="1" smtClean="0">
                <a:solidFill>
                  <a:schemeClr val="bg1"/>
                </a:solidFill>
              </a:rPr>
              <a:t>Enrichtment</a:t>
            </a:r>
            <a:r>
              <a:rPr lang="en-GB" dirty="0" smtClean="0">
                <a:solidFill>
                  <a:schemeClr val="bg1"/>
                </a:solidFill>
              </a:rPr>
              <a:t> Analysis Software Toolkit (GOEAST)</a:t>
            </a:r>
            <a:endParaRPr lang="en-GB" dirty="0">
              <a:solidFill>
                <a:schemeClr val="bg1"/>
              </a:solidFill>
            </a:endParaRPr>
          </a:p>
          <a:p>
            <a:pPr lvl="2"/>
            <a:endParaRPr lang="en-GB" sz="1600" dirty="0">
              <a:solidFill>
                <a:schemeClr val="bg1"/>
              </a:solidFill>
            </a:endParaRPr>
          </a:p>
          <a:p>
            <a:pPr lvl="1"/>
            <a:endParaRPr lang="nl-BE" sz="1600" dirty="0">
              <a:solidFill>
                <a:schemeClr val="bg1"/>
              </a:solidFill>
            </a:endParaRPr>
          </a:p>
          <a:p>
            <a:pPr lvl="3"/>
            <a:endParaRPr lang="en-US" dirty="0">
              <a:solidFill>
                <a:schemeClr val="bg1"/>
              </a:solidFill>
            </a:endParaRPr>
          </a:p>
          <a:p>
            <a:pPr lvl="3"/>
            <a:endParaRPr lang="en-US" dirty="0">
              <a:solidFill>
                <a:schemeClr val="bg1"/>
              </a:solidFill>
            </a:endParaRPr>
          </a:p>
          <a:p>
            <a:endParaRPr lang="nl-BE" sz="2400" dirty="0">
              <a:solidFill>
                <a:schemeClr val="bg1"/>
              </a:solidFill>
            </a:endParaRPr>
          </a:p>
        </p:txBody>
      </p:sp>
    </p:spTree>
    <p:custDataLst>
      <p:tags r:id="rId1"/>
    </p:custData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246063" y="44451"/>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23555" name="Text Box 7"/>
          <p:cNvSpPr txBox="1">
            <a:spLocks noChangeArrowheads="1"/>
          </p:cNvSpPr>
          <p:nvPr/>
        </p:nvSpPr>
        <p:spPr bwMode="auto">
          <a:xfrm>
            <a:off x="4279901" y="44451"/>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23556" name="Text Box 8"/>
          <p:cNvSpPr txBox="1">
            <a:spLocks noChangeArrowheads="1"/>
          </p:cNvSpPr>
          <p:nvPr/>
        </p:nvSpPr>
        <p:spPr bwMode="auto">
          <a:xfrm>
            <a:off x="8528050" y="44451"/>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2" name="Group 43"/>
          <p:cNvGrpSpPr>
            <a:grpSpLocks/>
          </p:cNvGrpSpPr>
          <p:nvPr/>
        </p:nvGrpSpPr>
        <p:grpSpPr bwMode="auto">
          <a:xfrm>
            <a:off x="165100" y="857250"/>
            <a:ext cx="2373314"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21" name="Text Box 3"/>
          <p:cNvSpPr txBox="1">
            <a:spLocks noChangeArrowheads="1"/>
          </p:cNvSpPr>
          <p:nvPr/>
        </p:nvSpPr>
        <p:spPr bwMode="auto">
          <a:xfrm>
            <a:off x="2071651" y="571482"/>
            <a:ext cx="8215349" cy="6494085"/>
          </a:xfrm>
          <a:prstGeom prst="rect">
            <a:avLst/>
          </a:prstGeom>
          <a:noFill/>
          <a:ln w="9525">
            <a:noFill/>
            <a:miter lim="800000"/>
            <a:headEnd/>
            <a:tailEnd/>
          </a:ln>
        </p:spPr>
        <p:txBody>
          <a:bodyPr wrap="square">
            <a:spAutoFit/>
          </a:bodyPr>
          <a:lstStyle/>
          <a:p>
            <a:pPr>
              <a:buFontTx/>
              <a:buChar char="•"/>
            </a:pPr>
            <a:r>
              <a:rPr lang="nl-BE" sz="2400" dirty="0">
                <a:solidFill>
                  <a:schemeClr val="bg1"/>
                </a:solidFill>
              </a:rPr>
              <a:t> </a:t>
            </a:r>
            <a:r>
              <a:rPr lang="nl-BE" sz="2400" dirty="0" smtClean="0">
                <a:solidFill>
                  <a:srgbClr val="FFFF00"/>
                </a:solidFill>
              </a:rPr>
              <a:t>MIAME</a:t>
            </a:r>
            <a:r>
              <a:rPr lang="nl-BE" sz="2400" dirty="0" smtClean="0">
                <a:solidFill>
                  <a:schemeClr val="bg1"/>
                </a:solidFill>
              </a:rPr>
              <a:t>:</a:t>
            </a:r>
          </a:p>
          <a:p>
            <a:pPr lvl="1">
              <a:buFontTx/>
              <a:buChar char="•"/>
            </a:pPr>
            <a:r>
              <a:rPr lang="nl-BE" sz="2000" dirty="0">
                <a:solidFill>
                  <a:schemeClr val="bg1"/>
                </a:solidFill>
              </a:rPr>
              <a:t> </a:t>
            </a:r>
            <a:r>
              <a:rPr lang="en-US" sz="2000" dirty="0" smtClean="0">
                <a:solidFill>
                  <a:schemeClr val="bg1"/>
                </a:solidFill>
              </a:rPr>
              <a:t>For publishing microarray based papers, most of the journals require </a:t>
            </a:r>
            <a:r>
              <a:rPr lang="en-US" sz="2400" dirty="0" smtClean="0">
                <a:solidFill>
                  <a:schemeClr val="bg1"/>
                </a:solidFill>
              </a:rPr>
              <a:t>MIAME</a:t>
            </a:r>
            <a:r>
              <a:rPr lang="en-US" sz="2000" dirty="0" smtClean="0">
                <a:solidFill>
                  <a:schemeClr val="bg1"/>
                </a:solidFill>
              </a:rPr>
              <a:t> compliant data.</a:t>
            </a:r>
          </a:p>
          <a:p>
            <a:pPr lvl="1">
              <a:buFontTx/>
              <a:buChar char="•"/>
            </a:pPr>
            <a:endParaRPr lang="en-US" sz="2000" dirty="0">
              <a:solidFill>
                <a:schemeClr val="bg1"/>
              </a:solidFill>
            </a:endParaRPr>
          </a:p>
          <a:p>
            <a:pPr lvl="1">
              <a:buFontTx/>
              <a:buChar char="•"/>
            </a:pPr>
            <a:endParaRPr lang="en-US" sz="2000" dirty="0" smtClean="0">
              <a:solidFill>
                <a:schemeClr val="bg1"/>
              </a:solidFill>
            </a:endParaRPr>
          </a:p>
          <a:p>
            <a:pPr lvl="1">
              <a:buFontTx/>
              <a:buChar char="•"/>
            </a:pPr>
            <a:endParaRPr lang="en-US" sz="2000" dirty="0">
              <a:solidFill>
                <a:schemeClr val="bg1"/>
              </a:solidFill>
            </a:endParaRPr>
          </a:p>
          <a:p>
            <a:pPr lvl="1">
              <a:buFontTx/>
              <a:buChar char="•"/>
            </a:pPr>
            <a:endParaRPr lang="en-US" sz="2000" dirty="0" smtClean="0">
              <a:solidFill>
                <a:schemeClr val="bg1"/>
              </a:solidFill>
            </a:endParaRPr>
          </a:p>
          <a:p>
            <a:pPr lvl="1">
              <a:buFontTx/>
              <a:buChar char="•"/>
            </a:pPr>
            <a:endParaRPr lang="en-US" sz="2000" dirty="0">
              <a:solidFill>
                <a:schemeClr val="bg1"/>
              </a:solidFill>
            </a:endParaRPr>
          </a:p>
          <a:p>
            <a:pPr lvl="1">
              <a:buFontTx/>
              <a:buChar char="•"/>
            </a:pPr>
            <a:endParaRPr lang="en-US" sz="2000" dirty="0" smtClean="0">
              <a:solidFill>
                <a:schemeClr val="bg1"/>
              </a:solidFill>
            </a:endParaRPr>
          </a:p>
          <a:p>
            <a:pPr lvl="1">
              <a:buFontTx/>
              <a:buChar char="•"/>
            </a:pPr>
            <a:endParaRPr lang="en-US" sz="2000" dirty="0">
              <a:solidFill>
                <a:schemeClr val="bg1"/>
              </a:solidFill>
            </a:endParaRPr>
          </a:p>
          <a:p>
            <a:pPr lvl="1">
              <a:buFontTx/>
              <a:buChar char="•"/>
            </a:pPr>
            <a:endParaRPr lang="en-US" sz="2000" dirty="0" smtClean="0">
              <a:solidFill>
                <a:schemeClr val="bg1"/>
              </a:solidFill>
            </a:endParaRPr>
          </a:p>
          <a:p>
            <a:pPr lvl="1">
              <a:buFontTx/>
              <a:buChar char="•"/>
            </a:pPr>
            <a:endParaRPr lang="en-US" sz="2000" dirty="0">
              <a:solidFill>
                <a:schemeClr val="bg1"/>
              </a:solidFill>
            </a:endParaRPr>
          </a:p>
          <a:p>
            <a:pPr lvl="1">
              <a:buFontTx/>
              <a:buChar char="•"/>
            </a:pPr>
            <a:endParaRPr lang="en-US" sz="2000" dirty="0" smtClean="0">
              <a:solidFill>
                <a:schemeClr val="bg1"/>
              </a:solidFill>
            </a:endParaRPr>
          </a:p>
          <a:p>
            <a:pPr lvl="1">
              <a:buFontTx/>
              <a:buChar char="•"/>
            </a:pPr>
            <a:endParaRPr lang="en-US" sz="2000" dirty="0">
              <a:solidFill>
                <a:schemeClr val="bg1"/>
              </a:solidFill>
            </a:endParaRPr>
          </a:p>
          <a:p>
            <a:pPr lvl="1"/>
            <a:endParaRPr lang="nl-BE" sz="2000" dirty="0" smtClean="0">
              <a:solidFill>
                <a:schemeClr val="bg1"/>
              </a:solidFill>
            </a:endParaRPr>
          </a:p>
          <a:p>
            <a:pPr lvl="1">
              <a:buFontTx/>
              <a:buChar char="•"/>
            </a:pPr>
            <a:r>
              <a:rPr lang="nl-BE" sz="2400" dirty="0">
                <a:solidFill>
                  <a:schemeClr val="bg1"/>
                </a:solidFill>
              </a:rPr>
              <a:t> </a:t>
            </a:r>
            <a:r>
              <a:rPr lang="nl-BE" sz="2000" dirty="0" err="1" smtClean="0">
                <a:solidFill>
                  <a:schemeClr val="bg1"/>
                </a:solidFill>
              </a:rPr>
              <a:t>It</a:t>
            </a:r>
            <a:r>
              <a:rPr lang="nl-BE" sz="2000" dirty="0" smtClean="0">
                <a:solidFill>
                  <a:schemeClr val="bg1"/>
                </a:solidFill>
              </a:rPr>
              <a:t> </a:t>
            </a:r>
            <a:r>
              <a:rPr lang="en-US" sz="2000" dirty="0" smtClean="0">
                <a:solidFill>
                  <a:schemeClr val="bg1"/>
                </a:solidFill>
              </a:rPr>
              <a:t>describes </a:t>
            </a:r>
            <a:r>
              <a:rPr lang="en-US" sz="2000" dirty="0">
                <a:solidFill>
                  <a:schemeClr val="bg1"/>
                </a:solidFill>
              </a:rPr>
              <a:t>the </a:t>
            </a:r>
            <a:r>
              <a:rPr lang="en-US" sz="2000" dirty="0">
                <a:solidFill>
                  <a:srgbClr val="FFFF00"/>
                </a:solidFill>
              </a:rPr>
              <a:t>Minimum Information About a Microarray Experiment</a:t>
            </a:r>
            <a:r>
              <a:rPr lang="en-US" sz="2000" dirty="0">
                <a:solidFill>
                  <a:schemeClr val="bg1"/>
                </a:solidFill>
              </a:rPr>
              <a:t> that is needed to enable the interpretation of the results of the experiment unambiguously and potentially to reproduce the experiment</a:t>
            </a:r>
            <a:r>
              <a:rPr lang="en-US" sz="2000" dirty="0" smtClean="0">
                <a:solidFill>
                  <a:schemeClr val="bg1"/>
                </a:solidFill>
              </a:rPr>
              <a:t>.</a:t>
            </a:r>
          </a:p>
          <a:p>
            <a:pPr lvl="1"/>
            <a:endParaRPr lang="nl-BE" sz="2400" dirty="0">
              <a:solidFill>
                <a:schemeClr val="bg1"/>
              </a:solidFill>
            </a:endParaRPr>
          </a:p>
        </p:txBody>
      </p:sp>
      <p:pic>
        <p:nvPicPr>
          <p:cNvPr id="104450" name="Picture 2"/>
          <p:cNvPicPr>
            <a:picLocks noChangeAspect="1" noChangeArrowheads="1"/>
          </p:cNvPicPr>
          <p:nvPr/>
        </p:nvPicPr>
        <p:blipFill>
          <a:blip r:embed="rId4" cstate="print"/>
          <a:srcRect t="32812" r="38476" b="14687"/>
          <a:stretch>
            <a:fillRect/>
          </a:stretch>
        </p:blipFill>
        <p:spPr bwMode="auto">
          <a:xfrm>
            <a:off x="3214674" y="1873382"/>
            <a:ext cx="6027552" cy="3214710"/>
          </a:xfrm>
          <a:prstGeom prst="rect">
            <a:avLst/>
          </a:prstGeom>
          <a:noFill/>
          <a:ln w="9525">
            <a:noFill/>
            <a:miter lim="800000"/>
            <a:headEnd/>
            <a:tailEnd/>
          </a:ln>
          <a:effectLst/>
        </p:spPr>
      </p:pic>
    </p:spTree>
    <p:custDataLst>
      <p:tags r:id="rId1"/>
    </p:custData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246063" y="44451"/>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23555" name="Text Box 7"/>
          <p:cNvSpPr txBox="1">
            <a:spLocks noChangeArrowheads="1"/>
          </p:cNvSpPr>
          <p:nvPr/>
        </p:nvSpPr>
        <p:spPr bwMode="auto">
          <a:xfrm>
            <a:off x="4279901" y="44451"/>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23556" name="Text Box 8"/>
          <p:cNvSpPr txBox="1">
            <a:spLocks noChangeArrowheads="1"/>
          </p:cNvSpPr>
          <p:nvPr/>
        </p:nvSpPr>
        <p:spPr bwMode="auto">
          <a:xfrm>
            <a:off x="8528050" y="44451"/>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2" name="Group 43"/>
          <p:cNvGrpSpPr>
            <a:grpSpLocks/>
          </p:cNvGrpSpPr>
          <p:nvPr/>
        </p:nvGrpSpPr>
        <p:grpSpPr bwMode="auto">
          <a:xfrm>
            <a:off x="165100" y="857250"/>
            <a:ext cx="2373314"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21" name="Text Box 3"/>
          <p:cNvSpPr txBox="1">
            <a:spLocks noChangeArrowheads="1"/>
          </p:cNvSpPr>
          <p:nvPr/>
        </p:nvSpPr>
        <p:spPr bwMode="auto">
          <a:xfrm>
            <a:off x="2071651" y="571482"/>
            <a:ext cx="8215349" cy="6063198"/>
          </a:xfrm>
          <a:prstGeom prst="rect">
            <a:avLst/>
          </a:prstGeom>
          <a:noFill/>
          <a:ln w="9525">
            <a:noFill/>
            <a:miter lim="800000"/>
            <a:headEnd/>
            <a:tailEnd/>
          </a:ln>
        </p:spPr>
        <p:txBody>
          <a:bodyPr wrap="square">
            <a:spAutoFit/>
          </a:bodyPr>
          <a:lstStyle/>
          <a:p>
            <a:pPr>
              <a:buFontTx/>
              <a:buChar char="•"/>
            </a:pPr>
            <a:r>
              <a:rPr lang="nl-BE" sz="2400" dirty="0">
                <a:solidFill>
                  <a:schemeClr val="bg1"/>
                </a:solidFill>
              </a:rPr>
              <a:t> </a:t>
            </a:r>
            <a:r>
              <a:rPr lang="nl-BE" sz="2400" dirty="0" smtClean="0">
                <a:solidFill>
                  <a:srgbClr val="FFFF00"/>
                </a:solidFill>
              </a:rPr>
              <a:t>MIAME</a:t>
            </a:r>
            <a:r>
              <a:rPr lang="nl-BE" sz="2400" dirty="0" smtClean="0">
                <a:solidFill>
                  <a:schemeClr val="bg1"/>
                </a:solidFill>
              </a:rPr>
              <a:t>:</a:t>
            </a:r>
          </a:p>
          <a:p>
            <a:pPr lvl="1">
              <a:buFontTx/>
              <a:buChar char="•"/>
            </a:pPr>
            <a:r>
              <a:rPr lang="en-US" sz="2000" dirty="0" smtClean="0">
                <a:solidFill>
                  <a:schemeClr val="bg1"/>
                </a:solidFill>
              </a:rPr>
              <a:t> MIAME requirements:</a:t>
            </a:r>
          </a:p>
          <a:p>
            <a:pPr lvl="2">
              <a:buFontTx/>
              <a:buChar char="•"/>
            </a:pPr>
            <a:r>
              <a:rPr lang="en-US" sz="1600" dirty="0">
                <a:solidFill>
                  <a:schemeClr val="bg1"/>
                </a:solidFill>
              </a:rPr>
              <a:t> </a:t>
            </a:r>
            <a:r>
              <a:rPr lang="nl-BE" sz="1600" dirty="0" smtClean="0">
                <a:solidFill>
                  <a:schemeClr val="bg1"/>
                </a:solidFill>
              </a:rPr>
              <a:t>The </a:t>
            </a:r>
            <a:r>
              <a:rPr lang="nl-BE" sz="1600" dirty="0" err="1">
                <a:solidFill>
                  <a:srgbClr val="FFFF00"/>
                </a:solidFill>
              </a:rPr>
              <a:t>raw</a:t>
            </a:r>
            <a:r>
              <a:rPr lang="nl-BE" sz="1600" dirty="0">
                <a:solidFill>
                  <a:srgbClr val="FFFF00"/>
                </a:solidFill>
              </a:rPr>
              <a:t> data</a:t>
            </a:r>
            <a:r>
              <a:rPr lang="nl-BE" sz="1600" dirty="0">
                <a:solidFill>
                  <a:schemeClr val="bg1"/>
                </a:solidFill>
              </a:rPr>
              <a:t> </a:t>
            </a:r>
            <a:r>
              <a:rPr lang="nl-BE" sz="1600" dirty="0" err="1">
                <a:solidFill>
                  <a:schemeClr val="bg1"/>
                </a:solidFill>
              </a:rPr>
              <a:t>for</a:t>
            </a:r>
            <a:r>
              <a:rPr lang="nl-BE" sz="1600" dirty="0">
                <a:solidFill>
                  <a:schemeClr val="bg1"/>
                </a:solidFill>
              </a:rPr>
              <a:t> </a:t>
            </a:r>
            <a:r>
              <a:rPr lang="nl-BE" sz="1600" dirty="0" err="1">
                <a:solidFill>
                  <a:schemeClr val="bg1"/>
                </a:solidFill>
              </a:rPr>
              <a:t>each</a:t>
            </a:r>
            <a:r>
              <a:rPr lang="nl-BE" sz="1600" dirty="0">
                <a:solidFill>
                  <a:schemeClr val="bg1"/>
                </a:solidFill>
              </a:rPr>
              <a:t> </a:t>
            </a:r>
            <a:r>
              <a:rPr lang="nl-BE" sz="1600" dirty="0" err="1">
                <a:solidFill>
                  <a:schemeClr val="bg1"/>
                </a:solidFill>
              </a:rPr>
              <a:t>hybridisation</a:t>
            </a:r>
            <a:r>
              <a:rPr lang="nl-BE" sz="1600" dirty="0">
                <a:solidFill>
                  <a:schemeClr val="bg1"/>
                </a:solidFill>
              </a:rPr>
              <a:t> (e.g., CEL </a:t>
            </a:r>
            <a:r>
              <a:rPr lang="nl-BE" sz="1600" dirty="0" err="1">
                <a:solidFill>
                  <a:schemeClr val="bg1"/>
                </a:solidFill>
              </a:rPr>
              <a:t>or</a:t>
            </a:r>
            <a:r>
              <a:rPr lang="nl-BE" sz="1600" dirty="0">
                <a:solidFill>
                  <a:schemeClr val="bg1"/>
                </a:solidFill>
              </a:rPr>
              <a:t> GPR files) </a:t>
            </a:r>
          </a:p>
          <a:p>
            <a:pPr lvl="2">
              <a:buFontTx/>
              <a:buChar char="•"/>
            </a:pPr>
            <a:r>
              <a:rPr lang="nl-BE" sz="1600" dirty="0" smtClean="0">
                <a:solidFill>
                  <a:schemeClr val="bg1"/>
                </a:solidFill>
              </a:rPr>
              <a:t> The </a:t>
            </a:r>
            <a:r>
              <a:rPr lang="nl-BE" sz="1600" dirty="0" err="1">
                <a:solidFill>
                  <a:schemeClr val="bg1"/>
                </a:solidFill>
              </a:rPr>
              <a:t>final</a:t>
            </a:r>
            <a:r>
              <a:rPr lang="nl-BE" sz="1600" dirty="0">
                <a:solidFill>
                  <a:schemeClr val="bg1"/>
                </a:solidFill>
              </a:rPr>
              <a:t> </a:t>
            </a:r>
            <a:r>
              <a:rPr lang="nl-BE" sz="1600" dirty="0" err="1">
                <a:solidFill>
                  <a:schemeClr val="bg1"/>
                </a:solidFill>
              </a:rPr>
              <a:t>processed</a:t>
            </a:r>
            <a:r>
              <a:rPr lang="nl-BE" sz="1600" dirty="0">
                <a:solidFill>
                  <a:schemeClr val="bg1"/>
                </a:solidFill>
              </a:rPr>
              <a:t> </a:t>
            </a:r>
            <a:r>
              <a:rPr lang="nl-BE" sz="1600" dirty="0">
                <a:solidFill>
                  <a:srgbClr val="FFFF00"/>
                </a:solidFill>
              </a:rPr>
              <a:t>(</a:t>
            </a:r>
            <a:r>
              <a:rPr lang="nl-BE" sz="1600" dirty="0" err="1">
                <a:solidFill>
                  <a:srgbClr val="FFFF00"/>
                </a:solidFill>
              </a:rPr>
              <a:t>normalised</a:t>
            </a:r>
            <a:r>
              <a:rPr lang="nl-BE" sz="1600" dirty="0">
                <a:solidFill>
                  <a:srgbClr val="FFFF00"/>
                </a:solidFill>
              </a:rPr>
              <a:t>) data </a:t>
            </a:r>
            <a:r>
              <a:rPr lang="nl-BE" sz="1600" dirty="0" err="1">
                <a:solidFill>
                  <a:schemeClr val="bg1"/>
                </a:solidFill>
              </a:rPr>
              <a:t>for</a:t>
            </a:r>
            <a:r>
              <a:rPr lang="nl-BE" sz="1600" dirty="0">
                <a:solidFill>
                  <a:schemeClr val="bg1"/>
                </a:solidFill>
              </a:rPr>
              <a:t> the set of </a:t>
            </a:r>
            <a:r>
              <a:rPr lang="nl-BE" sz="1600" dirty="0" err="1">
                <a:solidFill>
                  <a:schemeClr val="bg1"/>
                </a:solidFill>
              </a:rPr>
              <a:t>hybridisations</a:t>
            </a:r>
            <a:r>
              <a:rPr lang="nl-BE" sz="1600" dirty="0">
                <a:solidFill>
                  <a:schemeClr val="bg1"/>
                </a:solidFill>
              </a:rPr>
              <a:t> in the experiment (</a:t>
            </a:r>
            <a:r>
              <a:rPr lang="nl-BE" sz="1600" dirty="0" err="1">
                <a:solidFill>
                  <a:schemeClr val="bg1"/>
                </a:solidFill>
              </a:rPr>
              <a:t>study</a:t>
            </a:r>
            <a:r>
              <a:rPr lang="nl-BE" sz="1600" dirty="0">
                <a:solidFill>
                  <a:schemeClr val="bg1"/>
                </a:solidFill>
              </a:rPr>
              <a:t>) (e.g., the gene </a:t>
            </a:r>
            <a:r>
              <a:rPr lang="nl-BE" sz="1600" dirty="0" err="1">
                <a:solidFill>
                  <a:schemeClr val="bg1"/>
                </a:solidFill>
              </a:rPr>
              <a:t>expression</a:t>
            </a:r>
            <a:r>
              <a:rPr lang="nl-BE" sz="1600" dirty="0">
                <a:solidFill>
                  <a:schemeClr val="bg1"/>
                </a:solidFill>
              </a:rPr>
              <a:t> data matrix </a:t>
            </a:r>
            <a:r>
              <a:rPr lang="nl-BE" sz="1600" dirty="0" err="1">
                <a:solidFill>
                  <a:schemeClr val="bg1"/>
                </a:solidFill>
              </a:rPr>
              <a:t>used</a:t>
            </a:r>
            <a:r>
              <a:rPr lang="nl-BE" sz="1600" dirty="0">
                <a:solidFill>
                  <a:schemeClr val="bg1"/>
                </a:solidFill>
              </a:rPr>
              <a:t> to draw the </a:t>
            </a:r>
            <a:r>
              <a:rPr lang="nl-BE" sz="1600" dirty="0" err="1">
                <a:solidFill>
                  <a:schemeClr val="bg1"/>
                </a:solidFill>
              </a:rPr>
              <a:t>conclusions</a:t>
            </a:r>
            <a:r>
              <a:rPr lang="nl-BE" sz="1600" dirty="0">
                <a:solidFill>
                  <a:schemeClr val="bg1"/>
                </a:solidFill>
              </a:rPr>
              <a:t> </a:t>
            </a:r>
            <a:r>
              <a:rPr lang="nl-BE" sz="1600" dirty="0" err="1">
                <a:solidFill>
                  <a:schemeClr val="bg1"/>
                </a:solidFill>
              </a:rPr>
              <a:t>from</a:t>
            </a:r>
            <a:r>
              <a:rPr lang="nl-BE" sz="1600" dirty="0">
                <a:solidFill>
                  <a:schemeClr val="bg1"/>
                </a:solidFill>
              </a:rPr>
              <a:t> the </a:t>
            </a:r>
            <a:r>
              <a:rPr lang="nl-BE" sz="1600" dirty="0" err="1">
                <a:solidFill>
                  <a:schemeClr val="bg1"/>
                </a:solidFill>
              </a:rPr>
              <a:t>study</a:t>
            </a:r>
            <a:r>
              <a:rPr lang="nl-BE" sz="1600" dirty="0">
                <a:solidFill>
                  <a:schemeClr val="bg1"/>
                </a:solidFill>
              </a:rPr>
              <a:t>) </a:t>
            </a:r>
            <a:endParaRPr lang="nl-BE" sz="1600" dirty="0" smtClean="0">
              <a:solidFill>
                <a:schemeClr val="bg1"/>
              </a:solidFill>
            </a:endParaRPr>
          </a:p>
          <a:p>
            <a:pPr lvl="2">
              <a:buFontTx/>
              <a:buChar char="•"/>
            </a:pPr>
            <a:r>
              <a:rPr lang="nl-BE" sz="1600" dirty="0">
                <a:solidFill>
                  <a:schemeClr val="bg1"/>
                </a:solidFill>
              </a:rPr>
              <a:t> </a:t>
            </a:r>
            <a:r>
              <a:rPr lang="nl-BE" sz="1600" dirty="0" smtClean="0">
                <a:solidFill>
                  <a:schemeClr val="bg1"/>
                </a:solidFill>
              </a:rPr>
              <a:t>The </a:t>
            </a:r>
            <a:r>
              <a:rPr lang="nl-BE" sz="1600" dirty="0" err="1">
                <a:solidFill>
                  <a:schemeClr val="bg1"/>
                </a:solidFill>
              </a:rPr>
              <a:t>essential</a:t>
            </a:r>
            <a:r>
              <a:rPr lang="nl-BE" sz="1600" dirty="0">
                <a:solidFill>
                  <a:schemeClr val="bg1"/>
                </a:solidFill>
              </a:rPr>
              <a:t> </a:t>
            </a:r>
            <a:r>
              <a:rPr lang="nl-BE" sz="1600" dirty="0">
                <a:solidFill>
                  <a:srgbClr val="FFFF00"/>
                </a:solidFill>
              </a:rPr>
              <a:t>sample </a:t>
            </a:r>
            <a:r>
              <a:rPr lang="nl-BE" sz="1600" dirty="0" err="1">
                <a:solidFill>
                  <a:srgbClr val="FFFF00"/>
                </a:solidFill>
              </a:rPr>
              <a:t>annotation</a:t>
            </a:r>
            <a:r>
              <a:rPr lang="nl-BE" sz="1600" dirty="0">
                <a:solidFill>
                  <a:schemeClr val="bg1"/>
                </a:solidFill>
              </a:rPr>
              <a:t> </a:t>
            </a:r>
            <a:r>
              <a:rPr lang="nl-BE" sz="1600" dirty="0" err="1">
                <a:solidFill>
                  <a:schemeClr val="bg1"/>
                </a:solidFill>
              </a:rPr>
              <a:t>including</a:t>
            </a:r>
            <a:r>
              <a:rPr lang="nl-BE" sz="1600" dirty="0">
                <a:solidFill>
                  <a:schemeClr val="bg1"/>
                </a:solidFill>
              </a:rPr>
              <a:t> </a:t>
            </a:r>
            <a:r>
              <a:rPr lang="nl-BE" sz="1600" dirty="0" err="1">
                <a:solidFill>
                  <a:schemeClr val="bg1"/>
                </a:solidFill>
              </a:rPr>
              <a:t>experimental</a:t>
            </a:r>
            <a:r>
              <a:rPr lang="nl-BE" sz="1600" dirty="0">
                <a:solidFill>
                  <a:schemeClr val="bg1"/>
                </a:solidFill>
              </a:rPr>
              <a:t> factors and </a:t>
            </a:r>
            <a:r>
              <a:rPr lang="nl-BE" sz="1600" dirty="0" err="1">
                <a:solidFill>
                  <a:schemeClr val="bg1"/>
                </a:solidFill>
              </a:rPr>
              <a:t>their</a:t>
            </a:r>
            <a:r>
              <a:rPr lang="nl-BE" sz="1600" dirty="0">
                <a:solidFill>
                  <a:schemeClr val="bg1"/>
                </a:solidFill>
              </a:rPr>
              <a:t> </a:t>
            </a:r>
            <a:r>
              <a:rPr lang="nl-BE" sz="1600" dirty="0" err="1">
                <a:solidFill>
                  <a:schemeClr val="bg1"/>
                </a:solidFill>
              </a:rPr>
              <a:t>values</a:t>
            </a:r>
            <a:r>
              <a:rPr lang="nl-BE" sz="1600" dirty="0">
                <a:solidFill>
                  <a:schemeClr val="bg1"/>
                </a:solidFill>
              </a:rPr>
              <a:t> (e.g., </a:t>
            </a:r>
            <a:r>
              <a:rPr lang="nl-BE" sz="1600" dirty="0" err="1">
                <a:solidFill>
                  <a:schemeClr val="bg1"/>
                </a:solidFill>
              </a:rPr>
              <a:t>compound</a:t>
            </a:r>
            <a:r>
              <a:rPr lang="nl-BE" sz="1600" dirty="0">
                <a:solidFill>
                  <a:schemeClr val="bg1"/>
                </a:solidFill>
              </a:rPr>
              <a:t> and </a:t>
            </a:r>
            <a:r>
              <a:rPr lang="nl-BE" sz="1600" dirty="0" err="1">
                <a:solidFill>
                  <a:schemeClr val="bg1"/>
                </a:solidFill>
              </a:rPr>
              <a:t>dose</a:t>
            </a:r>
            <a:r>
              <a:rPr lang="nl-BE" sz="1600" dirty="0">
                <a:solidFill>
                  <a:schemeClr val="bg1"/>
                </a:solidFill>
              </a:rPr>
              <a:t> in a </a:t>
            </a:r>
            <a:r>
              <a:rPr lang="nl-BE" sz="1600" dirty="0" err="1">
                <a:solidFill>
                  <a:schemeClr val="bg1"/>
                </a:solidFill>
              </a:rPr>
              <a:t>dose</a:t>
            </a:r>
            <a:r>
              <a:rPr lang="nl-BE" sz="1600" dirty="0">
                <a:solidFill>
                  <a:schemeClr val="bg1"/>
                </a:solidFill>
              </a:rPr>
              <a:t> response experiment) </a:t>
            </a:r>
            <a:endParaRPr lang="nl-BE" sz="1600" dirty="0" smtClean="0">
              <a:solidFill>
                <a:schemeClr val="bg1"/>
              </a:solidFill>
            </a:endParaRPr>
          </a:p>
          <a:p>
            <a:pPr lvl="2">
              <a:buFontTx/>
              <a:buChar char="•"/>
            </a:pPr>
            <a:r>
              <a:rPr lang="nl-BE" sz="1600" dirty="0">
                <a:solidFill>
                  <a:schemeClr val="bg1"/>
                </a:solidFill>
              </a:rPr>
              <a:t> </a:t>
            </a:r>
            <a:r>
              <a:rPr lang="nl-BE" sz="1600" dirty="0" smtClean="0">
                <a:solidFill>
                  <a:schemeClr val="bg1"/>
                </a:solidFill>
              </a:rPr>
              <a:t>The </a:t>
            </a:r>
            <a:r>
              <a:rPr lang="nl-BE" sz="1600" dirty="0" err="1">
                <a:solidFill>
                  <a:srgbClr val="FFFF00"/>
                </a:solidFill>
              </a:rPr>
              <a:t>experimental</a:t>
            </a:r>
            <a:r>
              <a:rPr lang="nl-BE" sz="1600" dirty="0">
                <a:solidFill>
                  <a:srgbClr val="FFFF00"/>
                </a:solidFill>
              </a:rPr>
              <a:t> design</a:t>
            </a:r>
            <a:r>
              <a:rPr lang="nl-BE" sz="1600" dirty="0">
                <a:solidFill>
                  <a:schemeClr val="bg1"/>
                </a:solidFill>
              </a:rPr>
              <a:t> </a:t>
            </a:r>
            <a:r>
              <a:rPr lang="nl-BE" sz="1600" dirty="0" err="1">
                <a:solidFill>
                  <a:schemeClr val="bg1"/>
                </a:solidFill>
              </a:rPr>
              <a:t>including</a:t>
            </a:r>
            <a:r>
              <a:rPr lang="nl-BE" sz="1600" dirty="0">
                <a:solidFill>
                  <a:schemeClr val="bg1"/>
                </a:solidFill>
              </a:rPr>
              <a:t> sample data </a:t>
            </a:r>
            <a:r>
              <a:rPr lang="nl-BE" sz="1600" dirty="0" err="1">
                <a:solidFill>
                  <a:schemeClr val="bg1"/>
                </a:solidFill>
              </a:rPr>
              <a:t>relationships</a:t>
            </a:r>
            <a:r>
              <a:rPr lang="nl-BE" sz="1600" dirty="0">
                <a:solidFill>
                  <a:schemeClr val="bg1"/>
                </a:solidFill>
              </a:rPr>
              <a:t> (e.g., </a:t>
            </a:r>
            <a:r>
              <a:rPr lang="nl-BE" sz="1600" dirty="0" err="1">
                <a:solidFill>
                  <a:schemeClr val="bg1"/>
                </a:solidFill>
              </a:rPr>
              <a:t>which</a:t>
            </a:r>
            <a:r>
              <a:rPr lang="nl-BE" sz="1600" dirty="0">
                <a:solidFill>
                  <a:schemeClr val="bg1"/>
                </a:solidFill>
              </a:rPr>
              <a:t> </a:t>
            </a:r>
            <a:r>
              <a:rPr lang="nl-BE" sz="1600" dirty="0" err="1">
                <a:solidFill>
                  <a:schemeClr val="bg1"/>
                </a:solidFill>
              </a:rPr>
              <a:t>raw</a:t>
            </a:r>
            <a:r>
              <a:rPr lang="nl-BE" sz="1600" dirty="0">
                <a:solidFill>
                  <a:schemeClr val="bg1"/>
                </a:solidFill>
              </a:rPr>
              <a:t> data file </a:t>
            </a:r>
            <a:r>
              <a:rPr lang="nl-BE" sz="1600" dirty="0" err="1">
                <a:solidFill>
                  <a:schemeClr val="bg1"/>
                </a:solidFill>
              </a:rPr>
              <a:t>relates</a:t>
            </a:r>
            <a:r>
              <a:rPr lang="nl-BE" sz="1600" dirty="0">
                <a:solidFill>
                  <a:schemeClr val="bg1"/>
                </a:solidFill>
              </a:rPr>
              <a:t> to </a:t>
            </a:r>
            <a:r>
              <a:rPr lang="nl-BE" sz="1600" dirty="0" err="1">
                <a:solidFill>
                  <a:schemeClr val="bg1"/>
                </a:solidFill>
              </a:rPr>
              <a:t>which</a:t>
            </a:r>
            <a:r>
              <a:rPr lang="nl-BE" sz="1600" dirty="0">
                <a:solidFill>
                  <a:schemeClr val="bg1"/>
                </a:solidFill>
              </a:rPr>
              <a:t> sample, </a:t>
            </a:r>
            <a:r>
              <a:rPr lang="nl-BE" sz="1600" dirty="0" err="1">
                <a:solidFill>
                  <a:schemeClr val="bg1"/>
                </a:solidFill>
              </a:rPr>
              <a:t>which</a:t>
            </a:r>
            <a:r>
              <a:rPr lang="nl-BE" sz="1600" dirty="0">
                <a:solidFill>
                  <a:schemeClr val="bg1"/>
                </a:solidFill>
              </a:rPr>
              <a:t> </a:t>
            </a:r>
            <a:r>
              <a:rPr lang="nl-BE" sz="1600" dirty="0" err="1">
                <a:solidFill>
                  <a:schemeClr val="bg1"/>
                </a:solidFill>
              </a:rPr>
              <a:t>hybridisations</a:t>
            </a:r>
            <a:r>
              <a:rPr lang="nl-BE" sz="1600" dirty="0">
                <a:solidFill>
                  <a:schemeClr val="bg1"/>
                </a:solidFill>
              </a:rPr>
              <a:t> are </a:t>
            </a:r>
            <a:r>
              <a:rPr lang="nl-BE" sz="1600" dirty="0" err="1">
                <a:solidFill>
                  <a:schemeClr val="bg1"/>
                </a:solidFill>
              </a:rPr>
              <a:t>technical</a:t>
            </a:r>
            <a:r>
              <a:rPr lang="nl-BE" sz="1600" dirty="0">
                <a:solidFill>
                  <a:schemeClr val="bg1"/>
                </a:solidFill>
              </a:rPr>
              <a:t>, </a:t>
            </a:r>
            <a:r>
              <a:rPr lang="nl-BE" sz="1600" dirty="0" err="1">
                <a:solidFill>
                  <a:schemeClr val="bg1"/>
                </a:solidFill>
              </a:rPr>
              <a:t>which</a:t>
            </a:r>
            <a:r>
              <a:rPr lang="nl-BE" sz="1600" dirty="0">
                <a:solidFill>
                  <a:schemeClr val="bg1"/>
                </a:solidFill>
              </a:rPr>
              <a:t> are </a:t>
            </a:r>
            <a:r>
              <a:rPr lang="nl-BE" sz="1600" dirty="0" err="1">
                <a:solidFill>
                  <a:schemeClr val="bg1"/>
                </a:solidFill>
              </a:rPr>
              <a:t>biological</a:t>
            </a:r>
            <a:r>
              <a:rPr lang="nl-BE" sz="1600" dirty="0">
                <a:solidFill>
                  <a:schemeClr val="bg1"/>
                </a:solidFill>
              </a:rPr>
              <a:t> </a:t>
            </a:r>
            <a:r>
              <a:rPr lang="nl-BE" sz="1600" dirty="0" err="1">
                <a:solidFill>
                  <a:schemeClr val="bg1"/>
                </a:solidFill>
              </a:rPr>
              <a:t>replicates</a:t>
            </a:r>
            <a:r>
              <a:rPr lang="nl-BE" sz="1600" dirty="0">
                <a:solidFill>
                  <a:schemeClr val="bg1"/>
                </a:solidFill>
              </a:rPr>
              <a:t>) </a:t>
            </a:r>
            <a:endParaRPr lang="nl-BE" sz="1600" dirty="0" smtClean="0">
              <a:solidFill>
                <a:schemeClr val="bg1"/>
              </a:solidFill>
            </a:endParaRPr>
          </a:p>
          <a:p>
            <a:pPr lvl="2">
              <a:buFontTx/>
              <a:buChar char="•"/>
            </a:pPr>
            <a:r>
              <a:rPr lang="nl-BE" sz="1600" dirty="0">
                <a:solidFill>
                  <a:schemeClr val="bg1"/>
                </a:solidFill>
              </a:rPr>
              <a:t> </a:t>
            </a:r>
            <a:r>
              <a:rPr lang="nl-BE" sz="1600" dirty="0" err="1" smtClean="0">
                <a:solidFill>
                  <a:schemeClr val="bg1"/>
                </a:solidFill>
              </a:rPr>
              <a:t>Sufficient</a:t>
            </a:r>
            <a:r>
              <a:rPr lang="nl-BE" sz="1600" dirty="0" smtClean="0">
                <a:solidFill>
                  <a:schemeClr val="bg1"/>
                </a:solidFill>
              </a:rPr>
              <a:t> </a:t>
            </a:r>
            <a:r>
              <a:rPr lang="nl-BE" sz="1600" dirty="0" err="1">
                <a:solidFill>
                  <a:srgbClr val="FFFF00"/>
                </a:solidFill>
              </a:rPr>
              <a:t>annotation</a:t>
            </a:r>
            <a:r>
              <a:rPr lang="nl-BE" sz="1600" dirty="0">
                <a:solidFill>
                  <a:srgbClr val="FFFF00"/>
                </a:solidFill>
              </a:rPr>
              <a:t> of the </a:t>
            </a:r>
            <a:r>
              <a:rPr lang="nl-BE" sz="1600" dirty="0" err="1">
                <a:solidFill>
                  <a:srgbClr val="FFFF00"/>
                </a:solidFill>
              </a:rPr>
              <a:t>array</a:t>
            </a:r>
            <a:r>
              <a:rPr lang="nl-BE" sz="1600" dirty="0">
                <a:solidFill>
                  <a:srgbClr val="FFFF00"/>
                </a:solidFill>
              </a:rPr>
              <a:t> </a:t>
            </a:r>
            <a:r>
              <a:rPr lang="nl-BE" sz="1600" dirty="0">
                <a:solidFill>
                  <a:schemeClr val="bg1"/>
                </a:solidFill>
              </a:rPr>
              <a:t>(e.g., gene </a:t>
            </a:r>
            <a:r>
              <a:rPr lang="nl-BE" sz="1600" dirty="0" err="1">
                <a:solidFill>
                  <a:schemeClr val="bg1"/>
                </a:solidFill>
              </a:rPr>
              <a:t>identifiers</a:t>
            </a:r>
            <a:r>
              <a:rPr lang="nl-BE" sz="1600" dirty="0">
                <a:solidFill>
                  <a:schemeClr val="bg1"/>
                </a:solidFill>
              </a:rPr>
              <a:t>, </a:t>
            </a:r>
            <a:r>
              <a:rPr lang="nl-BE" sz="1600" dirty="0" err="1">
                <a:solidFill>
                  <a:schemeClr val="bg1"/>
                </a:solidFill>
              </a:rPr>
              <a:t>genomic</a:t>
            </a:r>
            <a:r>
              <a:rPr lang="nl-BE" sz="1600" dirty="0">
                <a:solidFill>
                  <a:schemeClr val="bg1"/>
                </a:solidFill>
              </a:rPr>
              <a:t> </a:t>
            </a:r>
            <a:r>
              <a:rPr lang="nl-BE" sz="1600" dirty="0" err="1">
                <a:solidFill>
                  <a:schemeClr val="bg1"/>
                </a:solidFill>
              </a:rPr>
              <a:t>coordinates</a:t>
            </a:r>
            <a:r>
              <a:rPr lang="nl-BE" sz="1600" dirty="0">
                <a:solidFill>
                  <a:schemeClr val="bg1"/>
                </a:solidFill>
              </a:rPr>
              <a:t>, </a:t>
            </a:r>
            <a:r>
              <a:rPr lang="nl-BE" sz="1600" dirty="0" err="1">
                <a:solidFill>
                  <a:schemeClr val="bg1"/>
                </a:solidFill>
              </a:rPr>
              <a:t>probe</a:t>
            </a:r>
            <a:r>
              <a:rPr lang="nl-BE" sz="1600" dirty="0">
                <a:solidFill>
                  <a:schemeClr val="bg1"/>
                </a:solidFill>
              </a:rPr>
              <a:t> </a:t>
            </a:r>
            <a:r>
              <a:rPr lang="nl-BE" sz="1600" dirty="0" err="1">
                <a:solidFill>
                  <a:schemeClr val="bg1"/>
                </a:solidFill>
              </a:rPr>
              <a:t>oligonucleotide</a:t>
            </a:r>
            <a:r>
              <a:rPr lang="nl-BE" sz="1600" dirty="0">
                <a:solidFill>
                  <a:schemeClr val="bg1"/>
                </a:solidFill>
              </a:rPr>
              <a:t> </a:t>
            </a:r>
            <a:r>
              <a:rPr lang="nl-BE" sz="1600" dirty="0" err="1">
                <a:solidFill>
                  <a:schemeClr val="bg1"/>
                </a:solidFill>
              </a:rPr>
              <a:t>sequences</a:t>
            </a:r>
            <a:r>
              <a:rPr lang="nl-BE" sz="1600" dirty="0">
                <a:solidFill>
                  <a:schemeClr val="bg1"/>
                </a:solidFill>
              </a:rPr>
              <a:t> </a:t>
            </a:r>
            <a:r>
              <a:rPr lang="nl-BE" sz="1600" dirty="0" err="1">
                <a:solidFill>
                  <a:schemeClr val="bg1"/>
                </a:solidFill>
              </a:rPr>
              <a:t>or</a:t>
            </a:r>
            <a:r>
              <a:rPr lang="nl-BE" sz="1600" dirty="0">
                <a:solidFill>
                  <a:schemeClr val="bg1"/>
                </a:solidFill>
              </a:rPr>
              <a:t> </a:t>
            </a:r>
            <a:r>
              <a:rPr lang="nl-BE" sz="1600" dirty="0" err="1">
                <a:solidFill>
                  <a:schemeClr val="bg1"/>
                </a:solidFill>
              </a:rPr>
              <a:t>reference</a:t>
            </a:r>
            <a:r>
              <a:rPr lang="nl-BE" sz="1600" dirty="0">
                <a:solidFill>
                  <a:schemeClr val="bg1"/>
                </a:solidFill>
              </a:rPr>
              <a:t> commercial </a:t>
            </a:r>
            <a:r>
              <a:rPr lang="nl-BE" sz="1600" dirty="0" err="1">
                <a:solidFill>
                  <a:schemeClr val="bg1"/>
                </a:solidFill>
              </a:rPr>
              <a:t>array</a:t>
            </a:r>
            <a:r>
              <a:rPr lang="nl-BE" sz="1600" dirty="0">
                <a:solidFill>
                  <a:schemeClr val="bg1"/>
                </a:solidFill>
              </a:rPr>
              <a:t> </a:t>
            </a:r>
            <a:r>
              <a:rPr lang="nl-BE" sz="1600" dirty="0" err="1">
                <a:solidFill>
                  <a:schemeClr val="bg1"/>
                </a:solidFill>
              </a:rPr>
              <a:t>catalog</a:t>
            </a:r>
            <a:r>
              <a:rPr lang="nl-BE" sz="1600" dirty="0">
                <a:solidFill>
                  <a:schemeClr val="bg1"/>
                </a:solidFill>
              </a:rPr>
              <a:t> </a:t>
            </a:r>
            <a:r>
              <a:rPr lang="nl-BE" sz="1600" dirty="0" err="1">
                <a:solidFill>
                  <a:schemeClr val="bg1"/>
                </a:solidFill>
              </a:rPr>
              <a:t>number</a:t>
            </a:r>
            <a:r>
              <a:rPr lang="nl-BE" sz="1600" dirty="0">
                <a:solidFill>
                  <a:schemeClr val="bg1"/>
                </a:solidFill>
              </a:rPr>
              <a:t>) </a:t>
            </a:r>
            <a:endParaRPr lang="nl-BE" sz="1600" dirty="0" smtClean="0">
              <a:solidFill>
                <a:schemeClr val="bg1"/>
              </a:solidFill>
            </a:endParaRPr>
          </a:p>
          <a:p>
            <a:pPr lvl="2">
              <a:buFontTx/>
              <a:buChar char="•"/>
            </a:pPr>
            <a:r>
              <a:rPr lang="nl-BE" sz="1600" dirty="0">
                <a:solidFill>
                  <a:schemeClr val="bg1"/>
                </a:solidFill>
              </a:rPr>
              <a:t> </a:t>
            </a:r>
            <a:r>
              <a:rPr lang="nl-BE" sz="1600" dirty="0" smtClean="0">
                <a:solidFill>
                  <a:schemeClr val="bg1"/>
                </a:solidFill>
              </a:rPr>
              <a:t>The </a:t>
            </a:r>
            <a:r>
              <a:rPr lang="nl-BE" sz="1600" dirty="0" err="1">
                <a:solidFill>
                  <a:schemeClr val="bg1"/>
                </a:solidFill>
              </a:rPr>
              <a:t>essential</a:t>
            </a:r>
            <a:r>
              <a:rPr lang="nl-BE" sz="1600" dirty="0">
                <a:solidFill>
                  <a:schemeClr val="bg1"/>
                </a:solidFill>
              </a:rPr>
              <a:t> </a:t>
            </a:r>
            <a:r>
              <a:rPr lang="nl-BE" sz="1600" dirty="0" err="1">
                <a:solidFill>
                  <a:schemeClr val="bg1"/>
                </a:solidFill>
              </a:rPr>
              <a:t>laboratory</a:t>
            </a:r>
            <a:r>
              <a:rPr lang="nl-BE" sz="1600" dirty="0">
                <a:solidFill>
                  <a:schemeClr val="bg1"/>
                </a:solidFill>
              </a:rPr>
              <a:t> and data processing </a:t>
            </a:r>
            <a:r>
              <a:rPr lang="nl-BE" sz="1600" dirty="0" err="1">
                <a:solidFill>
                  <a:srgbClr val="FFFF00"/>
                </a:solidFill>
              </a:rPr>
              <a:t>protocols</a:t>
            </a:r>
            <a:r>
              <a:rPr lang="nl-BE" sz="1600" dirty="0">
                <a:solidFill>
                  <a:schemeClr val="bg1"/>
                </a:solidFill>
              </a:rPr>
              <a:t> (e.g., </a:t>
            </a:r>
            <a:r>
              <a:rPr lang="nl-BE" sz="1600" dirty="0" err="1">
                <a:solidFill>
                  <a:schemeClr val="bg1"/>
                </a:solidFill>
              </a:rPr>
              <a:t>what</a:t>
            </a:r>
            <a:r>
              <a:rPr lang="nl-BE" sz="1600" dirty="0">
                <a:solidFill>
                  <a:schemeClr val="bg1"/>
                </a:solidFill>
              </a:rPr>
              <a:t> </a:t>
            </a:r>
            <a:r>
              <a:rPr lang="nl-BE" sz="1600" dirty="0" err="1">
                <a:solidFill>
                  <a:schemeClr val="bg1"/>
                </a:solidFill>
              </a:rPr>
              <a:t>normalisation</a:t>
            </a:r>
            <a:r>
              <a:rPr lang="nl-BE" sz="1600" dirty="0">
                <a:solidFill>
                  <a:schemeClr val="bg1"/>
                </a:solidFill>
              </a:rPr>
              <a:t> </a:t>
            </a:r>
            <a:r>
              <a:rPr lang="nl-BE" sz="1600" dirty="0" err="1">
                <a:solidFill>
                  <a:schemeClr val="bg1"/>
                </a:solidFill>
              </a:rPr>
              <a:t>method</a:t>
            </a:r>
            <a:r>
              <a:rPr lang="nl-BE" sz="1600" dirty="0">
                <a:solidFill>
                  <a:schemeClr val="bg1"/>
                </a:solidFill>
              </a:rPr>
              <a:t> has been </a:t>
            </a:r>
            <a:r>
              <a:rPr lang="nl-BE" sz="1600" dirty="0" err="1">
                <a:solidFill>
                  <a:schemeClr val="bg1"/>
                </a:solidFill>
              </a:rPr>
              <a:t>used</a:t>
            </a:r>
            <a:r>
              <a:rPr lang="nl-BE" sz="1600" dirty="0">
                <a:solidFill>
                  <a:schemeClr val="bg1"/>
                </a:solidFill>
              </a:rPr>
              <a:t> to </a:t>
            </a:r>
            <a:r>
              <a:rPr lang="nl-BE" sz="1600" dirty="0" err="1">
                <a:solidFill>
                  <a:schemeClr val="bg1"/>
                </a:solidFill>
              </a:rPr>
              <a:t>obtain</a:t>
            </a:r>
            <a:r>
              <a:rPr lang="nl-BE" sz="1600" dirty="0">
                <a:solidFill>
                  <a:schemeClr val="bg1"/>
                </a:solidFill>
              </a:rPr>
              <a:t> the </a:t>
            </a:r>
            <a:r>
              <a:rPr lang="nl-BE" sz="1600" dirty="0" err="1">
                <a:solidFill>
                  <a:schemeClr val="bg1"/>
                </a:solidFill>
              </a:rPr>
              <a:t>final</a:t>
            </a:r>
            <a:r>
              <a:rPr lang="nl-BE" sz="1600" dirty="0">
                <a:solidFill>
                  <a:schemeClr val="bg1"/>
                </a:solidFill>
              </a:rPr>
              <a:t> </a:t>
            </a:r>
            <a:r>
              <a:rPr lang="nl-BE" sz="1600" dirty="0" err="1">
                <a:solidFill>
                  <a:schemeClr val="bg1"/>
                </a:solidFill>
              </a:rPr>
              <a:t>processed</a:t>
            </a:r>
            <a:r>
              <a:rPr lang="nl-BE" sz="1600" dirty="0">
                <a:solidFill>
                  <a:schemeClr val="bg1"/>
                </a:solidFill>
              </a:rPr>
              <a:t> data) </a:t>
            </a:r>
            <a:endParaRPr lang="nl-BE" sz="1600" dirty="0" smtClean="0">
              <a:solidFill>
                <a:schemeClr val="bg1"/>
              </a:solidFill>
            </a:endParaRPr>
          </a:p>
          <a:p>
            <a:pPr lvl="1"/>
            <a:endParaRPr lang="en-US" sz="2000" dirty="0">
              <a:solidFill>
                <a:schemeClr val="bg1"/>
              </a:solidFill>
            </a:endParaRPr>
          </a:p>
          <a:p>
            <a:pPr lvl="1">
              <a:buFontTx/>
              <a:buChar char="•"/>
            </a:pPr>
            <a:r>
              <a:rPr lang="en-US" sz="2000" dirty="0" smtClean="0">
                <a:solidFill>
                  <a:schemeClr val="bg1"/>
                </a:solidFill>
              </a:rPr>
              <a:t> The public repositories </a:t>
            </a:r>
            <a:r>
              <a:rPr lang="en-US" sz="2000" dirty="0" err="1" smtClean="0">
                <a:solidFill>
                  <a:srgbClr val="FFFF00"/>
                </a:solidFill>
              </a:rPr>
              <a:t>ArrayExpress</a:t>
            </a:r>
            <a:r>
              <a:rPr lang="en-US" sz="2000" dirty="0" smtClean="0">
                <a:solidFill>
                  <a:schemeClr val="bg1"/>
                </a:solidFill>
              </a:rPr>
              <a:t> at the EBI (UK), </a:t>
            </a:r>
            <a:r>
              <a:rPr lang="en-US" sz="2000" dirty="0" smtClean="0">
                <a:solidFill>
                  <a:srgbClr val="FFFF00"/>
                </a:solidFill>
              </a:rPr>
              <a:t>Gene Expression Omnibus</a:t>
            </a:r>
            <a:r>
              <a:rPr lang="en-US" sz="2000" dirty="0" smtClean="0">
                <a:solidFill>
                  <a:schemeClr val="bg1"/>
                </a:solidFill>
              </a:rPr>
              <a:t> (GEO) at NCBI (US) and </a:t>
            </a:r>
            <a:r>
              <a:rPr lang="en-US" sz="2000" dirty="0" smtClean="0">
                <a:solidFill>
                  <a:srgbClr val="FFFF00"/>
                </a:solidFill>
              </a:rPr>
              <a:t>CIBEX</a:t>
            </a:r>
            <a:r>
              <a:rPr lang="en-US" sz="2000" dirty="0" smtClean="0">
                <a:solidFill>
                  <a:schemeClr val="bg1"/>
                </a:solidFill>
              </a:rPr>
              <a:t> at DDBJ (Japan) are designed to accept, hold and distribute MIAME compliant microarray data.</a:t>
            </a:r>
          </a:p>
          <a:p>
            <a:pPr lvl="1">
              <a:buFontTx/>
              <a:buChar char="•"/>
            </a:pPr>
            <a:endParaRPr lang="en-US" sz="2000" dirty="0" smtClean="0">
              <a:solidFill>
                <a:schemeClr val="bg1"/>
              </a:solidFill>
            </a:endParaRPr>
          </a:p>
        </p:txBody>
      </p:sp>
    </p:spTree>
    <p:custDataLst>
      <p:tags r:id="rId1"/>
    </p:custData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9219"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9220"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9221" name="Text Box 3"/>
          <p:cNvSpPr txBox="1">
            <a:spLocks noChangeArrowheads="1"/>
          </p:cNvSpPr>
          <p:nvPr/>
        </p:nvSpPr>
        <p:spPr bwMode="auto">
          <a:xfrm>
            <a:off x="103188" y="6054387"/>
            <a:ext cx="10183812" cy="830997"/>
          </a:xfrm>
          <a:prstGeom prst="rect">
            <a:avLst/>
          </a:prstGeom>
          <a:noFill/>
          <a:ln w="9525">
            <a:noFill/>
            <a:miter lim="800000"/>
            <a:headEnd/>
            <a:tailEnd/>
          </a:ln>
        </p:spPr>
        <p:txBody>
          <a:bodyPr>
            <a:spAutoFit/>
          </a:bodyPr>
          <a:lstStyle/>
          <a:p>
            <a:pPr>
              <a:buFontTx/>
              <a:buChar char="•"/>
            </a:pPr>
            <a:r>
              <a:rPr lang="nl-BE" sz="2400" dirty="0">
                <a:solidFill>
                  <a:schemeClr val="bg1"/>
                </a:solidFill>
              </a:rPr>
              <a:t> </a:t>
            </a:r>
            <a:r>
              <a:rPr lang="nl-BE" sz="2400" dirty="0" err="1">
                <a:solidFill>
                  <a:schemeClr val="bg1"/>
                </a:solidFill>
              </a:rPr>
              <a:t>With</a:t>
            </a:r>
            <a:r>
              <a:rPr lang="nl-BE" sz="2400" dirty="0">
                <a:solidFill>
                  <a:schemeClr val="bg1"/>
                </a:solidFill>
              </a:rPr>
              <a:t> the </a:t>
            </a:r>
            <a:r>
              <a:rPr lang="nl-BE" sz="2400" dirty="0" err="1">
                <a:solidFill>
                  <a:schemeClr val="bg1"/>
                </a:solidFill>
              </a:rPr>
              <a:t>development</a:t>
            </a:r>
            <a:r>
              <a:rPr lang="nl-BE" sz="2400" dirty="0">
                <a:solidFill>
                  <a:schemeClr val="bg1"/>
                </a:solidFill>
              </a:rPr>
              <a:t> of </a:t>
            </a:r>
            <a:r>
              <a:rPr lang="nl-BE" sz="2400" dirty="0" smtClean="0">
                <a:solidFill>
                  <a:srgbClr val="FFFF00"/>
                </a:solidFill>
              </a:rPr>
              <a:t>gene </a:t>
            </a:r>
            <a:r>
              <a:rPr lang="nl-BE" sz="2400" dirty="0" err="1" smtClean="0">
                <a:solidFill>
                  <a:srgbClr val="FFFF00"/>
                </a:solidFill>
              </a:rPr>
              <a:t>expression</a:t>
            </a:r>
            <a:r>
              <a:rPr lang="nl-BE" sz="2400" dirty="0" smtClean="0">
                <a:solidFill>
                  <a:srgbClr val="FFFF00"/>
                </a:solidFill>
              </a:rPr>
              <a:t> </a:t>
            </a:r>
            <a:r>
              <a:rPr lang="nl-BE" sz="2400" dirty="0" err="1" smtClean="0">
                <a:solidFill>
                  <a:srgbClr val="FFFF00"/>
                </a:solidFill>
              </a:rPr>
              <a:t>microarray</a:t>
            </a:r>
            <a:r>
              <a:rPr lang="nl-BE" sz="2400" dirty="0" smtClean="0">
                <a:solidFill>
                  <a:srgbClr val="FFFF00"/>
                </a:solidFill>
              </a:rPr>
              <a:t> </a:t>
            </a:r>
            <a:r>
              <a:rPr lang="nl-BE" sz="2400" dirty="0" err="1">
                <a:solidFill>
                  <a:srgbClr val="FFFF00"/>
                </a:solidFill>
              </a:rPr>
              <a:t>technology</a:t>
            </a:r>
            <a:r>
              <a:rPr lang="nl-BE" sz="2400" dirty="0">
                <a:solidFill>
                  <a:schemeClr val="bg1"/>
                </a:solidFill>
              </a:rPr>
              <a:t>, we </a:t>
            </a:r>
            <a:r>
              <a:rPr lang="nl-BE" sz="2400" dirty="0" err="1">
                <a:solidFill>
                  <a:schemeClr val="bg1"/>
                </a:solidFill>
              </a:rPr>
              <a:t>can</a:t>
            </a:r>
            <a:r>
              <a:rPr lang="nl-BE" sz="2400" dirty="0">
                <a:solidFill>
                  <a:schemeClr val="bg1"/>
                </a:solidFill>
              </a:rPr>
              <a:t> </a:t>
            </a:r>
            <a:r>
              <a:rPr lang="nl-BE" sz="2400" dirty="0" err="1">
                <a:solidFill>
                  <a:schemeClr val="bg1"/>
                </a:solidFill>
              </a:rPr>
              <a:t>now</a:t>
            </a:r>
            <a:r>
              <a:rPr lang="nl-BE" sz="2400" dirty="0">
                <a:solidFill>
                  <a:schemeClr val="bg1"/>
                </a:solidFill>
              </a:rPr>
              <a:t> </a:t>
            </a:r>
            <a:r>
              <a:rPr lang="nl-BE" sz="2400" dirty="0" err="1">
                <a:solidFill>
                  <a:schemeClr val="bg1"/>
                </a:solidFill>
              </a:rPr>
              <a:t>examine</a:t>
            </a:r>
            <a:r>
              <a:rPr lang="nl-BE" sz="2400" dirty="0">
                <a:solidFill>
                  <a:schemeClr val="bg1"/>
                </a:solidFill>
              </a:rPr>
              <a:t> </a:t>
            </a:r>
            <a:r>
              <a:rPr lang="nl-BE" sz="2400" dirty="0" err="1">
                <a:solidFill>
                  <a:schemeClr val="bg1"/>
                </a:solidFill>
              </a:rPr>
              <a:t>how</a:t>
            </a:r>
            <a:r>
              <a:rPr lang="nl-BE" sz="2400" dirty="0">
                <a:solidFill>
                  <a:schemeClr val="bg1"/>
                </a:solidFill>
              </a:rPr>
              <a:t> </a:t>
            </a:r>
            <a:r>
              <a:rPr lang="nl-BE" sz="2400" dirty="0" err="1">
                <a:solidFill>
                  <a:srgbClr val="FFFF00"/>
                </a:solidFill>
              </a:rPr>
              <a:t>active</a:t>
            </a:r>
            <a:r>
              <a:rPr lang="nl-BE" sz="2400" dirty="0">
                <a:solidFill>
                  <a:srgbClr val="FFFF00"/>
                </a:solidFill>
              </a:rPr>
              <a:t> </a:t>
            </a:r>
            <a:r>
              <a:rPr lang="nl-BE" sz="2400" dirty="0" err="1">
                <a:solidFill>
                  <a:srgbClr val="FFFF00"/>
                </a:solidFill>
              </a:rPr>
              <a:t>thousands</a:t>
            </a:r>
            <a:r>
              <a:rPr lang="nl-BE" sz="2400" dirty="0">
                <a:solidFill>
                  <a:srgbClr val="FFFF00"/>
                </a:solidFill>
              </a:rPr>
              <a:t> of </a:t>
            </a:r>
            <a:r>
              <a:rPr lang="nl-BE" sz="2400" dirty="0" err="1">
                <a:solidFill>
                  <a:srgbClr val="FFFF00"/>
                </a:solidFill>
              </a:rPr>
              <a:t>genes</a:t>
            </a:r>
            <a:r>
              <a:rPr lang="nl-BE" sz="2400" dirty="0">
                <a:solidFill>
                  <a:schemeClr val="bg1"/>
                </a:solidFill>
              </a:rPr>
              <a:t> are </a:t>
            </a:r>
            <a:r>
              <a:rPr lang="nl-BE" sz="2400" dirty="0">
                <a:solidFill>
                  <a:srgbClr val="FFFF00"/>
                </a:solidFill>
              </a:rPr>
              <a:t>at </a:t>
            </a:r>
            <a:r>
              <a:rPr lang="nl-BE" sz="2400" dirty="0" err="1">
                <a:solidFill>
                  <a:srgbClr val="FFFF00"/>
                </a:solidFill>
              </a:rPr>
              <a:t>any</a:t>
            </a:r>
            <a:r>
              <a:rPr lang="nl-BE" sz="2400" dirty="0">
                <a:solidFill>
                  <a:srgbClr val="FFFF00"/>
                </a:solidFill>
              </a:rPr>
              <a:t> time</a:t>
            </a:r>
            <a:r>
              <a:rPr lang="nl-BE" sz="2400" dirty="0">
                <a:solidFill>
                  <a:schemeClr val="bg1"/>
                </a:solidFill>
              </a:rPr>
              <a:t>.</a:t>
            </a:r>
          </a:p>
        </p:txBody>
      </p:sp>
      <p:sp>
        <p:nvSpPr>
          <p:cNvPr id="9222" name="Text Box 3"/>
          <p:cNvSpPr txBox="1">
            <a:spLocks noChangeArrowheads="1"/>
          </p:cNvSpPr>
          <p:nvPr/>
        </p:nvSpPr>
        <p:spPr bwMode="auto">
          <a:xfrm>
            <a:off x="174625" y="476250"/>
            <a:ext cx="10183813" cy="5632311"/>
          </a:xfrm>
          <a:prstGeom prst="rect">
            <a:avLst/>
          </a:prstGeom>
          <a:noFill/>
          <a:ln w="9525">
            <a:noFill/>
            <a:miter lim="800000"/>
            <a:headEnd/>
            <a:tailEnd/>
          </a:ln>
        </p:spPr>
        <p:txBody>
          <a:bodyPr>
            <a:spAutoFit/>
          </a:bodyPr>
          <a:lstStyle/>
          <a:p>
            <a:pPr>
              <a:buFontTx/>
              <a:buChar char="•"/>
            </a:pPr>
            <a:r>
              <a:rPr lang="nl-BE" sz="2400" dirty="0">
                <a:solidFill>
                  <a:schemeClr val="bg1"/>
                </a:solidFill>
              </a:rPr>
              <a:t> </a:t>
            </a:r>
            <a:r>
              <a:rPr lang="nl-BE" sz="2400" dirty="0">
                <a:solidFill>
                  <a:srgbClr val="FFFF00"/>
                </a:solidFill>
              </a:rPr>
              <a:t>Southern </a:t>
            </a:r>
            <a:r>
              <a:rPr lang="nl-BE" sz="2400" dirty="0" err="1">
                <a:solidFill>
                  <a:srgbClr val="FFFF00"/>
                </a:solidFill>
              </a:rPr>
              <a:t>blotting</a:t>
            </a:r>
            <a:r>
              <a:rPr lang="nl-BE" sz="2400" dirty="0">
                <a:solidFill>
                  <a:srgbClr val="FFFF00"/>
                </a:solidFill>
              </a:rPr>
              <a:t> </a:t>
            </a:r>
            <a:r>
              <a:rPr lang="nl-BE" sz="2400" dirty="0">
                <a:solidFill>
                  <a:schemeClr val="bg1"/>
                </a:solidFill>
              </a:rPr>
              <a:t>is </a:t>
            </a:r>
            <a:r>
              <a:rPr lang="nl-BE" sz="2400" dirty="0" err="1">
                <a:solidFill>
                  <a:schemeClr val="bg1"/>
                </a:solidFill>
              </a:rPr>
              <a:t>used</a:t>
            </a:r>
            <a:r>
              <a:rPr lang="nl-BE" sz="2400" dirty="0">
                <a:solidFill>
                  <a:schemeClr val="bg1"/>
                </a:solidFill>
              </a:rPr>
              <a:t> to </a:t>
            </a:r>
            <a:r>
              <a:rPr lang="nl-BE" sz="2400" dirty="0" err="1">
                <a:solidFill>
                  <a:schemeClr val="bg1"/>
                </a:solidFill>
              </a:rPr>
              <a:t>recognize</a:t>
            </a:r>
            <a:r>
              <a:rPr lang="nl-BE" sz="2400" dirty="0">
                <a:solidFill>
                  <a:schemeClr val="bg1"/>
                </a:solidFill>
              </a:rPr>
              <a:t> a DNA </a:t>
            </a:r>
            <a:r>
              <a:rPr lang="nl-BE" sz="2400" dirty="0" err="1">
                <a:solidFill>
                  <a:schemeClr val="bg1"/>
                </a:solidFill>
              </a:rPr>
              <a:t>sequence</a:t>
            </a:r>
            <a:r>
              <a:rPr lang="nl-BE" sz="2400" dirty="0">
                <a:solidFill>
                  <a:schemeClr val="bg1"/>
                </a:solidFill>
              </a:rPr>
              <a:t> and </a:t>
            </a:r>
            <a:r>
              <a:rPr lang="nl-BE" sz="2400" dirty="0" err="1">
                <a:solidFill>
                  <a:schemeClr val="bg1"/>
                </a:solidFill>
              </a:rPr>
              <a:t>uses</a:t>
            </a:r>
            <a:r>
              <a:rPr lang="nl-BE" sz="2400" dirty="0">
                <a:solidFill>
                  <a:schemeClr val="bg1"/>
                </a:solidFill>
              </a:rPr>
              <a:t> a </a:t>
            </a:r>
            <a:r>
              <a:rPr lang="nl-BE" sz="2400" dirty="0" err="1">
                <a:solidFill>
                  <a:schemeClr val="bg1"/>
                </a:solidFill>
              </a:rPr>
              <a:t>piece</a:t>
            </a:r>
            <a:r>
              <a:rPr lang="nl-BE" sz="2400" dirty="0">
                <a:solidFill>
                  <a:schemeClr val="bg1"/>
                </a:solidFill>
              </a:rPr>
              <a:t> of DNA as </a:t>
            </a:r>
            <a:r>
              <a:rPr lang="nl-BE" sz="2400" dirty="0" err="1">
                <a:solidFill>
                  <a:schemeClr val="bg1"/>
                </a:solidFill>
              </a:rPr>
              <a:t>probe</a:t>
            </a:r>
            <a:r>
              <a:rPr lang="nl-BE" sz="2400" dirty="0">
                <a:solidFill>
                  <a:schemeClr val="bg1"/>
                </a:solidFill>
              </a:rPr>
              <a:t> of DNA,</a:t>
            </a:r>
          </a:p>
          <a:p>
            <a:r>
              <a:rPr lang="nl-BE" sz="2400" dirty="0" err="1">
                <a:solidFill>
                  <a:schemeClr val="bg1"/>
                </a:solidFill>
              </a:rPr>
              <a:t>whereas</a:t>
            </a:r>
            <a:r>
              <a:rPr lang="nl-BE" sz="2400" dirty="0">
                <a:solidFill>
                  <a:schemeClr val="bg1"/>
                </a:solidFill>
              </a:rPr>
              <a:t> </a:t>
            </a:r>
            <a:r>
              <a:rPr lang="nl-BE" sz="2400" dirty="0" err="1">
                <a:solidFill>
                  <a:srgbClr val="FFFF00"/>
                </a:solidFill>
              </a:rPr>
              <a:t>Northern</a:t>
            </a:r>
            <a:r>
              <a:rPr lang="nl-BE" sz="2400" dirty="0">
                <a:solidFill>
                  <a:srgbClr val="FFFF00"/>
                </a:solidFill>
              </a:rPr>
              <a:t> </a:t>
            </a:r>
            <a:r>
              <a:rPr lang="nl-BE" sz="2400" dirty="0" err="1">
                <a:solidFill>
                  <a:srgbClr val="FFFF00"/>
                </a:solidFill>
              </a:rPr>
              <a:t>blotting</a:t>
            </a:r>
            <a:r>
              <a:rPr lang="nl-BE" sz="2400" dirty="0">
                <a:solidFill>
                  <a:srgbClr val="FFFF00"/>
                </a:solidFill>
              </a:rPr>
              <a:t> </a:t>
            </a:r>
            <a:r>
              <a:rPr lang="nl-BE" sz="2400" dirty="0" err="1">
                <a:solidFill>
                  <a:schemeClr val="bg1"/>
                </a:solidFill>
              </a:rPr>
              <a:t>uses</a:t>
            </a:r>
            <a:r>
              <a:rPr lang="nl-BE" sz="2400" dirty="0">
                <a:solidFill>
                  <a:schemeClr val="bg1"/>
                </a:solidFill>
              </a:rPr>
              <a:t> a </a:t>
            </a:r>
            <a:r>
              <a:rPr lang="nl-BE" sz="2400" dirty="0" err="1">
                <a:solidFill>
                  <a:schemeClr val="bg1"/>
                </a:solidFill>
              </a:rPr>
              <a:t>piece</a:t>
            </a:r>
            <a:r>
              <a:rPr lang="nl-BE" sz="2400" dirty="0">
                <a:solidFill>
                  <a:schemeClr val="bg1"/>
                </a:solidFill>
              </a:rPr>
              <a:t> of</a:t>
            </a:r>
          </a:p>
          <a:p>
            <a:r>
              <a:rPr lang="nl-BE" sz="2400" dirty="0" err="1">
                <a:solidFill>
                  <a:schemeClr val="bg1"/>
                </a:solidFill>
              </a:rPr>
              <a:t>mRNA</a:t>
            </a:r>
            <a:r>
              <a:rPr lang="nl-BE" sz="2400" dirty="0">
                <a:solidFill>
                  <a:schemeClr val="bg1"/>
                </a:solidFill>
              </a:rPr>
              <a:t> as </a:t>
            </a:r>
            <a:r>
              <a:rPr lang="nl-BE" sz="2400" dirty="0" err="1">
                <a:solidFill>
                  <a:schemeClr val="bg1"/>
                </a:solidFill>
              </a:rPr>
              <a:t>probe</a:t>
            </a:r>
            <a:r>
              <a:rPr lang="nl-BE" sz="2400" dirty="0">
                <a:solidFill>
                  <a:schemeClr val="bg1"/>
                </a:solidFill>
              </a:rPr>
              <a:t> and is </a:t>
            </a:r>
            <a:r>
              <a:rPr lang="nl-BE" sz="2400" dirty="0" err="1">
                <a:solidFill>
                  <a:schemeClr val="bg1"/>
                </a:solidFill>
              </a:rPr>
              <a:t>applied</a:t>
            </a:r>
            <a:r>
              <a:rPr lang="nl-BE" sz="2400" dirty="0">
                <a:solidFill>
                  <a:schemeClr val="bg1"/>
                </a:solidFill>
              </a:rPr>
              <a:t> to </a:t>
            </a:r>
            <a:r>
              <a:rPr lang="nl-BE" sz="2400" dirty="0" err="1">
                <a:solidFill>
                  <a:schemeClr val="bg1"/>
                </a:solidFill>
              </a:rPr>
              <a:t>recognize</a:t>
            </a:r>
            <a:endParaRPr lang="nl-BE" sz="2400" dirty="0">
              <a:solidFill>
                <a:schemeClr val="bg1"/>
              </a:solidFill>
            </a:endParaRPr>
          </a:p>
          <a:p>
            <a:r>
              <a:rPr lang="nl-BE" sz="2400" dirty="0">
                <a:solidFill>
                  <a:schemeClr val="bg1"/>
                </a:solidFill>
              </a:rPr>
              <a:t>RNA </a:t>
            </a:r>
            <a:r>
              <a:rPr lang="nl-BE" sz="2400" dirty="0" err="1">
                <a:solidFill>
                  <a:schemeClr val="bg1"/>
                </a:solidFill>
              </a:rPr>
              <a:t>sequences</a:t>
            </a:r>
            <a:r>
              <a:rPr lang="nl-BE" sz="2400" dirty="0">
                <a:solidFill>
                  <a:schemeClr val="bg1"/>
                </a:solidFill>
              </a:rPr>
              <a:t>. </a:t>
            </a:r>
            <a:endParaRPr lang="nl-BE" sz="2400" dirty="0" smtClean="0">
              <a:solidFill>
                <a:schemeClr val="bg1"/>
              </a:solidFill>
            </a:endParaRPr>
          </a:p>
          <a:p>
            <a:r>
              <a:rPr lang="nl-BE" sz="2400" dirty="0" smtClean="0">
                <a:solidFill>
                  <a:schemeClr val="bg1"/>
                </a:solidFill>
              </a:rPr>
              <a:t>For </a:t>
            </a:r>
            <a:r>
              <a:rPr lang="nl-BE" sz="2400" dirty="0" err="1">
                <a:solidFill>
                  <a:schemeClr val="bg1"/>
                </a:solidFill>
              </a:rPr>
              <a:t>both</a:t>
            </a:r>
            <a:r>
              <a:rPr lang="nl-BE" sz="2400" dirty="0">
                <a:solidFill>
                  <a:schemeClr val="bg1"/>
                </a:solidFill>
              </a:rPr>
              <a:t> </a:t>
            </a:r>
            <a:r>
              <a:rPr lang="nl-BE" sz="2400" dirty="0" err="1">
                <a:solidFill>
                  <a:schemeClr val="bg1"/>
                </a:solidFill>
              </a:rPr>
              <a:t>methods</a:t>
            </a:r>
            <a:r>
              <a:rPr lang="nl-BE" sz="2400" dirty="0">
                <a:solidFill>
                  <a:schemeClr val="bg1"/>
                </a:solidFill>
              </a:rPr>
              <a:t> the </a:t>
            </a:r>
            <a:r>
              <a:rPr lang="nl-BE" sz="2400" dirty="0" err="1" smtClean="0">
                <a:solidFill>
                  <a:schemeClr val="bg1"/>
                </a:solidFill>
              </a:rPr>
              <a:t>probe</a:t>
            </a:r>
            <a:r>
              <a:rPr lang="nl-BE" sz="2400" dirty="0" smtClean="0">
                <a:solidFill>
                  <a:schemeClr val="bg1"/>
                </a:solidFill>
              </a:rPr>
              <a:t> is </a:t>
            </a:r>
          </a:p>
          <a:p>
            <a:r>
              <a:rPr lang="nl-BE" sz="2400" dirty="0" err="1" smtClean="0">
                <a:solidFill>
                  <a:schemeClr val="bg1"/>
                </a:solidFill>
              </a:rPr>
              <a:t>radioactively</a:t>
            </a:r>
            <a:r>
              <a:rPr lang="nl-BE" sz="2400" dirty="0" smtClean="0">
                <a:solidFill>
                  <a:schemeClr val="bg1"/>
                </a:solidFill>
              </a:rPr>
              <a:t> </a:t>
            </a:r>
            <a:r>
              <a:rPr lang="nl-BE" sz="2400" dirty="0" err="1">
                <a:solidFill>
                  <a:schemeClr val="bg1"/>
                </a:solidFill>
              </a:rPr>
              <a:t>labeled</a:t>
            </a:r>
            <a:r>
              <a:rPr lang="nl-BE" sz="2400" dirty="0">
                <a:solidFill>
                  <a:schemeClr val="bg1"/>
                </a:solidFill>
              </a:rPr>
              <a:t> and </a:t>
            </a:r>
            <a:r>
              <a:rPr lang="nl-BE" sz="2400" dirty="0" err="1">
                <a:solidFill>
                  <a:srgbClr val="FFFF00"/>
                </a:solidFill>
              </a:rPr>
              <a:t>hybridized</a:t>
            </a:r>
            <a:r>
              <a:rPr lang="nl-BE" sz="2400" dirty="0">
                <a:solidFill>
                  <a:schemeClr val="bg1"/>
                </a:solidFill>
              </a:rPr>
              <a:t> to</a:t>
            </a:r>
          </a:p>
          <a:p>
            <a:r>
              <a:rPr lang="nl-BE" sz="2400" dirty="0">
                <a:solidFill>
                  <a:schemeClr val="bg1"/>
                </a:solidFill>
              </a:rPr>
              <a:t>a </a:t>
            </a:r>
            <a:r>
              <a:rPr lang="nl-BE" sz="2400" dirty="0" err="1">
                <a:solidFill>
                  <a:schemeClr val="bg1"/>
                </a:solidFill>
              </a:rPr>
              <a:t>complementary</a:t>
            </a:r>
            <a:r>
              <a:rPr lang="nl-BE" sz="2400" dirty="0">
                <a:solidFill>
                  <a:schemeClr val="bg1"/>
                </a:solidFill>
              </a:rPr>
              <a:t> fragment of DNA </a:t>
            </a:r>
            <a:r>
              <a:rPr lang="nl-BE" sz="2400" dirty="0" err="1">
                <a:solidFill>
                  <a:schemeClr val="bg1"/>
                </a:solidFill>
              </a:rPr>
              <a:t>or</a:t>
            </a:r>
            <a:r>
              <a:rPr lang="nl-BE" sz="2400" dirty="0">
                <a:solidFill>
                  <a:schemeClr val="bg1"/>
                </a:solidFill>
              </a:rPr>
              <a:t> RNA</a:t>
            </a:r>
          </a:p>
          <a:p>
            <a:r>
              <a:rPr lang="nl-BE" sz="2400" dirty="0" err="1">
                <a:solidFill>
                  <a:schemeClr val="bg1"/>
                </a:solidFill>
              </a:rPr>
              <a:t>that</a:t>
            </a:r>
            <a:r>
              <a:rPr lang="nl-BE" sz="2400" dirty="0">
                <a:solidFill>
                  <a:schemeClr val="bg1"/>
                </a:solidFill>
              </a:rPr>
              <a:t> has been </a:t>
            </a:r>
            <a:r>
              <a:rPr lang="nl-BE" sz="2400" dirty="0" err="1">
                <a:solidFill>
                  <a:schemeClr val="bg1"/>
                </a:solidFill>
              </a:rPr>
              <a:t>previously</a:t>
            </a:r>
            <a:r>
              <a:rPr lang="nl-BE" sz="2400" dirty="0">
                <a:solidFill>
                  <a:schemeClr val="bg1"/>
                </a:solidFill>
              </a:rPr>
              <a:t> </a:t>
            </a:r>
            <a:r>
              <a:rPr lang="nl-BE" sz="2400" dirty="0" err="1">
                <a:solidFill>
                  <a:schemeClr val="bg1"/>
                </a:solidFill>
              </a:rPr>
              <a:t>seperated</a:t>
            </a:r>
            <a:r>
              <a:rPr lang="nl-BE" sz="2400" dirty="0">
                <a:solidFill>
                  <a:schemeClr val="bg1"/>
                </a:solidFill>
              </a:rPr>
              <a:t> </a:t>
            </a:r>
            <a:r>
              <a:rPr lang="nl-BE" sz="2400" dirty="0" err="1">
                <a:solidFill>
                  <a:schemeClr val="bg1"/>
                </a:solidFill>
              </a:rPr>
              <a:t>according</a:t>
            </a:r>
            <a:endParaRPr lang="nl-BE" sz="2400" dirty="0">
              <a:solidFill>
                <a:schemeClr val="bg1"/>
              </a:solidFill>
            </a:endParaRPr>
          </a:p>
          <a:p>
            <a:r>
              <a:rPr lang="nl-BE" sz="2400" dirty="0">
                <a:solidFill>
                  <a:schemeClr val="bg1"/>
                </a:solidFill>
              </a:rPr>
              <a:t>to </a:t>
            </a:r>
            <a:r>
              <a:rPr lang="nl-BE" sz="2400" dirty="0" err="1">
                <a:solidFill>
                  <a:schemeClr val="bg1"/>
                </a:solidFill>
              </a:rPr>
              <a:t>molecular</a:t>
            </a:r>
            <a:r>
              <a:rPr lang="nl-BE" sz="2400" dirty="0">
                <a:solidFill>
                  <a:schemeClr val="bg1"/>
                </a:solidFill>
              </a:rPr>
              <a:t> </a:t>
            </a:r>
            <a:r>
              <a:rPr lang="nl-BE" sz="2400" dirty="0" err="1">
                <a:solidFill>
                  <a:schemeClr val="bg1"/>
                </a:solidFill>
              </a:rPr>
              <a:t>weight</a:t>
            </a:r>
            <a:r>
              <a:rPr lang="nl-BE" sz="2400" dirty="0">
                <a:solidFill>
                  <a:schemeClr val="bg1"/>
                </a:solidFill>
              </a:rPr>
              <a:t> (</a:t>
            </a:r>
            <a:r>
              <a:rPr lang="nl-BE" sz="2400" dirty="0" err="1">
                <a:solidFill>
                  <a:schemeClr val="bg1"/>
                </a:solidFill>
              </a:rPr>
              <a:t>size</a:t>
            </a:r>
            <a:r>
              <a:rPr lang="nl-BE" sz="2400" dirty="0">
                <a:solidFill>
                  <a:schemeClr val="bg1"/>
                </a:solidFill>
              </a:rPr>
              <a:t>) </a:t>
            </a:r>
            <a:r>
              <a:rPr lang="nl-BE" sz="2400" dirty="0" err="1">
                <a:solidFill>
                  <a:schemeClr val="bg1"/>
                </a:solidFill>
              </a:rPr>
              <a:t>by</a:t>
            </a:r>
            <a:r>
              <a:rPr lang="nl-BE" sz="2400" dirty="0">
                <a:solidFill>
                  <a:schemeClr val="bg1"/>
                </a:solidFill>
              </a:rPr>
              <a:t> gel</a:t>
            </a:r>
          </a:p>
          <a:p>
            <a:r>
              <a:rPr lang="nl-BE" sz="2400" dirty="0" err="1">
                <a:solidFill>
                  <a:schemeClr val="bg1"/>
                </a:solidFill>
              </a:rPr>
              <a:t>electroforesis</a:t>
            </a:r>
            <a:r>
              <a:rPr lang="nl-BE" sz="2400" dirty="0">
                <a:solidFill>
                  <a:schemeClr val="bg1"/>
                </a:solidFill>
              </a:rPr>
              <a:t>. In </a:t>
            </a:r>
            <a:r>
              <a:rPr lang="nl-BE" sz="2400" dirty="0" err="1">
                <a:solidFill>
                  <a:schemeClr val="bg1"/>
                </a:solidFill>
              </a:rPr>
              <a:t>Northern</a:t>
            </a:r>
            <a:r>
              <a:rPr lang="nl-BE" sz="2400" dirty="0">
                <a:solidFill>
                  <a:schemeClr val="bg1"/>
                </a:solidFill>
              </a:rPr>
              <a:t> </a:t>
            </a:r>
            <a:r>
              <a:rPr lang="nl-BE" sz="2400" dirty="0" err="1">
                <a:solidFill>
                  <a:schemeClr val="bg1"/>
                </a:solidFill>
              </a:rPr>
              <a:t>blot</a:t>
            </a:r>
            <a:r>
              <a:rPr lang="nl-BE" sz="2400" dirty="0">
                <a:solidFill>
                  <a:schemeClr val="bg1"/>
                </a:solidFill>
              </a:rPr>
              <a:t> </a:t>
            </a:r>
            <a:r>
              <a:rPr lang="nl-BE" sz="2400" dirty="0" err="1">
                <a:solidFill>
                  <a:schemeClr val="bg1"/>
                </a:solidFill>
              </a:rPr>
              <a:t>analysis</a:t>
            </a:r>
            <a:r>
              <a:rPr lang="nl-BE" sz="2400" dirty="0">
                <a:solidFill>
                  <a:schemeClr val="bg1"/>
                </a:solidFill>
              </a:rPr>
              <a:t>, the </a:t>
            </a:r>
            <a:r>
              <a:rPr lang="nl-BE" sz="2400" dirty="0" err="1">
                <a:solidFill>
                  <a:schemeClr val="bg1"/>
                </a:solidFill>
              </a:rPr>
              <a:t>amount</a:t>
            </a:r>
            <a:r>
              <a:rPr lang="nl-BE" sz="2400" dirty="0">
                <a:solidFill>
                  <a:schemeClr val="bg1"/>
                </a:solidFill>
              </a:rPr>
              <a:t> of </a:t>
            </a:r>
            <a:r>
              <a:rPr lang="nl-BE" sz="2400" dirty="0" err="1">
                <a:solidFill>
                  <a:schemeClr val="bg1"/>
                </a:solidFill>
              </a:rPr>
              <a:t>radioactivity</a:t>
            </a:r>
            <a:r>
              <a:rPr lang="nl-BE" sz="2400" dirty="0">
                <a:solidFill>
                  <a:schemeClr val="bg1"/>
                </a:solidFill>
              </a:rPr>
              <a:t> is a </a:t>
            </a:r>
            <a:r>
              <a:rPr lang="nl-BE" sz="2400" dirty="0" err="1">
                <a:solidFill>
                  <a:schemeClr val="bg1"/>
                </a:solidFill>
              </a:rPr>
              <a:t>function</a:t>
            </a:r>
            <a:r>
              <a:rPr lang="nl-BE" sz="2400" dirty="0">
                <a:solidFill>
                  <a:schemeClr val="bg1"/>
                </a:solidFill>
              </a:rPr>
              <a:t> of the </a:t>
            </a:r>
            <a:r>
              <a:rPr lang="nl-BE" sz="2400" dirty="0" err="1">
                <a:solidFill>
                  <a:schemeClr val="bg1"/>
                </a:solidFill>
              </a:rPr>
              <a:t>amount</a:t>
            </a:r>
            <a:r>
              <a:rPr lang="nl-BE" sz="2400" dirty="0">
                <a:solidFill>
                  <a:schemeClr val="bg1"/>
                </a:solidFill>
              </a:rPr>
              <a:t> of </a:t>
            </a:r>
            <a:r>
              <a:rPr lang="nl-BE" sz="2400" dirty="0" err="1">
                <a:solidFill>
                  <a:schemeClr val="bg1"/>
                </a:solidFill>
              </a:rPr>
              <a:t>probe</a:t>
            </a:r>
            <a:r>
              <a:rPr lang="nl-BE" sz="2400" dirty="0">
                <a:solidFill>
                  <a:schemeClr val="bg1"/>
                </a:solidFill>
              </a:rPr>
              <a:t> </a:t>
            </a:r>
            <a:r>
              <a:rPr lang="nl-BE" sz="2400" dirty="0" err="1">
                <a:solidFill>
                  <a:schemeClr val="bg1"/>
                </a:solidFill>
              </a:rPr>
              <a:t>hybridized</a:t>
            </a:r>
            <a:r>
              <a:rPr lang="nl-BE" sz="2400" dirty="0">
                <a:solidFill>
                  <a:schemeClr val="bg1"/>
                </a:solidFill>
              </a:rPr>
              <a:t>, </a:t>
            </a:r>
            <a:r>
              <a:rPr lang="nl-BE" sz="2400" dirty="0" err="1">
                <a:solidFill>
                  <a:schemeClr val="bg1"/>
                </a:solidFill>
              </a:rPr>
              <a:t>which</a:t>
            </a:r>
            <a:r>
              <a:rPr lang="nl-BE" sz="2400" dirty="0">
                <a:solidFill>
                  <a:schemeClr val="bg1"/>
                </a:solidFill>
              </a:rPr>
              <a:t> </a:t>
            </a:r>
            <a:r>
              <a:rPr lang="nl-BE" sz="2400" dirty="0" err="1">
                <a:solidFill>
                  <a:schemeClr val="bg1"/>
                </a:solidFill>
              </a:rPr>
              <a:t>reflect</a:t>
            </a:r>
            <a:r>
              <a:rPr lang="nl-BE" sz="2400" dirty="0">
                <a:solidFill>
                  <a:schemeClr val="bg1"/>
                </a:solidFill>
              </a:rPr>
              <a:t> the </a:t>
            </a:r>
            <a:r>
              <a:rPr lang="nl-BE" sz="2400" dirty="0" err="1">
                <a:solidFill>
                  <a:schemeClr val="bg1"/>
                </a:solidFill>
              </a:rPr>
              <a:t>amount</a:t>
            </a:r>
            <a:r>
              <a:rPr lang="nl-BE" sz="2400" dirty="0">
                <a:solidFill>
                  <a:schemeClr val="bg1"/>
                </a:solidFill>
              </a:rPr>
              <a:t>  of </a:t>
            </a:r>
            <a:r>
              <a:rPr lang="nl-BE" sz="2400" dirty="0" err="1">
                <a:solidFill>
                  <a:schemeClr val="bg1"/>
                </a:solidFill>
              </a:rPr>
              <a:t>mRNA</a:t>
            </a:r>
            <a:r>
              <a:rPr lang="nl-BE" sz="2400" dirty="0">
                <a:solidFill>
                  <a:schemeClr val="bg1"/>
                </a:solidFill>
              </a:rPr>
              <a:t> in the sample</a:t>
            </a:r>
            <a:r>
              <a:rPr lang="nl-BE" sz="2400" dirty="0" smtClean="0">
                <a:solidFill>
                  <a:schemeClr val="bg1"/>
                </a:solidFill>
              </a:rPr>
              <a:t>.</a:t>
            </a:r>
          </a:p>
          <a:p>
            <a:endParaRPr lang="nl-BE" dirty="0">
              <a:solidFill>
                <a:schemeClr val="bg1"/>
              </a:solidFill>
            </a:endParaRPr>
          </a:p>
          <a:p>
            <a:pPr>
              <a:buFont typeface="Wingdings"/>
              <a:buChar char="à"/>
            </a:pPr>
            <a:r>
              <a:rPr lang="nl-BE" sz="2400" dirty="0" err="1" smtClean="0">
                <a:solidFill>
                  <a:schemeClr val="bg1"/>
                </a:solidFill>
                <a:sym typeface="Wingdings" pitchFamily="2" charset="2"/>
              </a:rPr>
              <a:t>But</a:t>
            </a:r>
            <a:r>
              <a:rPr lang="nl-BE" sz="2400" dirty="0" smtClean="0">
                <a:solidFill>
                  <a:schemeClr val="bg1"/>
                </a:solidFill>
                <a:sym typeface="Wingdings" pitchFamily="2" charset="2"/>
              </a:rPr>
              <a:t> </a:t>
            </a:r>
            <a:r>
              <a:rPr lang="nl-BE" sz="2400" dirty="0">
                <a:solidFill>
                  <a:schemeClr val="bg1"/>
                </a:solidFill>
                <a:sym typeface="Wingdings" pitchFamily="2" charset="2"/>
              </a:rPr>
              <a:t>these </a:t>
            </a:r>
            <a:r>
              <a:rPr lang="nl-BE" sz="2400" dirty="0" err="1">
                <a:solidFill>
                  <a:schemeClr val="bg1"/>
                </a:solidFill>
                <a:sym typeface="Wingdings" pitchFamily="2" charset="2"/>
              </a:rPr>
              <a:t>techniques</a:t>
            </a:r>
            <a:r>
              <a:rPr lang="nl-BE" sz="2400" dirty="0">
                <a:solidFill>
                  <a:schemeClr val="bg1"/>
                </a:solidFill>
                <a:sym typeface="Wingdings" pitchFamily="2" charset="2"/>
              </a:rPr>
              <a:t> </a:t>
            </a:r>
            <a:r>
              <a:rPr lang="nl-BE" sz="2400" dirty="0" err="1">
                <a:solidFill>
                  <a:schemeClr val="bg1"/>
                </a:solidFill>
                <a:sym typeface="Wingdings" pitchFamily="2" charset="2"/>
              </a:rPr>
              <a:t>could</a:t>
            </a:r>
            <a:r>
              <a:rPr lang="nl-BE" sz="2400" dirty="0">
                <a:solidFill>
                  <a:schemeClr val="bg1"/>
                </a:solidFill>
                <a:sym typeface="Wingdings" pitchFamily="2" charset="2"/>
              </a:rPr>
              <a:t> </a:t>
            </a:r>
            <a:r>
              <a:rPr lang="nl-BE" sz="2400" dirty="0" err="1">
                <a:solidFill>
                  <a:schemeClr val="bg1"/>
                </a:solidFill>
                <a:sym typeface="Wingdings" pitchFamily="2" charset="2"/>
              </a:rPr>
              <a:t>only</a:t>
            </a:r>
            <a:r>
              <a:rPr lang="nl-BE" sz="2400" dirty="0">
                <a:solidFill>
                  <a:schemeClr val="bg1"/>
                </a:solidFill>
                <a:sym typeface="Wingdings" pitchFamily="2" charset="2"/>
              </a:rPr>
              <a:t> focus </a:t>
            </a:r>
            <a:r>
              <a:rPr lang="nl-BE" sz="2400" dirty="0" err="1">
                <a:solidFill>
                  <a:srgbClr val="FFFF00"/>
                </a:solidFill>
                <a:sym typeface="Wingdings" pitchFamily="2" charset="2"/>
              </a:rPr>
              <a:t>one</a:t>
            </a:r>
            <a:r>
              <a:rPr lang="nl-BE" sz="2400" dirty="0">
                <a:solidFill>
                  <a:srgbClr val="FFFF00"/>
                </a:solidFill>
                <a:sym typeface="Wingdings" pitchFamily="2" charset="2"/>
              </a:rPr>
              <a:t> gene at a time</a:t>
            </a:r>
            <a:r>
              <a:rPr lang="nl-BE" sz="2400" dirty="0" smtClean="0">
                <a:solidFill>
                  <a:schemeClr val="bg1"/>
                </a:solidFill>
                <a:sym typeface="Wingdings" pitchFamily="2" charset="2"/>
              </a:rPr>
              <a:t>.</a:t>
            </a:r>
            <a:endParaRPr lang="nl-NL" sz="2400" dirty="0">
              <a:solidFill>
                <a:schemeClr val="bg1"/>
              </a:solidFill>
            </a:endParaRPr>
          </a:p>
        </p:txBody>
      </p:sp>
      <p:pic>
        <p:nvPicPr>
          <p:cNvPr id="9223" name="Picture 19" descr="southern-blot"/>
          <p:cNvPicPr>
            <a:picLocks noChangeAspect="1" noChangeArrowheads="1"/>
          </p:cNvPicPr>
          <p:nvPr/>
        </p:nvPicPr>
        <p:blipFill>
          <a:blip r:embed="rId4" cstate="print"/>
          <a:srcRect/>
          <a:stretch>
            <a:fillRect/>
          </a:stretch>
        </p:blipFill>
        <p:spPr bwMode="auto">
          <a:xfrm>
            <a:off x="6511925" y="1023938"/>
            <a:ext cx="3671888" cy="2692400"/>
          </a:xfrm>
          <a:prstGeom prst="rect">
            <a:avLst/>
          </a:prstGeom>
          <a:noFill/>
          <a:ln w="31750">
            <a:solidFill>
              <a:srgbClr val="FFFF00"/>
            </a:solid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785782" y="478413"/>
            <a:ext cx="9072590" cy="646331"/>
          </a:xfrm>
          <a:prstGeom prst="rect">
            <a:avLst/>
          </a:prstGeom>
          <a:noFill/>
          <a:ln w="9525">
            <a:noFill/>
            <a:miter lim="800000"/>
            <a:headEnd/>
            <a:tailEnd/>
          </a:ln>
        </p:spPr>
        <p:txBody>
          <a:bodyPr wrap="square">
            <a:spAutoFit/>
          </a:bodyPr>
          <a:lstStyle/>
          <a:p>
            <a:pPr algn="ctr"/>
            <a:r>
              <a:rPr lang="nl-BE" sz="3600" b="1" dirty="0" err="1" smtClean="0">
                <a:solidFill>
                  <a:srgbClr val="FFFF00"/>
                </a:solidFill>
              </a:rPr>
              <a:t>Example</a:t>
            </a:r>
            <a:r>
              <a:rPr lang="nl-BE" sz="3600" b="1" dirty="0" smtClean="0">
                <a:solidFill>
                  <a:srgbClr val="FFFF00"/>
                </a:solidFill>
              </a:rPr>
              <a:t>:</a:t>
            </a:r>
            <a:endParaRPr lang="nl-BE" sz="3600" b="1" dirty="0">
              <a:solidFill>
                <a:srgbClr val="FFFF00"/>
              </a:solidFill>
            </a:endParaRPr>
          </a:p>
        </p:txBody>
      </p:sp>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pic>
        <p:nvPicPr>
          <p:cNvPr id="9" name="Picture 12" descr="QPCA239P5GCA1U4IY5CAUHLJYVCA5FP5YYCA6GIKSECAQ9ALCKCA4YO6KPCAL9XM8MCAJG43LLCA0L0MU1CAVZ1R8XCA9QVGRPCALQ1JVQCATA187WCA0SUCA5CAO8CX4WCAY4LCPYCAHGYYO9CA172P07"/>
          <p:cNvPicPr>
            <a:picLocks noChangeAspect="1" noChangeArrowheads="1"/>
          </p:cNvPicPr>
          <p:nvPr/>
        </p:nvPicPr>
        <p:blipFill>
          <a:blip r:embed="rId4" cstate="print"/>
          <a:srcRect/>
          <a:stretch>
            <a:fillRect/>
          </a:stretch>
        </p:blipFill>
        <p:spPr bwMode="auto">
          <a:xfrm>
            <a:off x="102940" y="4221088"/>
            <a:ext cx="1500198" cy="2482914"/>
          </a:xfrm>
          <a:prstGeom prst="rect">
            <a:avLst/>
          </a:prstGeom>
          <a:noFill/>
          <a:ln w="25400">
            <a:solidFill>
              <a:srgbClr val="FFFF00"/>
            </a:solidFill>
            <a:miter lim="800000"/>
            <a:headEnd/>
            <a:tailEnd/>
          </a:ln>
        </p:spPr>
      </p:pic>
      <p:pic>
        <p:nvPicPr>
          <p:cNvPr id="7" name="Picture 1"/>
          <p:cNvPicPr>
            <a:picLocks noChangeAspect="1" noChangeArrowheads="1"/>
          </p:cNvPicPr>
          <p:nvPr/>
        </p:nvPicPr>
        <p:blipFill>
          <a:blip r:embed="rId5" cstate="print"/>
          <a:srcRect l="9225" t="29833" r="31319" b="12767"/>
          <a:stretch>
            <a:fillRect/>
          </a:stretch>
        </p:blipFill>
        <p:spPr bwMode="auto">
          <a:xfrm>
            <a:off x="1838529" y="1412776"/>
            <a:ext cx="6977379" cy="3789040"/>
          </a:xfrm>
          <a:prstGeom prst="rect">
            <a:avLst/>
          </a:prstGeom>
          <a:noFill/>
          <a:ln w="28575">
            <a:solidFill>
              <a:srgbClr val="FFFF00"/>
            </a:solid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2"/>
          <p:cNvSpPr txBox="1">
            <a:spLocks noChangeArrowheads="1"/>
          </p:cNvSpPr>
          <p:nvPr/>
        </p:nvSpPr>
        <p:spPr bwMode="auto">
          <a:xfrm>
            <a:off x="3703638" y="627063"/>
            <a:ext cx="2851150" cy="641350"/>
          </a:xfrm>
          <a:prstGeom prst="rect">
            <a:avLst/>
          </a:prstGeom>
          <a:noFill/>
          <a:ln w="9525">
            <a:noFill/>
            <a:miter lim="800000"/>
            <a:headEnd/>
            <a:tailEnd/>
          </a:ln>
        </p:spPr>
        <p:txBody>
          <a:bodyPr wrap="none">
            <a:spAutoFit/>
          </a:bodyPr>
          <a:lstStyle/>
          <a:p>
            <a:r>
              <a:rPr lang="nl-BE" sz="3600" b="1">
                <a:solidFill>
                  <a:srgbClr val="FFFF00"/>
                </a:solidFill>
              </a:rPr>
              <a:t>Introduction</a:t>
            </a:r>
          </a:p>
        </p:txBody>
      </p:sp>
      <p:sp>
        <p:nvSpPr>
          <p:cNvPr id="10" name="Text Box 3"/>
          <p:cNvSpPr txBox="1">
            <a:spLocks noChangeArrowheads="1"/>
          </p:cNvSpPr>
          <p:nvPr/>
        </p:nvSpPr>
        <p:spPr bwMode="auto">
          <a:xfrm>
            <a:off x="103188" y="1285860"/>
            <a:ext cx="10183812" cy="4985980"/>
          </a:xfrm>
          <a:prstGeom prst="rect">
            <a:avLst/>
          </a:prstGeom>
          <a:noFill/>
          <a:ln w="9525">
            <a:noFill/>
            <a:miter lim="800000"/>
            <a:headEnd/>
            <a:tailEnd/>
          </a:ln>
        </p:spPr>
        <p:txBody>
          <a:bodyPr>
            <a:spAutoFit/>
          </a:bodyPr>
          <a:lstStyle/>
          <a:p>
            <a:pPr>
              <a:buFontTx/>
              <a:buChar char="•"/>
            </a:pPr>
            <a:r>
              <a:rPr lang="nl-BE" sz="2400" dirty="0">
                <a:solidFill>
                  <a:schemeClr val="bg1"/>
                </a:solidFill>
              </a:rPr>
              <a:t> </a:t>
            </a:r>
            <a:r>
              <a:rPr lang="nl-BE" sz="2400" dirty="0" err="1" smtClean="0">
                <a:solidFill>
                  <a:srgbClr val="FFFF00"/>
                </a:solidFill>
              </a:rPr>
              <a:t>Ulcerative</a:t>
            </a:r>
            <a:r>
              <a:rPr lang="nl-BE" sz="2400" dirty="0" smtClean="0">
                <a:solidFill>
                  <a:srgbClr val="FFFF00"/>
                </a:solidFill>
              </a:rPr>
              <a:t> </a:t>
            </a:r>
            <a:r>
              <a:rPr lang="nl-BE" sz="2400" dirty="0" err="1" smtClean="0">
                <a:solidFill>
                  <a:srgbClr val="FFFF00"/>
                </a:solidFill>
              </a:rPr>
              <a:t>colitis</a:t>
            </a:r>
            <a:endParaRPr lang="nl-BE" sz="2400" dirty="0">
              <a:solidFill>
                <a:srgbClr val="FFFF00"/>
              </a:solidFill>
            </a:endParaRPr>
          </a:p>
          <a:p>
            <a:pPr marL="742950" lvl="1" indent="-285750">
              <a:buFontTx/>
              <a:buChar char="•"/>
            </a:pPr>
            <a:r>
              <a:rPr lang="nl-BE" sz="2000" dirty="0">
                <a:solidFill>
                  <a:schemeClr val="bg1"/>
                </a:solidFill>
              </a:rPr>
              <a:t>= a </a:t>
            </a:r>
            <a:r>
              <a:rPr lang="nl-BE" sz="2000" dirty="0" err="1">
                <a:solidFill>
                  <a:schemeClr val="bg1"/>
                </a:solidFill>
              </a:rPr>
              <a:t>chronic</a:t>
            </a:r>
            <a:r>
              <a:rPr lang="nl-BE" sz="2000" dirty="0">
                <a:solidFill>
                  <a:schemeClr val="bg1"/>
                </a:solidFill>
              </a:rPr>
              <a:t> </a:t>
            </a:r>
            <a:r>
              <a:rPr lang="nl-BE" sz="2000" dirty="0" err="1" smtClean="0">
                <a:solidFill>
                  <a:srgbClr val="FFFF00"/>
                </a:solidFill>
              </a:rPr>
              <a:t>inflammatory</a:t>
            </a:r>
            <a:r>
              <a:rPr lang="nl-BE" sz="2000" dirty="0" smtClean="0">
                <a:solidFill>
                  <a:srgbClr val="FFFF00"/>
                </a:solidFill>
              </a:rPr>
              <a:t> </a:t>
            </a:r>
            <a:r>
              <a:rPr lang="nl-BE" sz="2000" dirty="0" err="1" smtClean="0">
                <a:solidFill>
                  <a:srgbClr val="FFFF00"/>
                </a:solidFill>
              </a:rPr>
              <a:t>bowel</a:t>
            </a:r>
            <a:r>
              <a:rPr lang="nl-BE" sz="2000" dirty="0" smtClean="0">
                <a:solidFill>
                  <a:srgbClr val="FFFF00"/>
                </a:solidFill>
              </a:rPr>
              <a:t> </a:t>
            </a:r>
            <a:r>
              <a:rPr lang="nl-BE" sz="2000" dirty="0" err="1" smtClean="0">
                <a:solidFill>
                  <a:srgbClr val="FFFF00"/>
                </a:solidFill>
              </a:rPr>
              <a:t>disease</a:t>
            </a:r>
            <a:r>
              <a:rPr lang="nl-BE" sz="2000" dirty="0" smtClean="0">
                <a:solidFill>
                  <a:schemeClr val="bg1"/>
                </a:solidFill>
              </a:rPr>
              <a:t> (IBD) </a:t>
            </a:r>
            <a:r>
              <a:rPr lang="nl-BE" sz="2000" dirty="0" err="1" smtClean="0">
                <a:solidFill>
                  <a:schemeClr val="bg1"/>
                </a:solidFill>
              </a:rPr>
              <a:t>involving</a:t>
            </a:r>
            <a:r>
              <a:rPr lang="nl-BE" sz="2000" dirty="0" smtClean="0">
                <a:solidFill>
                  <a:schemeClr val="bg1"/>
                </a:solidFill>
              </a:rPr>
              <a:t> the </a:t>
            </a:r>
            <a:r>
              <a:rPr lang="nl-BE" sz="2000" dirty="0" err="1" smtClean="0">
                <a:solidFill>
                  <a:schemeClr val="bg1"/>
                </a:solidFill>
              </a:rPr>
              <a:t>colonic</a:t>
            </a:r>
            <a:r>
              <a:rPr lang="nl-BE" sz="2000" dirty="0" smtClean="0">
                <a:solidFill>
                  <a:schemeClr val="bg1"/>
                </a:solidFill>
              </a:rPr>
              <a:t> </a:t>
            </a:r>
            <a:r>
              <a:rPr lang="nl-BE" sz="2000" dirty="0" err="1" smtClean="0">
                <a:solidFill>
                  <a:schemeClr val="bg1"/>
                </a:solidFill>
              </a:rPr>
              <a:t>mucosa</a:t>
            </a:r>
            <a:endParaRPr lang="nl-BE" sz="2000" dirty="0">
              <a:solidFill>
                <a:schemeClr val="bg1"/>
              </a:solidFill>
            </a:endParaRPr>
          </a:p>
          <a:p>
            <a:pPr marL="742950" lvl="1" indent="-285750">
              <a:buFontTx/>
              <a:buChar char="•"/>
            </a:pPr>
            <a:r>
              <a:rPr lang="nl-BE" sz="2000" dirty="0" err="1">
                <a:solidFill>
                  <a:schemeClr val="bg1"/>
                </a:solidFill>
              </a:rPr>
              <a:t>S</a:t>
            </a:r>
            <a:r>
              <a:rPr lang="nl-BE" sz="2000" dirty="0" err="1" smtClean="0">
                <a:solidFill>
                  <a:schemeClr val="bg1"/>
                </a:solidFill>
              </a:rPr>
              <a:t>ymptoms</a:t>
            </a:r>
            <a:r>
              <a:rPr lang="nl-BE" sz="2000" dirty="0">
                <a:solidFill>
                  <a:schemeClr val="bg1"/>
                </a:solidFill>
              </a:rPr>
              <a:t>: </a:t>
            </a:r>
            <a:r>
              <a:rPr lang="nl-BE" sz="2000" dirty="0" err="1">
                <a:solidFill>
                  <a:schemeClr val="bg1"/>
                </a:solidFill>
              </a:rPr>
              <a:t>abdominal</a:t>
            </a:r>
            <a:r>
              <a:rPr lang="nl-BE" sz="2000" dirty="0">
                <a:solidFill>
                  <a:schemeClr val="bg1"/>
                </a:solidFill>
              </a:rPr>
              <a:t> pain, </a:t>
            </a:r>
            <a:r>
              <a:rPr lang="nl-BE" sz="2000" dirty="0" err="1">
                <a:solidFill>
                  <a:schemeClr val="bg1"/>
                </a:solidFill>
              </a:rPr>
              <a:t>bloody</a:t>
            </a:r>
            <a:r>
              <a:rPr lang="nl-BE" sz="2000" dirty="0">
                <a:solidFill>
                  <a:schemeClr val="bg1"/>
                </a:solidFill>
              </a:rPr>
              <a:t> </a:t>
            </a:r>
            <a:r>
              <a:rPr lang="nl-BE" sz="2000" dirty="0" err="1">
                <a:solidFill>
                  <a:schemeClr val="bg1"/>
                </a:solidFill>
              </a:rPr>
              <a:t>diarrhoea</a:t>
            </a:r>
            <a:r>
              <a:rPr lang="nl-BE" sz="2000" dirty="0">
                <a:solidFill>
                  <a:schemeClr val="bg1"/>
                </a:solidFill>
              </a:rPr>
              <a:t>, </a:t>
            </a:r>
            <a:r>
              <a:rPr lang="nl-BE" sz="2000" dirty="0" err="1">
                <a:solidFill>
                  <a:schemeClr val="bg1"/>
                </a:solidFill>
              </a:rPr>
              <a:t>fatigue</a:t>
            </a:r>
            <a:r>
              <a:rPr lang="nl-BE" sz="2000" dirty="0">
                <a:solidFill>
                  <a:schemeClr val="bg1"/>
                </a:solidFill>
              </a:rPr>
              <a:t>, </a:t>
            </a:r>
            <a:r>
              <a:rPr lang="nl-BE" sz="2000" dirty="0" err="1">
                <a:solidFill>
                  <a:schemeClr val="bg1"/>
                </a:solidFill>
              </a:rPr>
              <a:t>fever</a:t>
            </a:r>
            <a:r>
              <a:rPr lang="nl-BE" sz="2000" dirty="0">
                <a:solidFill>
                  <a:schemeClr val="bg1"/>
                </a:solidFill>
              </a:rPr>
              <a:t> and </a:t>
            </a:r>
            <a:r>
              <a:rPr lang="nl-BE" sz="2000" dirty="0" err="1">
                <a:solidFill>
                  <a:schemeClr val="bg1"/>
                </a:solidFill>
              </a:rPr>
              <a:t>weight</a:t>
            </a:r>
            <a:r>
              <a:rPr lang="nl-BE" sz="2000" dirty="0">
                <a:solidFill>
                  <a:schemeClr val="bg1"/>
                </a:solidFill>
              </a:rPr>
              <a:t> loss</a:t>
            </a:r>
          </a:p>
          <a:p>
            <a:pPr marL="742950" lvl="1" indent="-285750">
              <a:buFontTx/>
              <a:buChar char="•"/>
            </a:pPr>
            <a:r>
              <a:rPr lang="nl-NL" sz="2000" dirty="0">
                <a:solidFill>
                  <a:schemeClr val="bg1"/>
                </a:solidFill>
              </a:rPr>
              <a:t>The </a:t>
            </a:r>
            <a:r>
              <a:rPr lang="nl-NL" sz="2000" dirty="0" err="1">
                <a:solidFill>
                  <a:schemeClr val="bg1"/>
                </a:solidFill>
              </a:rPr>
              <a:t>pathogenesis</a:t>
            </a:r>
            <a:r>
              <a:rPr lang="nl-NL" sz="2000" dirty="0">
                <a:solidFill>
                  <a:schemeClr val="bg1"/>
                </a:solidFill>
              </a:rPr>
              <a:t> of UC </a:t>
            </a:r>
            <a:r>
              <a:rPr lang="nl-NL" sz="2000" dirty="0" err="1" smtClean="0">
                <a:solidFill>
                  <a:schemeClr val="bg1"/>
                </a:solidFill>
              </a:rPr>
              <a:t>remains</a:t>
            </a:r>
            <a:r>
              <a:rPr lang="nl-NL" sz="2000" dirty="0" smtClean="0">
                <a:solidFill>
                  <a:schemeClr val="bg1"/>
                </a:solidFill>
              </a:rPr>
              <a:t> </a:t>
            </a:r>
            <a:r>
              <a:rPr lang="nl-NL" sz="2000" dirty="0" err="1">
                <a:solidFill>
                  <a:schemeClr val="bg1"/>
                </a:solidFill>
              </a:rPr>
              <a:t>unknown</a:t>
            </a:r>
            <a:r>
              <a:rPr lang="nl-NL" sz="2000" dirty="0">
                <a:solidFill>
                  <a:schemeClr val="bg1"/>
                </a:solidFill>
              </a:rPr>
              <a:t> </a:t>
            </a:r>
            <a:r>
              <a:rPr lang="en-GB" sz="2000" dirty="0">
                <a:solidFill>
                  <a:schemeClr val="bg1"/>
                </a:solidFill>
              </a:rPr>
              <a:t>but chronic inflammation probably results from an interaction of genetic factors, the immune response to microbial </a:t>
            </a:r>
            <a:r>
              <a:rPr lang="en-GB" sz="2000" dirty="0" err="1">
                <a:solidFill>
                  <a:schemeClr val="bg1"/>
                </a:solidFill>
              </a:rPr>
              <a:t>dysbiosis</a:t>
            </a:r>
            <a:r>
              <a:rPr lang="en-GB" sz="2000" dirty="0">
                <a:solidFill>
                  <a:schemeClr val="bg1"/>
                </a:solidFill>
              </a:rPr>
              <a:t> and environmental factors</a:t>
            </a:r>
            <a:r>
              <a:rPr lang="en-GB" sz="2000" dirty="0" smtClean="0">
                <a:solidFill>
                  <a:schemeClr val="bg1"/>
                </a:solidFill>
              </a:rPr>
              <a:t>.</a:t>
            </a:r>
          </a:p>
          <a:p>
            <a:pPr marL="742950" lvl="1" indent="-285750"/>
            <a:endParaRPr lang="en-GB" sz="2000" dirty="0" smtClean="0">
              <a:solidFill>
                <a:schemeClr val="bg1"/>
              </a:solidFill>
            </a:endParaRPr>
          </a:p>
          <a:p>
            <a:pPr>
              <a:buFontTx/>
              <a:buChar char="•"/>
            </a:pPr>
            <a:r>
              <a:rPr lang="nl-BE" sz="2400" dirty="0" smtClean="0">
                <a:solidFill>
                  <a:schemeClr val="bg1"/>
                </a:solidFill>
              </a:rPr>
              <a:t> </a:t>
            </a:r>
            <a:r>
              <a:rPr lang="nl-BE" sz="2400" b="0" dirty="0" smtClean="0">
                <a:solidFill>
                  <a:schemeClr val="bg1"/>
                </a:solidFill>
              </a:rPr>
              <a:t>In the last decades, </a:t>
            </a:r>
            <a:r>
              <a:rPr lang="nl-BE" sz="2400" b="0" dirty="0" err="1" smtClean="0">
                <a:solidFill>
                  <a:schemeClr val="bg1"/>
                </a:solidFill>
              </a:rPr>
              <a:t>great</a:t>
            </a:r>
            <a:r>
              <a:rPr lang="nl-BE" sz="2400" b="0" dirty="0" smtClean="0">
                <a:solidFill>
                  <a:schemeClr val="bg1"/>
                </a:solidFill>
              </a:rPr>
              <a:t> </a:t>
            </a:r>
            <a:r>
              <a:rPr lang="nl-BE" sz="2400" b="0" dirty="0" err="1" smtClean="0">
                <a:solidFill>
                  <a:schemeClr val="bg1"/>
                </a:solidFill>
              </a:rPr>
              <a:t>progress</a:t>
            </a:r>
            <a:r>
              <a:rPr lang="nl-BE" sz="2400" b="0" dirty="0" smtClean="0">
                <a:solidFill>
                  <a:schemeClr val="bg1"/>
                </a:solidFill>
              </a:rPr>
              <a:t> has been made in the </a:t>
            </a:r>
            <a:r>
              <a:rPr lang="nl-BE" sz="2400" b="0" dirty="0" err="1" smtClean="0">
                <a:solidFill>
                  <a:schemeClr val="bg1"/>
                </a:solidFill>
              </a:rPr>
              <a:t>treatment</a:t>
            </a:r>
            <a:r>
              <a:rPr lang="nl-BE" sz="2400" b="0" dirty="0" smtClean="0">
                <a:solidFill>
                  <a:schemeClr val="bg1"/>
                </a:solidFill>
              </a:rPr>
              <a:t> of IBD, </a:t>
            </a:r>
            <a:r>
              <a:rPr lang="nl-BE" sz="2400" b="0" dirty="0" err="1" smtClean="0">
                <a:solidFill>
                  <a:schemeClr val="bg1"/>
                </a:solidFill>
              </a:rPr>
              <a:t>especially</a:t>
            </a:r>
            <a:r>
              <a:rPr lang="nl-BE" sz="2400" b="0" dirty="0" smtClean="0">
                <a:solidFill>
                  <a:schemeClr val="bg1"/>
                </a:solidFill>
              </a:rPr>
              <a:t> </a:t>
            </a:r>
            <a:r>
              <a:rPr lang="nl-BE" sz="2400" b="0" dirty="0" err="1" smtClean="0">
                <a:solidFill>
                  <a:schemeClr val="bg1"/>
                </a:solidFill>
              </a:rPr>
              <a:t>regarding</a:t>
            </a:r>
            <a:r>
              <a:rPr lang="nl-BE" sz="2400" b="0" dirty="0" smtClean="0">
                <a:solidFill>
                  <a:schemeClr val="bg1"/>
                </a:solidFill>
              </a:rPr>
              <a:t> </a:t>
            </a:r>
            <a:r>
              <a:rPr lang="nl-BE" sz="2400" b="0" dirty="0" err="1" smtClean="0">
                <a:solidFill>
                  <a:schemeClr val="bg1"/>
                </a:solidFill>
              </a:rPr>
              <a:t>biological</a:t>
            </a:r>
            <a:r>
              <a:rPr lang="nl-BE" sz="2400" b="0" dirty="0" smtClean="0">
                <a:solidFill>
                  <a:schemeClr val="bg1"/>
                </a:solidFill>
              </a:rPr>
              <a:t> </a:t>
            </a:r>
            <a:r>
              <a:rPr lang="nl-BE" sz="2400" b="0" dirty="0" err="1" smtClean="0">
                <a:solidFill>
                  <a:schemeClr val="bg1"/>
                </a:solidFill>
              </a:rPr>
              <a:t>therapeutics</a:t>
            </a:r>
            <a:endParaRPr lang="nl-BE" sz="2400" b="0" dirty="0" smtClean="0">
              <a:solidFill>
                <a:schemeClr val="bg1"/>
              </a:solidFill>
            </a:endParaRPr>
          </a:p>
          <a:p>
            <a:pPr>
              <a:buFontTx/>
              <a:buChar char="•"/>
            </a:pPr>
            <a:endParaRPr lang="nl-BE" sz="2400" dirty="0">
              <a:solidFill>
                <a:schemeClr val="bg1"/>
              </a:solidFill>
            </a:endParaRPr>
          </a:p>
          <a:p>
            <a:pPr>
              <a:buFontTx/>
              <a:buChar char="•"/>
            </a:pPr>
            <a:r>
              <a:rPr lang="nl-BE" sz="2400" dirty="0" smtClean="0">
                <a:solidFill>
                  <a:schemeClr val="bg1"/>
                </a:solidFill>
              </a:rPr>
              <a:t> </a:t>
            </a:r>
            <a:r>
              <a:rPr lang="nl-BE" sz="2400" b="0" dirty="0" err="1" smtClean="0">
                <a:solidFill>
                  <a:srgbClr val="FFFF00"/>
                </a:solidFill>
              </a:rPr>
              <a:t>Infliximab</a:t>
            </a:r>
            <a:r>
              <a:rPr lang="nl-BE" sz="2400" b="0" dirty="0" smtClean="0">
                <a:solidFill>
                  <a:schemeClr val="bg1"/>
                </a:solidFill>
              </a:rPr>
              <a:t> (</a:t>
            </a:r>
            <a:r>
              <a:rPr lang="nl-BE" sz="2400" b="0" dirty="0" err="1" smtClean="0">
                <a:solidFill>
                  <a:schemeClr val="bg1"/>
                </a:solidFill>
              </a:rPr>
              <a:t>Remicade</a:t>
            </a:r>
            <a:r>
              <a:rPr lang="en-US" sz="2400" b="0" dirty="0" smtClean="0">
                <a:solidFill>
                  <a:schemeClr val="bg1"/>
                </a:solidFill>
              </a:rPr>
              <a:t>®):</a:t>
            </a:r>
          </a:p>
          <a:p>
            <a:pPr lvl="1">
              <a:buFontTx/>
              <a:buChar char="•"/>
            </a:pPr>
            <a:r>
              <a:rPr lang="en-US" sz="2000" b="0" dirty="0" smtClean="0">
                <a:solidFill>
                  <a:schemeClr val="bg1"/>
                </a:solidFill>
                <a:cs typeface="Arial" charset="0"/>
              </a:rPr>
              <a:t> the first clinically available biological treatment for IBD </a:t>
            </a:r>
          </a:p>
          <a:p>
            <a:pPr lvl="1">
              <a:buFontTx/>
              <a:buChar char="•"/>
            </a:pPr>
            <a:r>
              <a:rPr lang="en-US" sz="2000" b="0" dirty="0" smtClean="0">
                <a:solidFill>
                  <a:schemeClr val="bg1"/>
                </a:solidFill>
                <a:cs typeface="Arial" charset="0"/>
              </a:rPr>
              <a:t> a </a:t>
            </a:r>
            <a:r>
              <a:rPr lang="en-US" sz="2000" b="0" dirty="0" err="1" smtClean="0">
                <a:solidFill>
                  <a:schemeClr val="bg1"/>
                </a:solidFill>
                <a:cs typeface="Arial" charset="0"/>
              </a:rPr>
              <a:t>chimeric</a:t>
            </a:r>
            <a:r>
              <a:rPr lang="en-US" sz="2000" b="0" dirty="0" smtClean="0">
                <a:solidFill>
                  <a:schemeClr val="bg1"/>
                </a:solidFill>
                <a:cs typeface="Arial" charset="0"/>
              </a:rPr>
              <a:t> monoclonal IgG1 antibody against </a:t>
            </a:r>
            <a:r>
              <a:rPr lang="nl-NL" sz="1800" b="0" dirty="0" err="1" smtClean="0">
                <a:solidFill>
                  <a:schemeClr val="bg1"/>
                </a:solidFill>
              </a:rPr>
              <a:t>TNF-α</a:t>
            </a:r>
            <a:endParaRPr lang="nl-NL" sz="2000" b="0" dirty="0" smtClean="0">
              <a:solidFill>
                <a:schemeClr val="bg1"/>
              </a:solidFill>
            </a:endParaRPr>
          </a:p>
          <a:p>
            <a:pPr lvl="1">
              <a:buFontTx/>
              <a:buChar char="•"/>
            </a:pPr>
            <a:r>
              <a:rPr lang="nl-NL" sz="2000" b="0" dirty="0" smtClean="0">
                <a:solidFill>
                  <a:schemeClr val="bg1"/>
                </a:solidFill>
              </a:rPr>
              <a:t> Up to 30% of the </a:t>
            </a:r>
            <a:r>
              <a:rPr lang="nl-NL" sz="2000" b="0" dirty="0" err="1" smtClean="0">
                <a:solidFill>
                  <a:schemeClr val="bg1"/>
                </a:solidFill>
              </a:rPr>
              <a:t>patients</a:t>
            </a:r>
            <a:r>
              <a:rPr lang="nl-NL" sz="2000" b="0" dirty="0" smtClean="0">
                <a:solidFill>
                  <a:schemeClr val="bg1"/>
                </a:solidFill>
              </a:rPr>
              <a:t> do </a:t>
            </a:r>
            <a:r>
              <a:rPr lang="nl-NL" sz="2000" b="0" dirty="0" err="1" smtClean="0">
                <a:solidFill>
                  <a:schemeClr val="bg1"/>
                </a:solidFill>
              </a:rPr>
              <a:t>not</a:t>
            </a:r>
            <a:r>
              <a:rPr lang="nl-NL" sz="2000" b="0" dirty="0" smtClean="0">
                <a:solidFill>
                  <a:schemeClr val="bg1"/>
                </a:solidFill>
              </a:rPr>
              <a:t> </a:t>
            </a:r>
            <a:r>
              <a:rPr lang="nl-NL" sz="2000" b="0" dirty="0" err="1" smtClean="0">
                <a:solidFill>
                  <a:schemeClr val="bg1"/>
                </a:solidFill>
              </a:rPr>
              <a:t>respond</a:t>
            </a:r>
            <a:r>
              <a:rPr lang="nl-NL" sz="2000" b="0" dirty="0" smtClean="0">
                <a:solidFill>
                  <a:schemeClr val="bg1"/>
                </a:solidFill>
              </a:rPr>
              <a:t> to the </a:t>
            </a:r>
            <a:r>
              <a:rPr lang="nl-NL" sz="2000" b="0" dirty="0" err="1" smtClean="0">
                <a:solidFill>
                  <a:schemeClr val="bg1"/>
                </a:solidFill>
              </a:rPr>
              <a:t>treatment</a:t>
            </a:r>
            <a:endParaRPr lang="en-US" sz="2000" b="0" dirty="0" smtClean="0">
              <a:solidFill>
                <a:schemeClr val="bg1"/>
              </a:solidFill>
            </a:endParaRPr>
          </a:p>
          <a:p>
            <a:pPr marL="742950" lvl="1" indent="-285750">
              <a:buFontTx/>
              <a:buChar char="•"/>
            </a:pPr>
            <a:endParaRPr lang="nl-BE" dirty="0">
              <a:solidFill>
                <a:schemeClr val="bg1"/>
              </a:solidFill>
            </a:endParaRPr>
          </a:p>
        </p:txBody>
      </p:sp>
      <p:grpSp>
        <p:nvGrpSpPr>
          <p:cNvPr id="11" name="Group 9"/>
          <p:cNvGrpSpPr>
            <a:grpSpLocks/>
          </p:cNvGrpSpPr>
          <p:nvPr/>
        </p:nvGrpSpPr>
        <p:grpSpPr bwMode="auto">
          <a:xfrm>
            <a:off x="7215202" y="285728"/>
            <a:ext cx="1143008" cy="1214446"/>
            <a:chOff x="5553" y="1117"/>
            <a:chExt cx="759" cy="998"/>
          </a:xfrm>
        </p:grpSpPr>
        <p:pic>
          <p:nvPicPr>
            <p:cNvPr id="12" name="Picture 10" descr="ibd"/>
            <p:cNvPicPr>
              <a:picLocks noChangeAspect="1" noChangeArrowheads="1"/>
            </p:cNvPicPr>
            <p:nvPr/>
          </p:nvPicPr>
          <p:blipFill>
            <a:blip r:embed="rId4" cstate="print"/>
            <a:srcRect/>
            <a:stretch>
              <a:fillRect/>
            </a:stretch>
          </p:blipFill>
          <p:spPr bwMode="auto">
            <a:xfrm>
              <a:off x="5553" y="1117"/>
              <a:ext cx="756" cy="998"/>
            </a:xfrm>
            <a:prstGeom prst="rect">
              <a:avLst/>
            </a:prstGeom>
            <a:noFill/>
          </p:spPr>
        </p:pic>
        <p:sp>
          <p:nvSpPr>
            <p:cNvPr id="13" name="Rectangle 11"/>
            <p:cNvSpPr>
              <a:spLocks noChangeArrowheads="1"/>
            </p:cNvSpPr>
            <p:nvPr/>
          </p:nvSpPr>
          <p:spPr bwMode="auto">
            <a:xfrm>
              <a:off x="5553" y="1117"/>
              <a:ext cx="759" cy="998"/>
            </a:xfrm>
            <a:prstGeom prst="rect">
              <a:avLst/>
            </a:prstGeom>
            <a:noFill/>
            <a:ln w="25400">
              <a:solidFill>
                <a:srgbClr val="FFFF00"/>
              </a:solidFill>
              <a:miter lim="800000"/>
              <a:headEnd/>
              <a:tailEnd/>
            </a:ln>
            <a:effectLst/>
          </p:spPr>
          <p:txBody>
            <a:bodyPr wrap="none" anchor="ctr"/>
            <a:lstStyle/>
            <a:p>
              <a:endParaRPr lang="nl-BE" b="1"/>
            </a:p>
          </p:txBody>
        </p:sp>
      </p:grpSp>
      <p:pic>
        <p:nvPicPr>
          <p:cNvPr id="18" name="Picture 5" descr="2004_10_08_remicade"/>
          <p:cNvPicPr>
            <a:picLocks noChangeAspect="1" noChangeArrowheads="1"/>
          </p:cNvPicPr>
          <p:nvPr/>
        </p:nvPicPr>
        <p:blipFill>
          <a:blip r:embed="rId5" cstate="print"/>
          <a:srcRect/>
          <a:stretch>
            <a:fillRect/>
          </a:stretch>
        </p:blipFill>
        <p:spPr bwMode="auto">
          <a:xfrm>
            <a:off x="8001020" y="4214818"/>
            <a:ext cx="1519232" cy="1795271"/>
          </a:xfrm>
          <a:prstGeom prst="rect">
            <a:avLst/>
          </a:prstGeom>
          <a:noFill/>
          <a:ln w="19050">
            <a:solidFill>
              <a:srgbClr val="FFFF00"/>
            </a:solidFill>
            <a:miter lim="800000"/>
            <a:headEnd/>
            <a:tailEnd/>
          </a:ln>
        </p:spPr>
      </p:pic>
      <p:sp>
        <p:nvSpPr>
          <p:cNvPr id="19" name="AutoShape 13"/>
          <p:cNvSpPr>
            <a:spLocks noChangeArrowheads="1"/>
          </p:cNvSpPr>
          <p:nvPr/>
        </p:nvSpPr>
        <p:spPr bwMode="auto">
          <a:xfrm>
            <a:off x="201613" y="6354786"/>
            <a:ext cx="404813" cy="150813"/>
          </a:xfrm>
          <a:prstGeom prst="rightArrow">
            <a:avLst>
              <a:gd name="adj1" fmla="val 50000"/>
              <a:gd name="adj2" fmla="val 67105"/>
            </a:avLst>
          </a:prstGeom>
          <a:solidFill>
            <a:srgbClr val="FFFF00"/>
          </a:solidFill>
          <a:ln w="9525">
            <a:solidFill>
              <a:srgbClr val="FFFF00"/>
            </a:solidFill>
            <a:miter lim="800000"/>
            <a:headEnd/>
            <a:tailEnd/>
          </a:ln>
          <a:effectLst/>
        </p:spPr>
        <p:txBody>
          <a:bodyPr wrap="none" anchor="ctr"/>
          <a:lstStyle/>
          <a:p>
            <a:endParaRPr lang="nl-BE">
              <a:solidFill>
                <a:srgbClr val="FFFF00"/>
              </a:solidFill>
            </a:endParaRPr>
          </a:p>
        </p:txBody>
      </p:sp>
      <p:sp>
        <p:nvSpPr>
          <p:cNvPr id="20" name="Text Box 14"/>
          <p:cNvSpPr txBox="1">
            <a:spLocks noChangeArrowheads="1"/>
          </p:cNvSpPr>
          <p:nvPr/>
        </p:nvSpPr>
        <p:spPr bwMode="auto">
          <a:xfrm>
            <a:off x="622301" y="6084911"/>
            <a:ext cx="9720263" cy="701675"/>
          </a:xfrm>
          <a:prstGeom prst="rect">
            <a:avLst/>
          </a:prstGeom>
          <a:noFill/>
          <a:ln w="9525">
            <a:noFill/>
            <a:miter lim="800000"/>
            <a:headEnd/>
            <a:tailEnd/>
          </a:ln>
          <a:effectLst/>
        </p:spPr>
        <p:txBody>
          <a:bodyPr>
            <a:spAutoFit/>
          </a:bodyPr>
          <a:lstStyle/>
          <a:p>
            <a:r>
              <a:rPr lang="en-US" sz="2000" b="0" dirty="0">
                <a:solidFill>
                  <a:srgbClr val="FFFF00"/>
                </a:solidFill>
                <a:cs typeface="Arial" charset="0"/>
              </a:rPr>
              <a:t>It’s important to identify markers for response to </a:t>
            </a:r>
            <a:r>
              <a:rPr lang="en-US" sz="2000" b="0" dirty="0" err="1">
                <a:solidFill>
                  <a:srgbClr val="FFFF00"/>
                </a:solidFill>
                <a:cs typeface="Arial" charset="0"/>
              </a:rPr>
              <a:t>infliximab</a:t>
            </a:r>
            <a:r>
              <a:rPr lang="en-US" sz="2000" b="0" dirty="0">
                <a:solidFill>
                  <a:srgbClr val="FFFF00"/>
                </a:solidFill>
                <a:cs typeface="Arial" charset="0"/>
              </a:rPr>
              <a:t> (IFX) in order to </a:t>
            </a:r>
            <a:r>
              <a:rPr lang="en-US" sz="2000" b="0" dirty="0" smtClean="0">
                <a:solidFill>
                  <a:srgbClr val="FFFF00"/>
                </a:solidFill>
                <a:cs typeface="Arial" charset="0"/>
              </a:rPr>
              <a:t>optimize </a:t>
            </a:r>
            <a:r>
              <a:rPr lang="en-US" sz="2000" b="0" dirty="0">
                <a:solidFill>
                  <a:srgbClr val="FFFF00"/>
                </a:solidFill>
                <a:cs typeface="Arial" charset="0"/>
              </a:rPr>
              <a:t>the use of </a:t>
            </a:r>
            <a:r>
              <a:rPr lang="en-US" sz="2000" b="0" dirty="0" smtClean="0">
                <a:solidFill>
                  <a:srgbClr val="FFFF00"/>
                </a:solidFill>
                <a:cs typeface="Arial" charset="0"/>
              </a:rPr>
              <a:t>this costly </a:t>
            </a:r>
            <a:r>
              <a:rPr lang="en-US" sz="2000" b="0" dirty="0">
                <a:solidFill>
                  <a:srgbClr val="FFFF00"/>
                </a:solidFill>
                <a:cs typeface="Arial" charset="0"/>
              </a:rPr>
              <a:t>drug </a:t>
            </a:r>
          </a:p>
        </p:txBody>
      </p:sp>
    </p:spTree>
    <p:custDataLst>
      <p:tags r:id="rId1"/>
    </p:custData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14" name="Text Box 2"/>
          <p:cNvSpPr txBox="1">
            <a:spLocks noChangeArrowheads="1"/>
          </p:cNvSpPr>
          <p:nvPr/>
        </p:nvSpPr>
        <p:spPr bwMode="auto">
          <a:xfrm>
            <a:off x="3322638" y="679450"/>
            <a:ext cx="3765550" cy="641350"/>
          </a:xfrm>
          <a:prstGeom prst="rect">
            <a:avLst/>
          </a:prstGeom>
          <a:noFill/>
          <a:ln w="9525">
            <a:noFill/>
            <a:miter lim="800000"/>
            <a:headEnd/>
            <a:tailEnd/>
          </a:ln>
        </p:spPr>
        <p:txBody>
          <a:bodyPr wrap="none">
            <a:spAutoFit/>
          </a:bodyPr>
          <a:lstStyle/>
          <a:p>
            <a:r>
              <a:rPr lang="nl-BE" sz="3600" b="1" dirty="0" err="1">
                <a:solidFill>
                  <a:srgbClr val="FFFF00"/>
                </a:solidFill>
              </a:rPr>
              <a:t>Aim</a:t>
            </a:r>
            <a:r>
              <a:rPr lang="nl-BE" sz="3600" b="1" dirty="0">
                <a:solidFill>
                  <a:srgbClr val="FFFF00"/>
                </a:solidFill>
              </a:rPr>
              <a:t> of the </a:t>
            </a:r>
            <a:r>
              <a:rPr lang="nl-BE" sz="3600" b="1" dirty="0" err="1">
                <a:solidFill>
                  <a:srgbClr val="FFFF00"/>
                </a:solidFill>
              </a:rPr>
              <a:t>study</a:t>
            </a:r>
            <a:endParaRPr lang="nl-BE" sz="3600" b="1" dirty="0">
              <a:solidFill>
                <a:srgbClr val="FFFF00"/>
              </a:solidFill>
            </a:endParaRPr>
          </a:p>
        </p:txBody>
      </p:sp>
      <p:sp>
        <p:nvSpPr>
          <p:cNvPr id="15" name="Text Box 3"/>
          <p:cNvSpPr txBox="1">
            <a:spLocks noChangeArrowheads="1"/>
          </p:cNvSpPr>
          <p:nvPr/>
        </p:nvSpPr>
        <p:spPr bwMode="auto">
          <a:xfrm>
            <a:off x="103188" y="1628775"/>
            <a:ext cx="8528050" cy="830997"/>
          </a:xfrm>
          <a:prstGeom prst="rect">
            <a:avLst/>
          </a:prstGeom>
          <a:noFill/>
          <a:ln w="9525">
            <a:noFill/>
            <a:miter lim="800000"/>
            <a:headEnd/>
            <a:tailEnd/>
          </a:ln>
        </p:spPr>
        <p:txBody>
          <a:bodyPr>
            <a:spAutoFit/>
          </a:bodyPr>
          <a:lstStyle/>
          <a:p>
            <a:pPr>
              <a:buFontTx/>
              <a:buChar char="•"/>
            </a:pPr>
            <a:r>
              <a:rPr lang="nl-BE" sz="2400" dirty="0">
                <a:solidFill>
                  <a:schemeClr val="bg1"/>
                </a:solidFill>
              </a:rPr>
              <a:t> </a:t>
            </a:r>
            <a:r>
              <a:rPr lang="nl-BE" sz="2400" dirty="0" smtClean="0">
                <a:solidFill>
                  <a:schemeClr val="bg1"/>
                </a:solidFill>
              </a:rPr>
              <a:t>T</a:t>
            </a:r>
            <a:r>
              <a:rPr lang="en-GB" sz="2400" dirty="0" smtClean="0">
                <a:solidFill>
                  <a:schemeClr val="bg1"/>
                </a:solidFill>
              </a:rPr>
              <a:t>o identify </a:t>
            </a:r>
            <a:r>
              <a:rPr lang="en-GB" sz="2400" dirty="0" smtClean="0">
                <a:solidFill>
                  <a:srgbClr val="FFFF00"/>
                </a:solidFill>
              </a:rPr>
              <a:t>mucosal gene signatures predictive of response to </a:t>
            </a:r>
            <a:r>
              <a:rPr lang="en-GB" sz="2400" dirty="0" err="1" smtClean="0">
                <a:solidFill>
                  <a:srgbClr val="FFFF00"/>
                </a:solidFill>
              </a:rPr>
              <a:t>infliximab</a:t>
            </a:r>
            <a:r>
              <a:rPr lang="en-GB" sz="2400" dirty="0" smtClean="0">
                <a:solidFill>
                  <a:srgbClr val="FFFF00"/>
                </a:solidFill>
              </a:rPr>
              <a:t> in UC</a:t>
            </a:r>
            <a:endParaRPr lang="nl-NL" sz="2400" b="1" dirty="0">
              <a:solidFill>
                <a:srgbClr val="FFFF00"/>
              </a:solidFill>
            </a:endParaRPr>
          </a:p>
        </p:txBody>
      </p:sp>
      <p:sp>
        <p:nvSpPr>
          <p:cNvPr id="16" name="Text Box 5"/>
          <p:cNvSpPr txBox="1">
            <a:spLocks noChangeArrowheads="1"/>
          </p:cNvSpPr>
          <p:nvPr/>
        </p:nvSpPr>
        <p:spPr bwMode="auto">
          <a:xfrm>
            <a:off x="2555875" y="2852738"/>
            <a:ext cx="6980238" cy="1446550"/>
          </a:xfrm>
          <a:prstGeom prst="rect">
            <a:avLst/>
          </a:prstGeom>
          <a:noFill/>
          <a:ln w="9525">
            <a:noFill/>
            <a:miter lim="800000"/>
            <a:headEnd/>
            <a:tailEnd/>
          </a:ln>
        </p:spPr>
        <p:txBody>
          <a:bodyPr>
            <a:spAutoFit/>
          </a:bodyPr>
          <a:lstStyle/>
          <a:p>
            <a:r>
              <a:rPr lang="nl-BE" sz="2400" dirty="0" err="1">
                <a:solidFill>
                  <a:schemeClr val="bg1"/>
                </a:solidFill>
              </a:rPr>
              <a:t>using</a:t>
            </a:r>
            <a:r>
              <a:rPr lang="nl-BE" sz="2400" dirty="0">
                <a:solidFill>
                  <a:schemeClr val="bg1"/>
                </a:solidFill>
              </a:rPr>
              <a:t> </a:t>
            </a:r>
            <a:r>
              <a:rPr lang="nl-BE" sz="2400" dirty="0" smtClean="0">
                <a:solidFill>
                  <a:srgbClr val="FFFF00"/>
                </a:solidFill>
              </a:rPr>
              <a:t>gene </a:t>
            </a:r>
            <a:r>
              <a:rPr lang="nl-BE" sz="2400" dirty="0" err="1" smtClean="0">
                <a:solidFill>
                  <a:srgbClr val="FFFF00"/>
                </a:solidFill>
              </a:rPr>
              <a:t>expression</a:t>
            </a:r>
            <a:r>
              <a:rPr lang="nl-BE" sz="2400" dirty="0" smtClean="0">
                <a:solidFill>
                  <a:srgbClr val="FFFF00"/>
                </a:solidFill>
              </a:rPr>
              <a:t> </a:t>
            </a:r>
            <a:r>
              <a:rPr lang="nl-BE" sz="2400" dirty="0" err="1" smtClean="0">
                <a:solidFill>
                  <a:srgbClr val="FFFF00"/>
                </a:solidFill>
              </a:rPr>
              <a:t>microarray</a:t>
            </a:r>
            <a:r>
              <a:rPr lang="nl-BE" sz="2400" dirty="0" smtClean="0">
                <a:solidFill>
                  <a:srgbClr val="FFFF00"/>
                </a:solidFill>
              </a:rPr>
              <a:t> </a:t>
            </a:r>
            <a:r>
              <a:rPr lang="nl-BE" sz="2400" dirty="0" err="1">
                <a:solidFill>
                  <a:srgbClr val="FFFF00"/>
                </a:solidFill>
              </a:rPr>
              <a:t>technology</a:t>
            </a:r>
            <a:endParaRPr lang="nl-BE" sz="2400" dirty="0">
              <a:solidFill>
                <a:srgbClr val="FFFF00"/>
              </a:solidFill>
            </a:endParaRPr>
          </a:p>
          <a:p>
            <a:pPr>
              <a:buFontTx/>
              <a:buChar char="•"/>
            </a:pPr>
            <a:r>
              <a:rPr lang="nl-BE" sz="2400" dirty="0">
                <a:solidFill>
                  <a:schemeClr val="bg1"/>
                </a:solidFill>
              </a:rPr>
              <a:t> </a:t>
            </a:r>
            <a:r>
              <a:rPr lang="nl-BE" sz="2000" dirty="0">
                <a:solidFill>
                  <a:schemeClr val="bg1"/>
                </a:solidFill>
              </a:rPr>
              <a:t>A </a:t>
            </a:r>
            <a:r>
              <a:rPr lang="nl-BE" sz="2000" dirty="0" err="1">
                <a:solidFill>
                  <a:schemeClr val="bg1"/>
                </a:solidFill>
              </a:rPr>
              <a:t>tool</a:t>
            </a:r>
            <a:r>
              <a:rPr lang="nl-BE" sz="2000" dirty="0">
                <a:solidFill>
                  <a:schemeClr val="bg1"/>
                </a:solidFill>
              </a:rPr>
              <a:t> </a:t>
            </a:r>
            <a:r>
              <a:rPr lang="nl-BE" sz="2000" dirty="0" err="1">
                <a:solidFill>
                  <a:schemeClr val="bg1"/>
                </a:solidFill>
              </a:rPr>
              <a:t>that</a:t>
            </a:r>
            <a:r>
              <a:rPr lang="nl-BE" sz="2000" dirty="0">
                <a:solidFill>
                  <a:schemeClr val="bg1"/>
                </a:solidFill>
              </a:rPr>
              <a:t> </a:t>
            </a:r>
            <a:r>
              <a:rPr lang="nl-BE" sz="2000" dirty="0" err="1">
                <a:solidFill>
                  <a:schemeClr val="bg1"/>
                </a:solidFill>
              </a:rPr>
              <a:t>allows</a:t>
            </a:r>
            <a:r>
              <a:rPr lang="nl-BE" sz="2000" dirty="0">
                <a:solidFill>
                  <a:schemeClr val="bg1"/>
                </a:solidFill>
              </a:rPr>
              <a:t> a </a:t>
            </a:r>
            <a:r>
              <a:rPr lang="nl-BE" sz="2000" dirty="0" err="1">
                <a:solidFill>
                  <a:schemeClr val="bg1"/>
                </a:solidFill>
              </a:rPr>
              <a:t>simultaneous</a:t>
            </a:r>
            <a:r>
              <a:rPr lang="nl-BE" sz="2000" dirty="0">
                <a:solidFill>
                  <a:schemeClr val="bg1"/>
                </a:solidFill>
              </a:rPr>
              <a:t> </a:t>
            </a:r>
            <a:r>
              <a:rPr lang="nl-BE" sz="2000" dirty="0" err="1">
                <a:solidFill>
                  <a:schemeClr val="bg1"/>
                </a:solidFill>
              </a:rPr>
              <a:t>wide</a:t>
            </a:r>
            <a:r>
              <a:rPr lang="nl-BE" sz="2000" dirty="0">
                <a:solidFill>
                  <a:schemeClr val="bg1"/>
                </a:solidFill>
              </a:rPr>
              <a:t> </a:t>
            </a:r>
            <a:r>
              <a:rPr lang="nl-BE" sz="2000" dirty="0" err="1">
                <a:solidFill>
                  <a:schemeClr val="bg1"/>
                </a:solidFill>
              </a:rPr>
              <a:t>survey</a:t>
            </a:r>
            <a:r>
              <a:rPr lang="nl-BE" sz="2000" dirty="0">
                <a:solidFill>
                  <a:schemeClr val="bg1"/>
                </a:solidFill>
              </a:rPr>
              <a:t> of gene </a:t>
            </a:r>
            <a:r>
              <a:rPr lang="nl-BE" sz="2000" dirty="0" err="1">
                <a:solidFill>
                  <a:schemeClr val="bg1"/>
                </a:solidFill>
              </a:rPr>
              <a:t>expression</a:t>
            </a:r>
            <a:endParaRPr lang="nl-BE" sz="2000" dirty="0">
              <a:solidFill>
                <a:schemeClr val="bg1"/>
              </a:solidFill>
            </a:endParaRPr>
          </a:p>
          <a:p>
            <a:endParaRPr lang="nl-NL" sz="2000" dirty="0">
              <a:solidFill>
                <a:schemeClr val="bg1"/>
              </a:solidFill>
            </a:endParaRPr>
          </a:p>
        </p:txBody>
      </p:sp>
      <p:pic>
        <p:nvPicPr>
          <p:cNvPr id="17" name="Picture 7" descr="microscope_pill"/>
          <p:cNvPicPr>
            <a:picLocks noChangeAspect="1" noChangeArrowheads="1"/>
          </p:cNvPicPr>
          <p:nvPr/>
        </p:nvPicPr>
        <p:blipFill>
          <a:blip r:embed="rId4" cstate="print"/>
          <a:srcRect/>
          <a:stretch>
            <a:fillRect/>
          </a:stretch>
        </p:blipFill>
        <p:spPr bwMode="auto">
          <a:xfrm>
            <a:off x="8672513" y="1125538"/>
            <a:ext cx="1311275" cy="1800225"/>
          </a:xfrm>
          <a:prstGeom prst="rect">
            <a:avLst/>
          </a:prstGeom>
          <a:noFill/>
          <a:ln w="19050">
            <a:solidFill>
              <a:srgbClr val="FFFF00"/>
            </a:solidFill>
            <a:miter lim="800000"/>
            <a:headEnd/>
            <a:tailEnd/>
          </a:ln>
        </p:spPr>
      </p:pic>
      <p:pic>
        <p:nvPicPr>
          <p:cNvPr id="21" name="Picture 8" descr="nrd961-f1"/>
          <p:cNvPicPr>
            <a:picLocks noChangeAspect="1" noChangeArrowheads="1"/>
          </p:cNvPicPr>
          <p:nvPr/>
        </p:nvPicPr>
        <p:blipFill>
          <a:blip r:embed="rId5" cstate="print"/>
          <a:srcRect/>
          <a:stretch>
            <a:fillRect/>
          </a:stretch>
        </p:blipFill>
        <p:spPr bwMode="auto">
          <a:xfrm>
            <a:off x="3919538" y="4310063"/>
            <a:ext cx="3152775" cy="2222500"/>
          </a:xfrm>
          <a:prstGeom prst="rect">
            <a:avLst/>
          </a:prstGeom>
          <a:noFill/>
          <a:ln w="19050">
            <a:solidFill>
              <a:srgbClr val="FFFF00"/>
            </a:solid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p:cNvSpPr txBox="1">
            <a:spLocks noChangeArrowheads="1"/>
          </p:cNvSpPr>
          <p:nvPr/>
        </p:nvSpPr>
        <p:spPr bwMode="auto">
          <a:xfrm>
            <a:off x="282575" y="1885950"/>
            <a:ext cx="9398000" cy="3354765"/>
          </a:xfrm>
          <a:prstGeom prst="rect">
            <a:avLst/>
          </a:prstGeom>
          <a:noFill/>
          <a:ln w="9525">
            <a:noFill/>
            <a:miter lim="800000"/>
            <a:headEnd/>
            <a:tailEnd/>
          </a:ln>
        </p:spPr>
        <p:txBody>
          <a:bodyPr>
            <a:spAutoFit/>
          </a:bodyPr>
          <a:lstStyle/>
          <a:p>
            <a:pPr>
              <a:buFontTx/>
              <a:buChar char="•"/>
            </a:pPr>
            <a:r>
              <a:rPr lang="nl-BE" sz="2400" dirty="0" smtClean="0">
                <a:solidFill>
                  <a:schemeClr val="bg1"/>
                </a:solidFill>
              </a:rPr>
              <a:t> </a:t>
            </a:r>
            <a:r>
              <a:rPr lang="en-GB" sz="2400" dirty="0" smtClean="0">
                <a:solidFill>
                  <a:schemeClr val="bg1"/>
                </a:solidFill>
              </a:rPr>
              <a:t>Two independent cohorts of UC patients who received a first treatment with IFX were studied:</a:t>
            </a:r>
          </a:p>
          <a:p>
            <a:pPr lvl="1">
              <a:buFontTx/>
              <a:buChar char="•"/>
            </a:pPr>
            <a:r>
              <a:rPr lang="en-GB" sz="2400" dirty="0" smtClean="0">
                <a:solidFill>
                  <a:schemeClr val="bg1"/>
                </a:solidFill>
              </a:rPr>
              <a:t> Cohort A: 24 UC patients</a:t>
            </a:r>
          </a:p>
          <a:p>
            <a:pPr lvl="1">
              <a:buFontTx/>
              <a:buChar char="•"/>
            </a:pPr>
            <a:r>
              <a:rPr lang="en-GB" sz="2400" dirty="0" smtClean="0">
                <a:solidFill>
                  <a:schemeClr val="bg1"/>
                </a:solidFill>
              </a:rPr>
              <a:t> Cohort B: 23 UC patients</a:t>
            </a:r>
            <a:endParaRPr lang="nl-BE" sz="2400" dirty="0" smtClean="0">
              <a:solidFill>
                <a:schemeClr val="bg1"/>
              </a:solidFill>
            </a:endParaRPr>
          </a:p>
          <a:p>
            <a:endParaRPr lang="nl-BE" sz="2400" dirty="0" smtClean="0">
              <a:solidFill>
                <a:schemeClr val="bg1"/>
              </a:solidFill>
            </a:endParaRPr>
          </a:p>
          <a:p>
            <a:pPr>
              <a:buFontTx/>
              <a:buChar char="•"/>
            </a:pPr>
            <a:r>
              <a:rPr lang="nl-BE" sz="2400" dirty="0" smtClean="0">
                <a:solidFill>
                  <a:schemeClr val="bg1"/>
                </a:solidFill>
              </a:rPr>
              <a:t> </a:t>
            </a:r>
            <a:r>
              <a:rPr lang="nl-BE" sz="2400" dirty="0" err="1" smtClean="0">
                <a:solidFill>
                  <a:schemeClr val="bg1"/>
                </a:solidFill>
              </a:rPr>
              <a:t>Mucosal</a:t>
            </a:r>
            <a:r>
              <a:rPr lang="nl-BE" sz="2400" dirty="0" smtClean="0">
                <a:solidFill>
                  <a:schemeClr val="bg1"/>
                </a:solidFill>
              </a:rPr>
              <a:t> </a:t>
            </a:r>
            <a:r>
              <a:rPr lang="nl-BE" sz="2400" dirty="0" err="1">
                <a:solidFill>
                  <a:schemeClr val="bg1"/>
                </a:solidFill>
              </a:rPr>
              <a:t>biopsies</a:t>
            </a:r>
            <a:r>
              <a:rPr lang="nl-BE" sz="2400" dirty="0">
                <a:solidFill>
                  <a:schemeClr val="bg1"/>
                </a:solidFill>
              </a:rPr>
              <a:t> </a:t>
            </a:r>
            <a:r>
              <a:rPr lang="en-GB" sz="2400" dirty="0">
                <a:solidFill>
                  <a:schemeClr val="bg1"/>
                </a:solidFill>
              </a:rPr>
              <a:t>were obtained </a:t>
            </a:r>
            <a:r>
              <a:rPr lang="nl-BE" sz="2400" dirty="0">
                <a:solidFill>
                  <a:schemeClr val="bg1"/>
                </a:solidFill>
              </a:rPr>
              <a:t>at </a:t>
            </a:r>
            <a:r>
              <a:rPr lang="nl-BE" sz="2400" dirty="0" smtClean="0">
                <a:solidFill>
                  <a:schemeClr val="bg1"/>
                </a:solidFill>
              </a:rPr>
              <a:t>routine</a:t>
            </a:r>
          </a:p>
          <a:p>
            <a:r>
              <a:rPr lang="nl-BE" sz="2400" dirty="0" err="1" smtClean="0">
                <a:solidFill>
                  <a:schemeClr val="bg1"/>
                </a:solidFill>
              </a:rPr>
              <a:t>colonoscopy</a:t>
            </a:r>
            <a:r>
              <a:rPr lang="nl-BE" sz="2400" dirty="0">
                <a:solidFill>
                  <a:schemeClr val="bg1"/>
                </a:solidFill>
              </a:rPr>
              <a:t>:</a:t>
            </a:r>
          </a:p>
          <a:p>
            <a:pPr lvl="1">
              <a:buFontTx/>
              <a:buChar char="•"/>
            </a:pPr>
            <a:r>
              <a:rPr lang="nl-BE" sz="2400" b="1" dirty="0">
                <a:solidFill>
                  <a:schemeClr val="bg1"/>
                </a:solidFill>
              </a:rPr>
              <a:t> </a:t>
            </a:r>
            <a:r>
              <a:rPr lang="nl-BE" sz="2000" dirty="0" err="1">
                <a:solidFill>
                  <a:schemeClr val="bg1"/>
                </a:solidFill>
              </a:rPr>
              <a:t>from</a:t>
            </a:r>
            <a:r>
              <a:rPr lang="nl-BE" sz="2000" dirty="0">
                <a:solidFill>
                  <a:schemeClr val="bg1"/>
                </a:solidFill>
              </a:rPr>
              <a:t> </a:t>
            </a:r>
            <a:r>
              <a:rPr lang="nl-BE" sz="2000" dirty="0" err="1" smtClean="0">
                <a:solidFill>
                  <a:schemeClr val="bg1"/>
                </a:solidFill>
              </a:rPr>
              <a:t>diseased</a:t>
            </a:r>
            <a:r>
              <a:rPr lang="nl-BE" sz="2000" dirty="0" smtClean="0">
                <a:solidFill>
                  <a:schemeClr val="bg1"/>
                </a:solidFill>
              </a:rPr>
              <a:t> </a:t>
            </a:r>
            <a:r>
              <a:rPr lang="nl-BE" sz="2000" dirty="0" err="1" smtClean="0">
                <a:solidFill>
                  <a:schemeClr val="bg1"/>
                </a:solidFill>
              </a:rPr>
              <a:t>colon</a:t>
            </a:r>
            <a:r>
              <a:rPr lang="nl-BE" sz="2000" dirty="0" smtClean="0">
                <a:solidFill>
                  <a:schemeClr val="bg1"/>
                </a:solidFill>
              </a:rPr>
              <a:t> </a:t>
            </a:r>
            <a:r>
              <a:rPr lang="nl-BE" sz="2000" dirty="0" err="1" smtClean="0">
                <a:solidFill>
                  <a:schemeClr val="bg1"/>
                </a:solidFill>
              </a:rPr>
              <a:t>before</a:t>
            </a:r>
            <a:r>
              <a:rPr lang="nl-BE" sz="2000" dirty="0" smtClean="0">
                <a:solidFill>
                  <a:schemeClr val="bg1"/>
                </a:solidFill>
              </a:rPr>
              <a:t> </a:t>
            </a:r>
            <a:r>
              <a:rPr lang="nl-BE" sz="2000" dirty="0">
                <a:solidFill>
                  <a:schemeClr val="bg1"/>
                </a:solidFill>
              </a:rPr>
              <a:t>and </a:t>
            </a:r>
            <a:r>
              <a:rPr lang="nl-BE" sz="2000" dirty="0" smtClean="0">
                <a:solidFill>
                  <a:schemeClr val="bg1"/>
                </a:solidFill>
              </a:rPr>
              <a:t>4-8 weeks </a:t>
            </a:r>
            <a:r>
              <a:rPr lang="nl-BE" sz="2000" dirty="0" err="1" smtClean="0">
                <a:solidFill>
                  <a:schemeClr val="bg1"/>
                </a:solidFill>
              </a:rPr>
              <a:t>after</a:t>
            </a:r>
            <a:endParaRPr lang="nl-BE" sz="2000" dirty="0" smtClean="0">
              <a:solidFill>
                <a:schemeClr val="bg1"/>
              </a:solidFill>
            </a:endParaRPr>
          </a:p>
          <a:p>
            <a:pPr lvl="1"/>
            <a:r>
              <a:rPr lang="nl-BE" sz="2000" dirty="0" err="1" smtClean="0">
                <a:solidFill>
                  <a:schemeClr val="bg1"/>
                </a:solidFill>
              </a:rPr>
              <a:t>first</a:t>
            </a:r>
            <a:r>
              <a:rPr lang="nl-BE" sz="2000" dirty="0" smtClean="0">
                <a:solidFill>
                  <a:schemeClr val="bg1"/>
                </a:solidFill>
              </a:rPr>
              <a:t> </a:t>
            </a:r>
            <a:r>
              <a:rPr lang="nl-BE" sz="2000" dirty="0">
                <a:solidFill>
                  <a:schemeClr val="bg1"/>
                </a:solidFill>
              </a:rPr>
              <a:t>IFX (</a:t>
            </a:r>
            <a:r>
              <a:rPr lang="nl-BE" sz="2000" dirty="0" smtClean="0">
                <a:solidFill>
                  <a:schemeClr val="bg1"/>
                </a:solidFill>
              </a:rPr>
              <a:t>5 </a:t>
            </a:r>
            <a:r>
              <a:rPr lang="nl-BE" sz="2000" dirty="0" err="1" smtClean="0">
                <a:solidFill>
                  <a:schemeClr val="bg1"/>
                </a:solidFill>
              </a:rPr>
              <a:t>or</a:t>
            </a:r>
            <a:r>
              <a:rPr lang="nl-BE" sz="2000" dirty="0" smtClean="0">
                <a:solidFill>
                  <a:schemeClr val="bg1"/>
                </a:solidFill>
              </a:rPr>
              <a:t> 10 </a:t>
            </a:r>
            <a:r>
              <a:rPr lang="nl-BE" sz="2000" dirty="0">
                <a:solidFill>
                  <a:schemeClr val="bg1"/>
                </a:solidFill>
              </a:rPr>
              <a:t>mg per kg body </a:t>
            </a:r>
            <a:r>
              <a:rPr lang="nl-BE" sz="2000" dirty="0" err="1">
                <a:solidFill>
                  <a:schemeClr val="bg1"/>
                </a:solidFill>
              </a:rPr>
              <a:t>weight</a:t>
            </a:r>
            <a:r>
              <a:rPr lang="nl-BE" sz="2000" dirty="0">
                <a:solidFill>
                  <a:schemeClr val="bg1"/>
                </a:solidFill>
              </a:rPr>
              <a:t>) </a:t>
            </a:r>
            <a:r>
              <a:rPr lang="nl-BE" sz="2000" dirty="0" err="1" smtClean="0">
                <a:solidFill>
                  <a:schemeClr val="bg1"/>
                </a:solidFill>
              </a:rPr>
              <a:t>infusion</a:t>
            </a:r>
            <a:endParaRPr lang="nl-BE" sz="2000" dirty="0">
              <a:solidFill>
                <a:schemeClr val="bg1"/>
              </a:solidFill>
            </a:endParaRPr>
          </a:p>
        </p:txBody>
      </p:sp>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pic>
        <p:nvPicPr>
          <p:cNvPr id="54274" name="Picture 2" descr="http://graphics8.nytimes.com/images/2007/08/01/health/adam/19218.jpg"/>
          <p:cNvPicPr>
            <a:picLocks noChangeAspect="1" noChangeArrowheads="1"/>
          </p:cNvPicPr>
          <p:nvPr/>
        </p:nvPicPr>
        <p:blipFill>
          <a:blip r:embed="rId4" cstate="print"/>
          <a:srcRect/>
          <a:stretch>
            <a:fillRect/>
          </a:stretch>
        </p:blipFill>
        <p:spPr bwMode="auto">
          <a:xfrm>
            <a:off x="6572260" y="3571876"/>
            <a:ext cx="2411032" cy="1928826"/>
          </a:xfrm>
          <a:prstGeom prst="rect">
            <a:avLst/>
          </a:prstGeom>
          <a:noFill/>
          <a:ln w="31750">
            <a:solidFill>
              <a:srgbClr val="FFFF00"/>
            </a:solidFill>
          </a:ln>
        </p:spPr>
      </p:pic>
      <p:sp>
        <p:nvSpPr>
          <p:cNvPr id="11" name="Text Box 2"/>
          <p:cNvSpPr txBox="1">
            <a:spLocks noChangeArrowheads="1"/>
          </p:cNvSpPr>
          <p:nvPr/>
        </p:nvSpPr>
        <p:spPr bwMode="auto">
          <a:xfrm>
            <a:off x="3102620" y="669925"/>
            <a:ext cx="4826962" cy="646331"/>
          </a:xfrm>
          <a:prstGeom prst="rect">
            <a:avLst/>
          </a:prstGeom>
          <a:noFill/>
          <a:ln w="9525">
            <a:noFill/>
            <a:miter lim="800000"/>
            <a:headEnd/>
            <a:tailEnd/>
          </a:ln>
        </p:spPr>
        <p:txBody>
          <a:bodyPr wrap="none">
            <a:spAutoFit/>
          </a:bodyPr>
          <a:lstStyle/>
          <a:p>
            <a:r>
              <a:rPr lang="nl-BE" sz="3600" b="1" dirty="0" err="1" smtClean="0">
                <a:solidFill>
                  <a:srgbClr val="FFFF00"/>
                </a:solidFill>
              </a:rPr>
              <a:t>Methods</a:t>
            </a:r>
            <a:r>
              <a:rPr lang="nl-BE" sz="3600" b="1" dirty="0" smtClean="0">
                <a:solidFill>
                  <a:srgbClr val="FFFF00"/>
                </a:solidFill>
              </a:rPr>
              <a:t> and </a:t>
            </a:r>
            <a:r>
              <a:rPr lang="nl-BE" sz="3600" b="1" dirty="0" err="1" smtClean="0">
                <a:solidFill>
                  <a:srgbClr val="FFFF00"/>
                </a:solidFill>
              </a:rPr>
              <a:t>results</a:t>
            </a:r>
            <a:r>
              <a:rPr lang="nl-BE" sz="3600" b="1" dirty="0" smtClean="0">
                <a:solidFill>
                  <a:srgbClr val="FFFF00"/>
                </a:solidFill>
              </a:rPr>
              <a:t>:</a:t>
            </a:r>
            <a:endParaRPr lang="nl-BE" sz="3600" b="1" dirty="0">
              <a:solidFill>
                <a:srgbClr val="FFFF00"/>
              </a:solidFill>
            </a:endParaRPr>
          </a:p>
        </p:txBody>
      </p:sp>
      <p:sp>
        <p:nvSpPr>
          <p:cNvPr id="12" name="Text Box 3"/>
          <p:cNvSpPr txBox="1">
            <a:spLocks noChangeArrowheads="1"/>
          </p:cNvSpPr>
          <p:nvPr/>
        </p:nvSpPr>
        <p:spPr bwMode="auto">
          <a:xfrm>
            <a:off x="68263" y="1401763"/>
            <a:ext cx="10004425" cy="457200"/>
          </a:xfrm>
          <a:prstGeom prst="rect">
            <a:avLst/>
          </a:prstGeom>
          <a:noFill/>
          <a:ln w="9525">
            <a:noFill/>
            <a:miter lim="800000"/>
            <a:headEnd/>
            <a:tailEnd/>
          </a:ln>
        </p:spPr>
        <p:txBody>
          <a:bodyPr>
            <a:spAutoFit/>
          </a:bodyPr>
          <a:lstStyle/>
          <a:p>
            <a:r>
              <a:rPr lang="nl-BE" sz="2400" b="1" dirty="0" err="1">
                <a:solidFill>
                  <a:srgbClr val="FFFF00"/>
                </a:solidFill>
              </a:rPr>
              <a:t>Patients</a:t>
            </a:r>
            <a:r>
              <a:rPr lang="nl-BE" sz="2400" b="1" dirty="0">
                <a:solidFill>
                  <a:srgbClr val="FFFF00"/>
                </a:solidFill>
              </a:rPr>
              <a:t> and tissue specimens</a:t>
            </a:r>
            <a:r>
              <a:rPr lang="nl-BE" sz="2400" b="1" dirty="0" smtClean="0">
                <a:solidFill>
                  <a:srgbClr val="FFFF00"/>
                </a:solidFill>
              </a:rPr>
              <a:t>:</a:t>
            </a:r>
            <a:endParaRPr lang="nl-NL" sz="2400" b="1" dirty="0">
              <a:solidFill>
                <a:srgbClr val="FFFF00"/>
              </a:solidFill>
            </a:endParaRPr>
          </a:p>
        </p:txBody>
      </p:sp>
      <p:grpSp>
        <p:nvGrpSpPr>
          <p:cNvPr id="18" name="Group 5"/>
          <p:cNvGrpSpPr>
            <a:grpSpLocks/>
          </p:cNvGrpSpPr>
          <p:nvPr/>
        </p:nvGrpSpPr>
        <p:grpSpPr bwMode="auto">
          <a:xfrm>
            <a:off x="8286772" y="2285992"/>
            <a:ext cx="1803398" cy="1181099"/>
            <a:chOff x="3331" y="1933"/>
            <a:chExt cx="1587" cy="970"/>
          </a:xfrm>
        </p:grpSpPr>
        <p:pic>
          <p:nvPicPr>
            <p:cNvPr id="19" name="Picture 6" descr="coloscopie"/>
            <p:cNvPicPr>
              <a:picLocks noChangeAspect="1" noChangeArrowheads="1"/>
            </p:cNvPicPr>
            <p:nvPr/>
          </p:nvPicPr>
          <p:blipFill>
            <a:blip r:embed="rId5" cstate="print"/>
            <a:srcRect/>
            <a:stretch>
              <a:fillRect/>
            </a:stretch>
          </p:blipFill>
          <p:spPr bwMode="auto">
            <a:xfrm>
              <a:off x="3331" y="1933"/>
              <a:ext cx="1587" cy="962"/>
            </a:xfrm>
            <a:prstGeom prst="rect">
              <a:avLst/>
            </a:prstGeom>
            <a:noFill/>
            <a:ln w="9525">
              <a:noFill/>
              <a:miter lim="800000"/>
              <a:headEnd/>
              <a:tailEnd/>
            </a:ln>
          </p:spPr>
        </p:pic>
        <p:sp>
          <p:nvSpPr>
            <p:cNvPr id="20" name="Rectangle 7"/>
            <p:cNvSpPr>
              <a:spLocks noChangeArrowheads="1"/>
            </p:cNvSpPr>
            <p:nvPr/>
          </p:nvSpPr>
          <p:spPr bwMode="auto">
            <a:xfrm>
              <a:off x="3331" y="1933"/>
              <a:ext cx="1587" cy="970"/>
            </a:xfrm>
            <a:prstGeom prst="rect">
              <a:avLst/>
            </a:prstGeom>
            <a:noFill/>
            <a:ln w="25400">
              <a:solidFill>
                <a:srgbClr val="FFFF00"/>
              </a:solidFill>
              <a:miter lim="800000"/>
              <a:headEnd/>
              <a:tailEnd/>
            </a:ln>
          </p:spPr>
          <p:txBody>
            <a:bodyPr wrap="none" anchor="ctr"/>
            <a:lstStyle/>
            <a:p>
              <a:endParaRPr lang="nl-BE"/>
            </a:p>
          </p:txBody>
        </p:sp>
      </p:grpSp>
      <p:grpSp>
        <p:nvGrpSpPr>
          <p:cNvPr id="22" name="Group 8"/>
          <p:cNvGrpSpPr>
            <a:grpSpLocks/>
          </p:cNvGrpSpPr>
          <p:nvPr/>
        </p:nvGrpSpPr>
        <p:grpSpPr bwMode="auto">
          <a:xfrm>
            <a:off x="9072590" y="5072074"/>
            <a:ext cx="881063" cy="1641475"/>
            <a:chOff x="5408" y="3112"/>
            <a:chExt cx="554" cy="1034"/>
          </a:xfrm>
        </p:grpSpPr>
        <p:pic>
          <p:nvPicPr>
            <p:cNvPr id="23" name="Picture 9" descr="microscoop"/>
            <p:cNvPicPr>
              <a:picLocks noChangeAspect="1" noChangeArrowheads="1"/>
            </p:cNvPicPr>
            <p:nvPr/>
          </p:nvPicPr>
          <p:blipFill>
            <a:blip r:embed="rId6" cstate="print"/>
            <a:srcRect/>
            <a:stretch>
              <a:fillRect/>
            </a:stretch>
          </p:blipFill>
          <p:spPr bwMode="auto">
            <a:xfrm>
              <a:off x="5408" y="3112"/>
              <a:ext cx="554" cy="1022"/>
            </a:xfrm>
            <a:prstGeom prst="rect">
              <a:avLst/>
            </a:prstGeom>
            <a:noFill/>
            <a:ln w="9525">
              <a:noFill/>
              <a:miter lim="800000"/>
              <a:headEnd/>
              <a:tailEnd/>
            </a:ln>
          </p:spPr>
        </p:pic>
        <p:sp>
          <p:nvSpPr>
            <p:cNvPr id="24" name="Rectangle 10"/>
            <p:cNvSpPr>
              <a:spLocks noChangeArrowheads="1"/>
            </p:cNvSpPr>
            <p:nvPr/>
          </p:nvSpPr>
          <p:spPr bwMode="auto">
            <a:xfrm>
              <a:off x="5409" y="3113"/>
              <a:ext cx="553" cy="1033"/>
            </a:xfrm>
            <a:prstGeom prst="rect">
              <a:avLst/>
            </a:prstGeom>
            <a:noFill/>
            <a:ln w="25400">
              <a:solidFill>
                <a:srgbClr val="FFFF00"/>
              </a:solidFill>
              <a:miter lim="800000"/>
              <a:headEnd/>
              <a:tailEnd/>
            </a:ln>
          </p:spPr>
          <p:txBody>
            <a:bodyPr wrap="none" anchor="ctr"/>
            <a:lstStyle/>
            <a:p>
              <a:endParaRPr lang="nl-BE"/>
            </a:p>
          </p:txBody>
        </p:sp>
      </p:grpSp>
      <p:sp>
        <p:nvSpPr>
          <p:cNvPr id="25" name="Text Box 11"/>
          <p:cNvSpPr txBox="1">
            <a:spLocks noChangeArrowheads="1"/>
          </p:cNvSpPr>
          <p:nvPr/>
        </p:nvSpPr>
        <p:spPr bwMode="auto">
          <a:xfrm>
            <a:off x="282575" y="5884151"/>
            <a:ext cx="8829675" cy="830997"/>
          </a:xfrm>
          <a:prstGeom prst="rect">
            <a:avLst/>
          </a:prstGeom>
          <a:noFill/>
          <a:ln w="9525">
            <a:noFill/>
            <a:miter lim="800000"/>
            <a:headEnd/>
            <a:tailEnd/>
          </a:ln>
        </p:spPr>
        <p:txBody>
          <a:bodyPr>
            <a:spAutoFit/>
          </a:bodyPr>
          <a:lstStyle/>
          <a:p>
            <a:pPr>
              <a:buFontTx/>
              <a:buChar char="•"/>
            </a:pPr>
            <a:r>
              <a:rPr lang="nl-BE" sz="2400" dirty="0">
                <a:solidFill>
                  <a:schemeClr val="bg1"/>
                </a:solidFill>
              </a:rPr>
              <a:t> </a:t>
            </a:r>
            <a:r>
              <a:rPr lang="nl-BE" sz="2400" dirty="0" smtClean="0">
                <a:solidFill>
                  <a:schemeClr val="bg1"/>
                </a:solidFill>
              </a:rPr>
              <a:t>All </a:t>
            </a:r>
            <a:r>
              <a:rPr lang="nl-BE" sz="2400" dirty="0" err="1" smtClean="0">
                <a:solidFill>
                  <a:schemeClr val="bg1"/>
                </a:solidFill>
              </a:rPr>
              <a:t>biopsies</a:t>
            </a:r>
            <a:r>
              <a:rPr lang="nl-BE" sz="2400" dirty="0" smtClean="0">
                <a:solidFill>
                  <a:schemeClr val="bg1"/>
                </a:solidFill>
              </a:rPr>
              <a:t> </a:t>
            </a:r>
            <a:r>
              <a:rPr lang="nl-BE" sz="2400" dirty="0" err="1" smtClean="0">
                <a:solidFill>
                  <a:schemeClr val="bg1"/>
                </a:solidFill>
              </a:rPr>
              <a:t>were</a:t>
            </a:r>
            <a:r>
              <a:rPr lang="nl-BE" sz="2400" dirty="0" smtClean="0">
                <a:solidFill>
                  <a:schemeClr val="bg1"/>
                </a:solidFill>
              </a:rPr>
              <a:t> </a:t>
            </a:r>
            <a:r>
              <a:rPr lang="nl-BE" sz="2400" dirty="0" err="1" smtClean="0">
                <a:solidFill>
                  <a:schemeClr val="bg1"/>
                </a:solidFill>
              </a:rPr>
              <a:t>blindly</a:t>
            </a:r>
            <a:r>
              <a:rPr lang="nl-BE" sz="2400" dirty="0" smtClean="0">
                <a:solidFill>
                  <a:schemeClr val="bg1"/>
                </a:solidFill>
              </a:rPr>
              <a:t> </a:t>
            </a:r>
            <a:r>
              <a:rPr lang="nl-BE" sz="2400" dirty="0" err="1" smtClean="0">
                <a:solidFill>
                  <a:schemeClr val="bg1"/>
                </a:solidFill>
              </a:rPr>
              <a:t>scored</a:t>
            </a:r>
            <a:r>
              <a:rPr lang="nl-BE" sz="2400" dirty="0" smtClean="0">
                <a:solidFill>
                  <a:schemeClr val="bg1"/>
                </a:solidFill>
              </a:rPr>
              <a:t> </a:t>
            </a:r>
            <a:r>
              <a:rPr lang="nl-BE" sz="2400" dirty="0" err="1" smtClean="0">
                <a:solidFill>
                  <a:schemeClr val="bg1"/>
                </a:solidFill>
              </a:rPr>
              <a:t>for</a:t>
            </a:r>
            <a:r>
              <a:rPr lang="nl-BE" sz="2400" dirty="0" smtClean="0">
                <a:solidFill>
                  <a:schemeClr val="bg1"/>
                </a:solidFill>
              </a:rPr>
              <a:t> </a:t>
            </a:r>
            <a:r>
              <a:rPr lang="nl-BE" sz="2400" dirty="0" err="1" smtClean="0">
                <a:solidFill>
                  <a:schemeClr val="bg1"/>
                </a:solidFill>
              </a:rPr>
              <a:t>inflammation</a:t>
            </a:r>
            <a:r>
              <a:rPr lang="nl-BE" sz="2400" dirty="0" smtClean="0">
                <a:solidFill>
                  <a:schemeClr val="bg1"/>
                </a:solidFill>
              </a:rPr>
              <a:t> </a:t>
            </a:r>
            <a:r>
              <a:rPr lang="nl-BE" sz="2400" dirty="0" err="1" smtClean="0">
                <a:solidFill>
                  <a:schemeClr val="bg1"/>
                </a:solidFill>
              </a:rPr>
              <a:t>using</a:t>
            </a:r>
            <a:r>
              <a:rPr lang="nl-BE" sz="2400" dirty="0" smtClean="0">
                <a:solidFill>
                  <a:schemeClr val="bg1"/>
                </a:solidFill>
              </a:rPr>
              <a:t> the </a:t>
            </a:r>
            <a:r>
              <a:rPr lang="nl-BE" sz="2400" dirty="0" err="1" smtClean="0">
                <a:solidFill>
                  <a:schemeClr val="bg1"/>
                </a:solidFill>
              </a:rPr>
              <a:t>histological</a:t>
            </a:r>
            <a:r>
              <a:rPr lang="nl-BE" sz="2400" dirty="0" smtClean="0">
                <a:solidFill>
                  <a:schemeClr val="bg1"/>
                </a:solidFill>
              </a:rPr>
              <a:t> </a:t>
            </a:r>
            <a:r>
              <a:rPr lang="nl-BE" sz="2400" dirty="0" err="1" smtClean="0">
                <a:solidFill>
                  <a:schemeClr val="bg1"/>
                </a:solidFill>
              </a:rPr>
              <a:t>scoring</a:t>
            </a:r>
            <a:r>
              <a:rPr lang="nl-BE" sz="2400" dirty="0" smtClean="0">
                <a:solidFill>
                  <a:schemeClr val="bg1"/>
                </a:solidFill>
              </a:rPr>
              <a:t> system </a:t>
            </a:r>
            <a:r>
              <a:rPr lang="nl-BE" sz="2400" dirty="0" err="1" smtClean="0">
                <a:solidFill>
                  <a:schemeClr val="bg1"/>
                </a:solidFill>
              </a:rPr>
              <a:t>from</a:t>
            </a:r>
            <a:r>
              <a:rPr lang="nl-BE" sz="2000" dirty="0" smtClean="0">
                <a:solidFill>
                  <a:schemeClr val="bg1"/>
                </a:solidFill>
              </a:rPr>
              <a:t> </a:t>
            </a:r>
            <a:r>
              <a:rPr lang="nl-BE" sz="2400" dirty="0" err="1">
                <a:solidFill>
                  <a:schemeClr val="bg1"/>
                </a:solidFill>
              </a:rPr>
              <a:t>Geboes</a:t>
            </a:r>
            <a:r>
              <a:rPr lang="nl-BE" sz="2400" dirty="0">
                <a:solidFill>
                  <a:schemeClr val="bg1"/>
                </a:solidFill>
              </a:rPr>
              <a:t> </a:t>
            </a:r>
            <a:r>
              <a:rPr lang="nl-BE" sz="2400" i="1" dirty="0">
                <a:solidFill>
                  <a:schemeClr val="bg1"/>
                </a:solidFill>
              </a:rPr>
              <a:t>et al</a:t>
            </a:r>
            <a:r>
              <a:rPr lang="nl-BE" sz="2400" dirty="0">
                <a:solidFill>
                  <a:schemeClr val="bg1"/>
                </a:solidFill>
              </a:rPr>
              <a:t>., Gut 2000</a:t>
            </a:r>
            <a:r>
              <a:rPr lang="nl-BE" sz="2000" dirty="0">
                <a:solidFill>
                  <a:schemeClr val="bg1"/>
                </a:solidFill>
              </a:rPr>
              <a:t> </a:t>
            </a:r>
            <a:endParaRPr lang="nl-NL" sz="2000" dirty="0">
              <a:solidFill>
                <a:schemeClr val="bg1"/>
              </a:solidFill>
            </a:endParaRPr>
          </a:p>
        </p:txBody>
      </p:sp>
    </p:spTree>
    <p:custDataLst>
      <p:tags r:id="rId1"/>
    </p:custData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16" name="Text Box 4"/>
          <p:cNvSpPr txBox="1">
            <a:spLocks noChangeArrowheads="1"/>
          </p:cNvSpPr>
          <p:nvPr/>
        </p:nvSpPr>
        <p:spPr bwMode="auto">
          <a:xfrm>
            <a:off x="103188" y="1052513"/>
            <a:ext cx="10034587" cy="830997"/>
          </a:xfrm>
          <a:prstGeom prst="rect">
            <a:avLst/>
          </a:prstGeom>
          <a:noFill/>
          <a:ln w="9525">
            <a:noFill/>
            <a:miter lim="800000"/>
            <a:headEnd/>
            <a:tailEnd/>
          </a:ln>
        </p:spPr>
        <p:txBody>
          <a:bodyPr>
            <a:spAutoFit/>
          </a:bodyPr>
          <a:lstStyle/>
          <a:p>
            <a:pPr>
              <a:buFontTx/>
              <a:buChar char="•"/>
            </a:pPr>
            <a:r>
              <a:rPr lang="nl-BE" sz="2400" dirty="0">
                <a:solidFill>
                  <a:srgbClr val="FFFF00"/>
                </a:solidFill>
              </a:rPr>
              <a:t> </a:t>
            </a:r>
            <a:r>
              <a:rPr lang="nl-BE" sz="2400" dirty="0" smtClean="0">
                <a:solidFill>
                  <a:srgbClr val="FFFF00"/>
                </a:solidFill>
              </a:rPr>
              <a:t>Response </a:t>
            </a:r>
            <a:r>
              <a:rPr lang="nl-BE" sz="2400" dirty="0">
                <a:solidFill>
                  <a:srgbClr val="FFFF00"/>
                </a:solidFill>
              </a:rPr>
              <a:t>to IFX was </a:t>
            </a:r>
            <a:r>
              <a:rPr lang="nl-BE" sz="2400" dirty="0" err="1">
                <a:solidFill>
                  <a:srgbClr val="FFFF00"/>
                </a:solidFill>
              </a:rPr>
              <a:t>assessed</a:t>
            </a:r>
            <a:r>
              <a:rPr lang="nl-BE" sz="2400" dirty="0">
                <a:solidFill>
                  <a:srgbClr val="FFFF00"/>
                </a:solidFill>
              </a:rPr>
              <a:t> at 4-6 weeks </a:t>
            </a:r>
            <a:r>
              <a:rPr lang="nl-BE" sz="2400" dirty="0" err="1">
                <a:solidFill>
                  <a:srgbClr val="FFFF00"/>
                </a:solidFill>
              </a:rPr>
              <a:t>after</a:t>
            </a:r>
            <a:r>
              <a:rPr lang="nl-BE" sz="2400" dirty="0">
                <a:solidFill>
                  <a:srgbClr val="FFFF00"/>
                </a:solidFill>
              </a:rPr>
              <a:t> </a:t>
            </a:r>
            <a:r>
              <a:rPr lang="nl-BE" sz="2400" dirty="0" err="1">
                <a:solidFill>
                  <a:srgbClr val="FFFF00"/>
                </a:solidFill>
              </a:rPr>
              <a:t>first</a:t>
            </a:r>
            <a:r>
              <a:rPr lang="nl-BE" sz="2400" dirty="0">
                <a:solidFill>
                  <a:srgbClr val="FFFF00"/>
                </a:solidFill>
              </a:rPr>
              <a:t> IFX </a:t>
            </a:r>
            <a:r>
              <a:rPr lang="nl-BE" sz="2400" dirty="0" err="1" smtClean="0">
                <a:solidFill>
                  <a:srgbClr val="FFFF00"/>
                </a:solidFill>
              </a:rPr>
              <a:t>infusion</a:t>
            </a:r>
            <a:r>
              <a:rPr lang="nl-BE" sz="2400" dirty="0" smtClean="0">
                <a:solidFill>
                  <a:srgbClr val="FFFF00"/>
                </a:solidFill>
              </a:rPr>
              <a:t> and </a:t>
            </a:r>
            <a:r>
              <a:rPr lang="nl-BE" sz="2400" dirty="0" err="1" smtClean="0">
                <a:solidFill>
                  <a:srgbClr val="FFFF00"/>
                </a:solidFill>
              </a:rPr>
              <a:t>defined</a:t>
            </a:r>
            <a:r>
              <a:rPr lang="nl-BE" sz="2400" dirty="0" smtClean="0">
                <a:solidFill>
                  <a:srgbClr val="FFFF00"/>
                </a:solidFill>
              </a:rPr>
              <a:t> as complete </a:t>
            </a:r>
            <a:r>
              <a:rPr lang="nl-BE" sz="2400" dirty="0" err="1" smtClean="0">
                <a:solidFill>
                  <a:srgbClr val="FFFF00"/>
                </a:solidFill>
              </a:rPr>
              <a:t>endoscopic</a:t>
            </a:r>
            <a:r>
              <a:rPr lang="nl-BE" sz="2400" dirty="0" smtClean="0">
                <a:solidFill>
                  <a:srgbClr val="FFFF00"/>
                </a:solidFill>
              </a:rPr>
              <a:t> and </a:t>
            </a:r>
            <a:r>
              <a:rPr lang="nl-BE" sz="2400" dirty="0" err="1" smtClean="0">
                <a:solidFill>
                  <a:srgbClr val="FFFF00"/>
                </a:solidFill>
              </a:rPr>
              <a:t>histol</a:t>
            </a:r>
            <a:r>
              <a:rPr lang="en-GB" sz="2400" dirty="0" err="1" smtClean="0">
                <a:solidFill>
                  <a:srgbClr val="FFFF00"/>
                </a:solidFill>
              </a:rPr>
              <a:t>ogic</a:t>
            </a:r>
            <a:r>
              <a:rPr lang="en-GB" sz="2400" dirty="0" smtClean="0">
                <a:solidFill>
                  <a:srgbClr val="FFFF00"/>
                </a:solidFill>
              </a:rPr>
              <a:t> healing of the lesions:</a:t>
            </a:r>
            <a:endParaRPr lang="en-GB" sz="2400" dirty="0">
              <a:solidFill>
                <a:srgbClr val="FFFF00"/>
              </a:solidFill>
            </a:endParaRPr>
          </a:p>
        </p:txBody>
      </p:sp>
      <p:sp>
        <p:nvSpPr>
          <p:cNvPr id="17" name="Text Box 32"/>
          <p:cNvSpPr txBox="1">
            <a:spLocks noChangeArrowheads="1"/>
          </p:cNvSpPr>
          <p:nvPr/>
        </p:nvSpPr>
        <p:spPr bwMode="auto">
          <a:xfrm>
            <a:off x="68263" y="549275"/>
            <a:ext cx="10004425" cy="457200"/>
          </a:xfrm>
          <a:prstGeom prst="rect">
            <a:avLst/>
          </a:prstGeom>
          <a:noFill/>
          <a:ln w="9525">
            <a:noFill/>
            <a:miter lim="800000"/>
            <a:headEnd/>
            <a:tailEnd/>
          </a:ln>
        </p:spPr>
        <p:txBody>
          <a:bodyPr>
            <a:spAutoFit/>
          </a:bodyPr>
          <a:lstStyle/>
          <a:p>
            <a:r>
              <a:rPr lang="nl-BE" sz="2400" b="1" dirty="0" err="1">
                <a:solidFill>
                  <a:srgbClr val="FFFF00"/>
                </a:solidFill>
              </a:rPr>
              <a:t>Patients</a:t>
            </a:r>
            <a:r>
              <a:rPr lang="nl-BE" sz="2400" b="1" dirty="0">
                <a:solidFill>
                  <a:srgbClr val="FFFF00"/>
                </a:solidFill>
              </a:rPr>
              <a:t> and tissue specimens:</a:t>
            </a:r>
            <a:endParaRPr lang="nl-NL" sz="2400" b="1" dirty="0">
              <a:solidFill>
                <a:srgbClr val="FFFF00"/>
              </a:solidFill>
            </a:endParaRPr>
          </a:p>
        </p:txBody>
      </p:sp>
      <p:graphicFrame>
        <p:nvGraphicFramePr>
          <p:cNvPr id="22" name="Diagram 21"/>
          <p:cNvGraphicFramePr/>
          <p:nvPr/>
        </p:nvGraphicFramePr>
        <p:xfrm>
          <a:off x="214278" y="1928803"/>
          <a:ext cx="9787006" cy="2500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1" name="Picture 46" descr="scan1"/>
          <p:cNvPicPr>
            <a:picLocks noChangeAspect="1" noChangeArrowheads="1"/>
          </p:cNvPicPr>
          <p:nvPr/>
        </p:nvPicPr>
        <p:blipFill>
          <a:blip r:embed="rId9" cstate="print"/>
          <a:srcRect l="53897"/>
          <a:stretch>
            <a:fillRect/>
          </a:stretch>
        </p:blipFill>
        <p:spPr bwMode="auto">
          <a:xfrm>
            <a:off x="1263345" y="4445150"/>
            <a:ext cx="1624012" cy="2305050"/>
          </a:xfrm>
          <a:prstGeom prst="rect">
            <a:avLst/>
          </a:prstGeom>
          <a:noFill/>
          <a:ln w="19050">
            <a:solidFill>
              <a:srgbClr val="FFFF00"/>
            </a:solidFill>
            <a:miter lim="800000"/>
            <a:headEnd/>
            <a:tailEnd/>
          </a:ln>
        </p:spPr>
      </p:pic>
      <p:pic>
        <p:nvPicPr>
          <p:cNvPr id="26" name="Picture 46" descr="scan1"/>
          <p:cNvPicPr>
            <a:picLocks noChangeAspect="1" noChangeArrowheads="1"/>
          </p:cNvPicPr>
          <p:nvPr/>
        </p:nvPicPr>
        <p:blipFill>
          <a:blip r:embed="rId9" cstate="print"/>
          <a:srcRect l="53897"/>
          <a:stretch>
            <a:fillRect/>
          </a:stretch>
        </p:blipFill>
        <p:spPr bwMode="auto">
          <a:xfrm>
            <a:off x="5185065" y="4429132"/>
            <a:ext cx="1624012" cy="2305050"/>
          </a:xfrm>
          <a:prstGeom prst="rect">
            <a:avLst/>
          </a:prstGeom>
          <a:noFill/>
          <a:ln w="19050">
            <a:solidFill>
              <a:srgbClr val="FFFF00"/>
            </a:solid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10" name="Text Box 2"/>
          <p:cNvSpPr txBox="1">
            <a:spLocks noChangeArrowheads="1"/>
          </p:cNvSpPr>
          <p:nvPr/>
        </p:nvSpPr>
        <p:spPr bwMode="auto">
          <a:xfrm>
            <a:off x="103188" y="1052513"/>
            <a:ext cx="10164762" cy="2123658"/>
          </a:xfrm>
          <a:prstGeom prst="rect">
            <a:avLst/>
          </a:prstGeom>
          <a:noFill/>
          <a:ln w="9525">
            <a:noFill/>
            <a:miter lim="800000"/>
            <a:headEnd/>
            <a:tailEnd/>
          </a:ln>
        </p:spPr>
        <p:txBody>
          <a:bodyPr>
            <a:spAutoFit/>
          </a:bodyPr>
          <a:lstStyle/>
          <a:p>
            <a:pPr marL="342900" indent="-342900">
              <a:buFontTx/>
              <a:buAutoNum type="alphaUcPeriod"/>
            </a:pPr>
            <a:r>
              <a:rPr lang="nl-NL" sz="2400" dirty="0">
                <a:solidFill>
                  <a:srgbClr val="FFFF00"/>
                </a:solidFill>
              </a:rPr>
              <a:t>Total RNA was </a:t>
            </a:r>
            <a:r>
              <a:rPr lang="nl-NL" sz="2400" dirty="0" err="1">
                <a:solidFill>
                  <a:srgbClr val="FFFF00"/>
                </a:solidFill>
              </a:rPr>
              <a:t>isolated</a:t>
            </a:r>
            <a:r>
              <a:rPr lang="nl-NL" sz="2400" dirty="0">
                <a:solidFill>
                  <a:srgbClr val="FFFF00"/>
                </a:solidFill>
              </a:rPr>
              <a:t>, labelled and </a:t>
            </a:r>
            <a:r>
              <a:rPr lang="nl-NL" sz="2400" dirty="0" err="1">
                <a:solidFill>
                  <a:srgbClr val="FFFF00"/>
                </a:solidFill>
              </a:rPr>
              <a:t>hybridized</a:t>
            </a:r>
            <a:r>
              <a:rPr lang="nl-NL" sz="2400" dirty="0">
                <a:solidFill>
                  <a:srgbClr val="FFFF00"/>
                </a:solidFill>
              </a:rPr>
              <a:t> to </a:t>
            </a:r>
            <a:r>
              <a:rPr lang="nl-NL" sz="2400" dirty="0" err="1">
                <a:solidFill>
                  <a:srgbClr val="FFFF00"/>
                </a:solidFill>
              </a:rPr>
              <a:t>Affymetrix</a:t>
            </a:r>
            <a:r>
              <a:rPr lang="nl-NL" sz="2400" dirty="0">
                <a:solidFill>
                  <a:srgbClr val="FFFF00"/>
                </a:solidFill>
              </a:rPr>
              <a:t> HGU133 Plus 2.0 </a:t>
            </a:r>
            <a:r>
              <a:rPr lang="nl-NL" sz="2400" dirty="0" err="1">
                <a:solidFill>
                  <a:srgbClr val="FFFF00"/>
                </a:solidFill>
              </a:rPr>
              <a:t>array</a:t>
            </a:r>
            <a:r>
              <a:rPr lang="nl-NL" sz="2400" dirty="0" smtClean="0">
                <a:solidFill>
                  <a:srgbClr val="FFFF00"/>
                </a:solidFill>
              </a:rPr>
              <a:t>:</a:t>
            </a:r>
          </a:p>
          <a:p>
            <a:pPr marL="342900" indent="-342900"/>
            <a:endParaRPr lang="nl-BE" sz="2400" dirty="0">
              <a:solidFill>
                <a:srgbClr val="FFFF00"/>
              </a:solidFill>
            </a:endParaRPr>
          </a:p>
          <a:p>
            <a:pPr marL="800100" lvl="1" indent="-342900">
              <a:buFontTx/>
              <a:buChar char="•"/>
            </a:pPr>
            <a:r>
              <a:rPr lang="nl-BE" sz="2000" dirty="0" err="1" smtClean="0">
                <a:solidFill>
                  <a:srgbClr val="FFFF00"/>
                </a:solidFill>
              </a:rPr>
              <a:t>comprised</a:t>
            </a:r>
            <a:r>
              <a:rPr lang="nl-BE" sz="2000" dirty="0" smtClean="0">
                <a:solidFill>
                  <a:srgbClr val="FFFF00"/>
                </a:solidFill>
              </a:rPr>
              <a:t> </a:t>
            </a:r>
            <a:r>
              <a:rPr lang="nl-BE" sz="2000" dirty="0">
                <a:solidFill>
                  <a:srgbClr val="FFFF00"/>
                </a:solidFill>
              </a:rPr>
              <a:t>of 54675 </a:t>
            </a:r>
            <a:r>
              <a:rPr lang="nl-BE" sz="2000" dirty="0" err="1" smtClean="0">
                <a:solidFill>
                  <a:srgbClr val="FFFF00"/>
                </a:solidFill>
              </a:rPr>
              <a:t>probesets</a:t>
            </a:r>
            <a:endParaRPr lang="nl-BE" sz="2000" dirty="0" smtClean="0">
              <a:solidFill>
                <a:srgbClr val="FFFF00"/>
              </a:solidFill>
            </a:endParaRPr>
          </a:p>
          <a:p>
            <a:pPr marL="800100" lvl="1" indent="-342900"/>
            <a:endParaRPr lang="nl-BE" sz="2000" dirty="0" smtClean="0">
              <a:solidFill>
                <a:srgbClr val="FFFF00"/>
              </a:solidFill>
            </a:endParaRPr>
          </a:p>
          <a:p>
            <a:pPr marL="800100" lvl="1" indent="-342900">
              <a:buFontTx/>
              <a:buChar char="•"/>
            </a:pPr>
            <a:r>
              <a:rPr lang="nl-BE" sz="2000" dirty="0" smtClean="0">
                <a:solidFill>
                  <a:srgbClr val="FFFF00"/>
                </a:solidFill>
              </a:rPr>
              <a:t>“</a:t>
            </a:r>
            <a:r>
              <a:rPr lang="nl-BE" sz="2000" dirty="0" err="1" smtClean="0">
                <a:solidFill>
                  <a:srgbClr val="FFFF00"/>
                </a:solidFill>
              </a:rPr>
              <a:t>whole</a:t>
            </a:r>
            <a:r>
              <a:rPr lang="nl-BE" sz="2000" dirty="0" smtClean="0">
                <a:solidFill>
                  <a:srgbClr val="FFFF00"/>
                </a:solidFill>
              </a:rPr>
              <a:t> genome” </a:t>
            </a:r>
            <a:r>
              <a:rPr lang="nl-BE" sz="2000" dirty="0" err="1" smtClean="0">
                <a:solidFill>
                  <a:srgbClr val="FFFF00"/>
                </a:solidFill>
              </a:rPr>
              <a:t>coverage</a:t>
            </a:r>
            <a:endParaRPr lang="nl-BE" sz="2400" b="1" dirty="0">
              <a:solidFill>
                <a:srgbClr val="FFFF00"/>
              </a:solidFill>
            </a:endParaRPr>
          </a:p>
        </p:txBody>
      </p:sp>
      <p:pic>
        <p:nvPicPr>
          <p:cNvPr id="11" name="Picture 3" descr="bp43800a"/>
          <p:cNvPicPr>
            <a:picLocks noChangeAspect="1" noChangeArrowheads="1"/>
          </p:cNvPicPr>
          <p:nvPr/>
        </p:nvPicPr>
        <p:blipFill>
          <a:blip r:embed="rId4" cstate="print"/>
          <a:srcRect/>
          <a:stretch>
            <a:fillRect/>
          </a:stretch>
        </p:blipFill>
        <p:spPr bwMode="auto">
          <a:xfrm>
            <a:off x="5500690" y="2214554"/>
            <a:ext cx="1859830" cy="2714644"/>
          </a:xfrm>
          <a:prstGeom prst="rect">
            <a:avLst/>
          </a:prstGeom>
          <a:noFill/>
          <a:ln w="19050">
            <a:solidFill>
              <a:srgbClr val="FFFF00"/>
            </a:solidFill>
            <a:miter lim="800000"/>
            <a:headEnd/>
            <a:tailEnd/>
          </a:ln>
        </p:spPr>
      </p:pic>
      <p:sp>
        <p:nvSpPr>
          <p:cNvPr id="12" name="Text Box 4"/>
          <p:cNvSpPr txBox="1">
            <a:spLocks noChangeArrowheads="1"/>
          </p:cNvSpPr>
          <p:nvPr/>
        </p:nvSpPr>
        <p:spPr bwMode="auto">
          <a:xfrm>
            <a:off x="68263" y="561975"/>
            <a:ext cx="10004425" cy="457200"/>
          </a:xfrm>
          <a:prstGeom prst="rect">
            <a:avLst/>
          </a:prstGeom>
          <a:noFill/>
          <a:ln w="9525">
            <a:noFill/>
            <a:miter lim="800000"/>
            <a:headEnd/>
            <a:tailEnd/>
          </a:ln>
        </p:spPr>
        <p:txBody>
          <a:bodyPr>
            <a:spAutoFit/>
          </a:bodyPr>
          <a:lstStyle/>
          <a:p>
            <a:r>
              <a:rPr lang="nl-BE" sz="2400" b="1" dirty="0" err="1">
                <a:solidFill>
                  <a:srgbClr val="FFFF00"/>
                </a:solidFill>
              </a:rPr>
              <a:t>Microarray</a:t>
            </a:r>
            <a:r>
              <a:rPr lang="nl-BE" sz="2400" b="1" dirty="0">
                <a:solidFill>
                  <a:srgbClr val="FFFF00"/>
                </a:solidFill>
              </a:rPr>
              <a:t> </a:t>
            </a:r>
            <a:r>
              <a:rPr lang="nl-BE" sz="2400" b="1" dirty="0" err="1">
                <a:solidFill>
                  <a:srgbClr val="FFFF00"/>
                </a:solidFill>
              </a:rPr>
              <a:t>analysis</a:t>
            </a:r>
            <a:r>
              <a:rPr lang="nl-BE" sz="2400" b="1" dirty="0">
                <a:solidFill>
                  <a:srgbClr val="FFFF00"/>
                </a:solidFill>
              </a:rPr>
              <a:t>:</a:t>
            </a:r>
            <a:endParaRPr lang="nl-NL" sz="2400" b="1" dirty="0">
              <a:solidFill>
                <a:srgbClr val="FFFF00"/>
              </a:solidFill>
            </a:endParaRPr>
          </a:p>
        </p:txBody>
      </p:sp>
      <p:sp>
        <p:nvSpPr>
          <p:cNvPr id="13" name="Text Box 21"/>
          <p:cNvSpPr txBox="1">
            <a:spLocks noChangeArrowheads="1"/>
          </p:cNvSpPr>
          <p:nvPr/>
        </p:nvSpPr>
        <p:spPr bwMode="auto">
          <a:xfrm>
            <a:off x="1500162" y="5672096"/>
            <a:ext cx="6286544" cy="400110"/>
          </a:xfrm>
          <a:prstGeom prst="rect">
            <a:avLst/>
          </a:prstGeom>
          <a:noFill/>
          <a:ln w="9525">
            <a:noFill/>
            <a:miter lim="800000"/>
            <a:headEnd/>
            <a:tailEnd/>
          </a:ln>
        </p:spPr>
        <p:txBody>
          <a:bodyPr wrap="square">
            <a:spAutoFit/>
          </a:bodyPr>
          <a:lstStyle/>
          <a:p>
            <a:r>
              <a:rPr lang="en-US" sz="2000" dirty="0" smtClean="0">
                <a:solidFill>
                  <a:srgbClr val="FFFF00"/>
                </a:solidFill>
              </a:rPr>
              <a:t>Microarray data analyses with the CEL files</a:t>
            </a:r>
            <a:endParaRPr lang="en-US" sz="2000" dirty="0">
              <a:solidFill>
                <a:srgbClr val="FFFF00"/>
              </a:solidFill>
            </a:endParaRPr>
          </a:p>
        </p:txBody>
      </p:sp>
      <p:sp>
        <p:nvSpPr>
          <p:cNvPr id="14" name="Text Box 22"/>
          <p:cNvSpPr txBox="1">
            <a:spLocks noChangeArrowheads="1"/>
          </p:cNvSpPr>
          <p:nvPr/>
        </p:nvSpPr>
        <p:spPr bwMode="auto">
          <a:xfrm>
            <a:off x="2000228" y="6072206"/>
            <a:ext cx="5286375" cy="585788"/>
          </a:xfrm>
          <a:prstGeom prst="rect">
            <a:avLst/>
          </a:prstGeom>
          <a:noFill/>
          <a:ln w="9525">
            <a:noFill/>
            <a:miter lim="800000"/>
            <a:headEnd/>
            <a:tailEnd/>
          </a:ln>
        </p:spPr>
        <p:txBody>
          <a:bodyPr>
            <a:spAutoFit/>
          </a:bodyPr>
          <a:lstStyle/>
          <a:p>
            <a:r>
              <a:rPr lang="nl-BE" sz="1600" dirty="0" err="1">
                <a:solidFill>
                  <a:schemeClr val="bg1"/>
                </a:solidFill>
              </a:rPr>
              <a:t>It</a:t>
            </a:r>
            <a:r>
              <a:rPr lang="nl-BE" sz="1600" dirty="0">
                <a:solidFill>
                  <a:schemeClr val="bg1"/>
                </a:solidFill>
              </a:rPr>
              <a:t> </a:t>
            </a:r>
            <a:r>
              <a:rPr lang="nl-BE" sz="1600" dirty="0" err="1">
                <a:solidFill>
                  <a:schemeClr val="bg1"/>
                </a:solidFill>
              </a:rPr>
              <a:t>contains</a:t>
            </a:r>
            <a:r>
              <a:rPr lang="nl-BE" sz="1600" dirty="0">
                <a:solidFill>
                  <a:schemeClr val="bg1"/>
                </a:solidFill>
              </a:rPr>
              <a:t> a single </a:t>
            </a:r>
            <a:r>
              <a:rPr lang="nl-BE" sz="1600" dirty="0" err="1">
                <a:solidFill>
                  <a:schemeClr val="bg1"/>
                </a:solidFill>
              </a:rPr>
              <a:t>intensity</a:t>
            </a:r>
            <a:r>
              <a:rPr lang="nl-BE" sz="1600" dirty="0">
                <a:solidFill>
                  <a:schemeClr val="bg1"/>
                </a:solidFill>
              </a:rPr>
              <a:t> </a:t>
            </a:r>
            <a:r>
              <a:rPr lang="nl-BE" sz="1600" dirty="0" err="1">
                <a:solidFill>
                  <a:schemeClr val="bg1"/>
                </a:solidFill>
              </a:rPr>
              <a:t>value</a:t>
            </a:r>
            <a:r>
              <a:rPr lang="nl-BE" sz="1600" dirty="0">
                <a:solidFill>
                  <a:schemeClr val="bg1"/>
                </a:solidFill>
              </a:rPr>
              <a:t> </a:t>
            </a:r>
            <a:r>
              <a:rPr lang="nl-BE" sz="1600" dirty="0" err="1">
                <a:solidFill>
                  <a:schemeClr val="bg1"/>
                </a:solidFill>
              </a:rPr>
              <a:t>for</a:t>
            </a:r>
            <a:r>
              <a:rPr lang="nl-BE" sz="1600" dirty="0">
                <a:solidFill>
                  <a:schemeClr val="bg1"/>
                </a:solidFill>
              </a:rPr>
              <a:t> </a:t>
            </a:r>
            <a:r>
              <a:rPr lang="nl-BE" sz="1600" dirty="0" err="1">
                <a:solidFill>
                  <a:schemeClr val="bg1"/>
                </a:solidFill>
              </a:rPr>
              <a:t>each</a:t>
            </a:r>
            <a:r>
              <a:rPr lang="nl-BE" sz="1600" dirty="0">
                <a:solidFill>
                  <a:schemeClr val="bg1"/>
                </a:solidFill>
              </a:rPr>
              <a:t> </a:t>
            </a:r>
            <a:r>
              <a:rPr lang="nl-BE" sz="1600" dirty="0" err="1">
                <a:solidFill>
                  <a:schemeClr val="bg1"/>
                </a:solidFill>
              </a:rPr>
              <a:t>probe</a:t>
            </a:r>
            <a:r>
              <a:rPr lang="nl-BE" sz="1600" dirty="0">
                <a:solidFill>
                  <a:schemeClr val="bg1"/>
                </a:solidFill>
              </a:rPr>
              <a:t> </a:t>
            </a:r>
            <a:r>
              <a:rPr lang="nl-BE" sz="1600" dirty="0" err="1">
                <a:solidFill>
                  <a:schemeClr val="bg1"/>
                </a:solidFill>
              </a:rPr>
              <a:t>cell</a:t>
            </a:r>
            <a:r>
              <a:rPr lang="nl-BE" sz="1600" dirty="0">
                <a:solidFill>
                  <a:schemeClr val="bg1"/>
                </a:solidFill>
              </a:rPr>
              <a:t> </a:t>
            </a:r>
            <a:r>
              <a:rPr lang="nl-BE" sz="1600" dirty="0" err="1">
                <a:solidFill>
                  <a:schemeClr val="bg1"/>
                </a:solidFill>
              </a:rPr>
              <a:t>delineated</a:t>
            </a:r>
            <a:r>
              <a:rPr lang="nl-BE" sz="1600" dirty="0">
                <a:solidFill>
                  <a:schemeClr val="bg1"/>
                </a:solidFill>
              </a:rPr>
              <a:t> </a:t>
            </a:r>
            <a:r>
              <a:rPr lang="nl-BE" sz="1600" dirty="0" err="1">
                <a:solidFill>
                  <a:schemeClr val="bg1"/>
                </a:solidFill>
              </a:rPr>
              <a:t>by</a:t>
            </a:r>
            <a:r>
              <a:rPr lang="nl-BE" sz="1600" dirty="0">
                <a:solidFill>
                  <a:schemeClr val="bg1"/>
                </a:solidFill>
              </a:rPr>
              <a:t> the </a:t>
            </a:r>
            <a:r>
              <a:rPr lang="nl-BE" sz="1600" dirty="0" err="1">
                <a:solidFill>
                  <a:schemeClr val="bg1"/>
                </a:solidFill>
              </a:rPr>
              <a:t>grid</a:t>
            </a:r>
            <a:endParaRPr lang="nl-NL" sz="1600" dirty="0">
              <a:solidFill>
                <a:schemeClr val="bg1"/>
              </a:solidFill>
            </a:endParaRPr>
          </a:p>
        </p:txBody>
      </p:sp>
      <p:sp>
        <p:nvSpPr>
          <p:cNvPr id="15" name="Down Arrow 14"/>
          <p:cNvSpPr/>
          <p:nvPr/>
        </p:nvSpPr>
        <p:spPr>
          <a:xfrm>
            <a:off x="3714740" y="5214950"/>
            <a:ext cx="228600" cy="357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pic>
        <p:nvPicPr>
          <p:cNvPr id="18" name="Picture 19"/>
          <p:cNvPicPr>
            <a:picLocks noChangeAspect="1" noChangeArrowheads="1"/>
          </p:cNvPicPr>
          <p:nvPr/>
        </p:nvPicPr>
        <p:blipFill>
          <a:blip r:embed="rId5" cstate="print"/>
          <a:srcRect/>
          <a:stretch>
            <a:fillRect/>
          </a:stretch>
        </p:blipFill>
        <p:spPr bwMode="auto">
          <a:xfrm>
            <a:off x="7143764" y="5500702"/>
            <a:ext cx="1993900" cy="436562"/>
          </a:xfrm>
          <a:prstGeom prst="rect">
            <a:avLst/>
          </a:prstGeom>
          <a:noFill/>
          <a:ln w="9525">
            <a:no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8" name="Text Box 2"/>
          <p:cNvSpPr txBox="1">
            <a:spLocks noChangeArrowheads="1"/>
          </p:cNvSpPr>
          <p:nvPr/>
        </p:nvSpPr>
        <p:spPr bwMode="auto">
          <a:xfrm>
            <a:off x="103188" y="1052513"/>
            <a:ext cx="10164762" cy="830997"/>
          </a:xfrm>
          <a:prstGeom prst="rect">
            <a:avLst/>
          </a:prstGeom>
          <a:noFill/>
          <a:ln w="9525">
            <a:noFill/>
            <a:miter lim="800000"/>
            <a:headEnd/>
            <a:tailEnd/>
          </a:ln>
        </p:spPr>
        <p:txBody>
          <a:bodyPr>
            <a:spAutoFit/>
          </a:bodyPr>
          <a:lstStyle/>
          <a:p>
            <a:r>
              <a:rPr lang="nl-BE" sz="2400" dirty="0">
                <a:solidFill>
                  <a:srgbClr val="FFFF00"/>
                </a:solidFill>
              </a:rPr>
              <a:t>B. </a:t>
            </a:r>
            <a:r>
              <a:rPr lang="nl-BE" sz="2400" dirty="0" err="1">
                <a:solidFill>
                  <a:srgbClr val="FFFF00"/>
                </a:solidFill>
              </a:rPr>
              <a:t>Microarray</a:t>
            </a:r>
            <a:r>
              <a:rPr lang="nl-BE" sz="2400" dirty="0">
                <a:solidFill>
                  <a:srgbClr val="FFFF00"/>
                </a:solidFill>
              </a:rPr>
              <a:t> data </a:t>
            </a:r>
            <a:r>
              <a:rPr lang="nl-BE" sz="2400" dirty="0" err="1">
                <a:solidFill>
                  <a:srgbClr val="FFFF00"/>
                </a:solidFill>
              </a:rPr>
              <a:t>analysis</a:t>
            </a:r>
            <a:r>
              <a:rPr lang="nl-BE" sz="2400" dirty="0">
                <a:solidFill>
                  <a:srgbClr val="FFFF00"/>
                </a:solidFill>
              </a:rPr>
              <a:t> </a:t>
            </a:r>
            <a:r>
              <a:rPr lang="nl-BE" sz="2400" dirty="0" err="1">
                <a:solidFill>
                  <a:srgbClr val="FFFF00"/>
                </a:solidFill>
              </a:rPr>
              <a:t>with</a:t>
            </a:r>
            <a:r>
              <a:rPr lang="nl-BE" sz="2400" dirty="0">
                <a:solidFill>
                  <a:srgbClr val="FFFF00"/>
                </a:solidFill>
              </a:rPr>
              <a:t> R (</a:t>
            </a:r>
            <a:r>
              <a:rPr lang="nl-BE" sz="2400" dirty="0" err="1">
                <a:solidFill>
                  <a:srgbClr val="FFFF00"/>
                </a:solidFill>
              </a:rPr>
              <a:t>version</a:t>
            </a:r>
            <a:r>
              <a:rPr lang="nl-BE" sz="2400" dirty="0">
                <a:solidFill>
                  <a:srgbClr val="FFFF00"/>
                </a:solidFill>
              </a:rPr>
              <a:t> R </a:t>
            </a:r>
            <a:r>
              <a:rPr lang="nl-BE" sz="2400" dirty="0" smtClean="0">
                <a:solidFill>
                  <a:srgbClr val="FFFF00"/>
                </a:solidFill>
              </a:rPr>
              <a:t>2.7.2)/</a:t>
            </a:r>
            <a:r>
              <a:rPr lang="nl-BE" sz="2400" dirty="0" err="1">
                <a:solidFill>
                  <a:srgbClr val="FFFF00"/>
                </a:solidFill>
              </a:rPr>
              <a:t>Bioconductor</a:t>
            </a:r>
            <a:r>
              <a:rPr lang="nl-BE" sz="2400" dirty="0">
                <a:solidFill>
                  <a:srgbClr val="FFFF00"/>
                </a:solidFill>
              </a:rPr>
              <a:t> software:</a:t>
            </a:r>
          </a:p>
        </p:txBody>
      </p:sp>
      <p:sp>
        <p:nvSpPr>
          <p:cNvPr id="9" name="Text Box 9"/>
          <p:cNvSpPr txBox="1">
            <a:spLocks noChangeArrowheads="1"/>
          </p:cNvSpPr>
          <p:nvPr/>
        </p:nvSpPr>
        <p:spPr bwMode="auto">
          <a:xfrm>
            <a:off x="579438" y="1951038"/>
            <a:ext cx="8829675" cy="400110"/>
          </a:xfrm>
          <a:prstGeom prst="rect">
            <a:avLst/>
          </a:prstGeom>
          <a:noFill/>
          <a:ln w="9525">
            <a:noFill/>
            <a:miter lim="800000"/>
            <a:headEnd/>
            <a:tailEnd/>
          </a:ln>
        </p:spPr>
        <p:txBody>
          <a:bodyPr>
            <a:spAutoFit/>
          </a:bodyPr>
          <a:lstStyle/>
          <a:p>
            <a:pPr>
              <a:buFontTx/>
              <a:buChar char="•"/>
            </a:pPr>
            <a:r>
              <a:rPr lang="nl-BE" sz="2000" dirty="0">
                <a:solidFill>
                  <a:srgbClr val="FFFF00"/>
                </a:solidFill>
              </a:rPr>
              <a:t> </a:t>
            </a:r>
            <a:r>
              <a:rPr lang="nl-BE" sz="2000" dirty="0" smtClean="0">
                <a:solidFill>
                  <a:srgbClr val="FFFF00"/>
                </a:solidFill>
              </a:rPr>
              <a:t>Free download: http://www.bioconductor.org/docs/install/</a:t>
            </a:r>
            <a:endParaRPr lang="nl-NL" sz="2000" dirty="0">
              <a:solidFill>
                <a:srgbClr val="FFFF00"/>
              </a:solidFill>
            </a:endParaRPr>
          </a:p>
        </p:txBody>
      </p:sp>
      <p:sp>
        <p:nvSpPr>
          <p:cNvPr id="14" name="Text Box 11"/>
          <p:cNvSpPr txBox="1">
            <a:spLocks noChangeArrowheads="1"/>
          </p:cNvSpPr>
          <p:nvPr/>
        </p:nvSpPr>
        <p:spPr bwMode="auto">
          <a:xfrm>
            <a:off x="68263" y="561975"/>
            <a:ext cx="10004425" cy="457200"/>
          </a:xfrm>
          <a:prstGeom prst="rect">
            <a:avLst/>
          </a:prstGeom>
          <a:noFill/>
          <a:ln w="9525">
            <a:noFill/>
            <a:miter lim="800000"/>
            <a:headEnd/>
            <a:tailEnd/>
          </a:ln>
        </p:spPr>
        <p:txBody>
          <a:bodyPr>
            <a:spAutoFit/>
          </a:bodyPr>
          <a:lstStyle/>
          <a:p>
            <a:r>
              <a:rPr lang="nl-BE" sz="2400" b="1" dirty="0" err="1">
                <a:solidFill>
                  <a:srgbClr val="FFFF00"/>
                </a:solidFill>
              </a:rPr>
              <a:t>Microarray</a:t>
            </a:r>
            <a:r>
              <a:rPr lang="nl-BE" sz="2400" b="1" dirty="0">
                <a:solidFill>
                  <a:srgbClr val="FFFF00"/>
                </a:solidFill>
              </a:rPr>
              <a:t> </a:t>
            </a:r>
            <a:r>
              <a:rPr lang="nl-BE" sz="2400" b="1" dirty="0" err="1">
                <a:solidFill>
                  <a:srgbClr val="FFFF00"/>
                </a:solidFill>
              </a:rPr>
              <a:t>analysis</a:t>
            </a:r>
            <a:r>
              <a:rPr lang="nl-BE" sz="2400" b="1" dirty="0">
                <a:solidFill>
                  <a:srgbClr val="FFFF00"/>
                </a:solidFill>
              </a:rPr>
              <a:t>:</a:t>
            </a:r>
            <a:endParaRPr lang="nl-NL" sz="2400" b="1" dirty="0">
              <a:solidFill>
                <a:srgbClr val="FFFF00"/>
              </a:solidFill>
            </a:endParaRPr>
          </a:p>
        </p:txBody>
      </p:sp>
      <p:pic>
        <p:nvPicPr>
          <p:cNvPr id="15" name="Picture 14" descr="stomach"/>
          <p:cNvPicPr>
            <a:picLocks noChangeAspect="1" noChangeArrowheads="1"/>
          </p:cNvPicPr>
          <p:nvPr/>
        </p:nvPicPr>
        <p:blipFill>
          <a:blip r:embed="rId4" cstate="print"/>
          <a:srcRect/>
          <a:stretch>
            <a:fillRect/>
          </a:stretch>
        </p:blipFill>
        <p:spPr bwMode="auto">
          <a:xfrm>
            <a:off x="6643698" y="71414"/>
            <a:ext cx="1214446" cy="972321"/>
          </a:xfrm>
          <a:prstGeom prst="rect">
            <a:avLst/>
          </a:prstGeom>
          <a:noFill/>
          <a:ln w="19050">
            <a:solidFill>
              <a:srgbClr val="FFFF00"/>
            </a:solidFill>
            <a:miter lim="800000"/>
            <a:headEnd/>
            <a:tailEnd/>
          </a:ln>
        </p:spPr>
      </p:pic>
      <p:pic>
        <p:nvPicPr>
          <p:cNvPr id="116738" name="Picture 2"/>
          <p:cNvPicPr>
            <a:picLocks noChangeAspect="1" noChangeArrowheads="1"/>
          </p:cNvPicPr>
          <p:nvPr/>
        </p:nvPicPr>
        <p:blipFill>
          <a:blip r:embed="rId5" cstate="print"/>
          <a:srcRect l="14648" t="24375" r="22070" b="8125"/>
          <a:stretch>
            <a:fillRect/>
          </a:stretch>
        </p:blipFill>
        <p:spPr bwMode="auto">
          <a:xfrm>
            <a:off x="2000228" y="2333617"/>
            <a:ext cx="6572296" cy="4381531"/>
          </a:xfrm>
          <a:prstGeom prst="rect">
            <a:avLst/>
          </a:prstGeom>
          <a:noFill/>
          <a:ln w="9525">
            <a:noFill/>
            <a:miter lim="800000"/>
            <a:headEnd/>
            <a:tailEnd/>
          </a:ln>
          <a:effectLst/>
        </p:spPr>
      </p:pic>
    </p:spTree>
    <p:custDataLst>
      <p:tags r:id="rId1"/>
    </p:custData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8" name="Text Box 2"/>
          <p:cNvSpPr txBox="1">
            <a:spLocks noChangeArrowheads="1"/>
          </p:cNvSpPr>
          <p:nvPr/>
        </p:nvSpPr>
        <p:spPr bwMode="auto">
          <a:xfrm>
            <a:off x="103188" y="1052513"/>
            <a:ext cx="10164762" cy="830997"/>
          </a:xfrm>
          <a:prstGeom prst="rect">
            <a:avLst/>
          </a:prstGeom>
          <a:noFill/>
          <a:ln w="9525">
            <a:noFill/>
            <a:miter lim="800000"/>
            <a:headEnd/>
            <a:tailEnd/>
          </a:ln>
        </p:spPr>
        <p:txBody>
          <a:bodyPr>
            <a:spAutoFit/>
          </a:bodyPr>
          <a:lstStyle/>
          <a:p>
            <a:r>
              <a:rPr lang="nl-BE" sz="2400" dirty="0">
                <a:solidFill>
                  <a:srgbClr val="FFFF00"/>
                </a:solidFill>
              </a:rPr>
              <a:t>B. </a:t>
            </a:r>
            <a:r>
              <a:rPr lang="nl-BE" sz="2400" dirty="0" err="1">
                <a:solidFill>
                  <a:srgbClr val="FFFF00"/>
                </a:solidFill>
              </a:rPr>
              <a:t>Microarray</a:t>
            </a:r>
            <a:r>
              <a:rPr lang="nl-BE" sz="2400" dirty="0">
                <a:solidFill>
                  <a:srgbClr val="FFFF00"/>
                </a:solidFill>
              </a:rPr>
              <a:t> data </a:t>
            </a:r>
            <a:r>
              <a:rPr lang="nl-BE" sz="2400" dirty="0" err="1">
                <a:solidFill>
                  <a:srgbClr val="FFFF00"/>
                </a:solidFill>
              </a:rPr>
              <a:t>analysis</a:t>
            </a:r>
            <a:r>
              <a:rPr lang="nl-BE" sz="2400" dirty="0">
                <a:solidFill>
                  <a:srgbClr val="FFFF00"/>
                </a:solidFill>
              </a:rPr>
              <a:t> </a:t>
            </a:r>
            <a:r>
              <a:rPr lang="nl-BE" sz="2400" dirty="0" err="1">
                <a:solidFill>
                  <a:srgbClr val="FFFF00"/>
                </a:solidFill>
              </a:rPr>
              <a:t>with</a:t>
            </a:r>
            <a:r>
              <a:rPr lang="nl-BE" sz="2400" dirty="0">
                <a:solidFill>
                  <a:srgbClr val="FFFF00"/>
                </a:solidFill>
              </a:rPr>
              <a:t> R (</a:t>
            </a:r>
            <a:r>
              <a:rPr lang="nl-BE" sz="2400" dirty="0" err="1">
                <a:solidFill>
                  <a:srgbClr val="FFFF00"/>
                </a:solidFill>
              </a:rPr>
              <a:t>version</a:t>
            </a:r>
            <a:r>
              <a:rPr lang="nl-BE" sz="2400" dirty="0">
                <a:solidFill>
                  <a:srgbClr val="FFFF00"/>
                </a:solidFill>
              </a:rPr>
              <a:t> R </a:t>
            </a:r>
            <a:r>
              <a:rPr lang="nl-BE" sz="2400" dirty="0" smtClean="0">
                <a:solidFill>
                  <a:srgbClr val="FFFF00"/>
                </a:solidFill>
              </a:rPr>
              <a:t>2.7.2)/</a:t>
            </a:r>
            <a:r>
              <a:rPr lang="nl-BE" sz="2400" dirty="0" err="1">
                <a:solidFill>
                  <a:srgbClr val="FFFF00"/>
                </a:solidFill>
              </a:rPr>
              <a:t>Bioconductor</a:t>
            </a:r>
            <a:r>
              <a:rPr lang="nl-BE" sz="2400" dirty="0">
                <a:solidFill>
                  <a:srgbClr val="FFFF00"/>
                </a:solidFill>
              </a:rPr>
              <a:t> software:</a:t>
            </a:r>
          </a:p>
        </p:txBody>
      </p:sp>
      <p:sp>
        <p:nvSpPr>
          <p:cNvPr id="9" name="Text Box 9"/>
          <p:cNvSpPr txBox="1">
            <a:spLocks noChangeArrowheads="1"/>
          </p:cNvSpPr>
          <p:nvPr/>
        </p:nvSpPr>
        <p:spPr bwMode="auto">
          <a:xfrm>
            <a:off x="579438" y="1951038"/>
            <a:ext cx="8829675" cy="400110"/>
          </a:xfrm>
          <a:prstGeom prst="rect">
            <a:avLst/>
          </a:prstGeom>
          <a:noFill/>
          <a:ln w="9525">
            <a:noFill/>
            <a:miter lim="800000"/>
            <a:headEnd/>
            <a:tailEnd/>
          </a:ln>
        </p:spPr>
        <p:txBody>
          <a:bodyPr>
            <a:spAutoFit/>
          </a:bodyPr>
          <a:lstStyle/>
          <a:p>
            <a:pPr>
              <a:buFontTx/>
              <a:buChar char="•"/>
            </a:pPr>
            <a:r>
              <a:rPr lang="nl-BE" sz="2000" dirty="0">
                <a:solidFill>
                  <a:srgbClr val="FFFF00"/>
                </a:solidFill>
              </a:rPr>
              <a:t> </a:t>
            </a:r>
            <a:r>
              <a:rPr lang="nl-BE" sz="2000" dirty="0" err="1" smtClean="0">
                <a:solidFill>
                  <a:srgbClr val="FFFF00"/>
                </a:solidFill>
              </a:rPr>
              <a:t>Make</a:t>
            </a:r>
            <a:r>
              <a:rPr lang="nl-BE" sz="2000" dirty="0" smtClean="0">
                <a:solidFill>
                  <a:srgbClr val="FFFF00"/>
                </a:solidFill>
              </a:rPr>
              <a:t> a file </a:t>
            </a:r>
            <a:r>
              <a:rPr lang="nl-BE" sz="2000" dirty="0" err="1" smtClean="0">
                <a:solidFill>
                  <a:srgbClr val="FFFF00"/>
                </a:solidFill>
              </a:rPr>
              <a:t>with</a:t>
            </a:r>
            <a:r>
              <a:rPr lang="nl-BE" sz="2000" dirty="0" smtClean="0">
                <a:solidFill>
                  <a:srgbClr val="FFFF00"/>
                </a:solidFill>
              </a:rPr>
              <a:t> all the CEL files and </a:t>
            </a:r>
            <a:r>
              <a:rPr lang="nl-BE" sz="2000" dirty="0" err="1" smtClean="0">
                <a:solidFill>
                  <a:srgbClr val="FFFF00"/>
                </a:solidFill>
              </a:rPr>
              <a:t>phenoData.txt</a:t>
            </a:r>
            <a:endParaRPr lang="nl-NL" sz="2000" dirty="0">
              <a:solidFill>
                <a:srgbClr val="FFFF00"/>
              </a:solidFill>
            </a:endParaRPr>
          </a:p>
        </p:txBody>
      </p:sp>
      <p:sp>
        <p:nvSpPr>
          <p:cNvPr id="14" name="Text Box 11"/>
          <p:cNvSpPr txBox="1">
            <a:spLocks noChangeArrowheads="1"/>
          </p:cNvSpPr>
          <p:nvPr/>
        </p:nvSpPr>
        <p:spPr bwMode="auto">
          <a:xfrm>
            <a:off x="68263" y="561975"/>
            <a:ext cx="10004425" cy="457200"/>
          </a:xfrm>
          <a:prstGeom prst="rect">
            <a:avLst/>
          </a:prstGeom>
          <a:noFill/>
          <a:ln w="9525">
            <a:noFill/>
            <a:miter lim="800000"/>
            <a:headEnd/>
            <a:tailEnd/>
          </a:ln>
        </p:spPr>
        <p:txBody>
          <a:bodyPr>
            <a:spAutoFit/>
          </a:bodyPr>
          <a:lstStyle/>
          <a:p>
            <a:r>
              <a:rPr lang="nl-BE" sz="2400" b="1">
                <a:solidFill>
                  <a:srgbClr val="FFFF00"/>
                </a:solidFill>
              </a:rPr>
              <a:t>Microarray analysis:</a:t>
            </a:r>
            <a:endParaRPr lang="nl-NL" sz="2400" b="1">
              <a:solidFill>
                <a:srgbClr val="FFFF00"/>
              </a:solidFill>
            </a:endParaRPr>
          </a:p>
        </p:txBody>
      </p:sp>
      <p:pic>
        <p:nvPicPr>
          <p:cNvPr id="15" name="Picture 14" descr="stomach"/>
          <p:cNvPicPr>
            <a:picLocks noChangeAspect="1" noChangeArrowheads="1"/>
          </p:cNvPicPr>
          <p:nvPr/>
        </p:nvPicPr>
        <p:blipFill>
          <a:blip r:embed="rId4" cstate="print"/>
          <a:srcRect/>
          <a:stretch>
            <a:fillRect/>
          </a:stretch>
        </p:blipFill>
        <p:spPr bwMode="auto">
          <a:xfrm>
            <a:off x="6643698" y="71414"/>
            <a:ext cx="1214446" cy="972321"/>
          </a:xfrm>
          <a:prstGeom prst="rect">
            <a:avLst/>
          </a:prstGeom>
          <a:noFill/>
          <a:ln w="19050">
            <a:solidFill>
              <a:srgbClr val="FFFF00"/>
            </a:solidFill>
            <a:miter lim="800000"/>
            <a:headEnd/>
            <a:tailEnd/>
          </a:ln>
        </p:spPr>
      </p:pic>
      <p:pic>
        <p:nvPicPr>
          <p:cNvPr id="117762" name="Picture 2"/>
          <p:cNvPicPr>
            <a:picLocks noChangeAspect="1" noChangeArrowheads="1"/>
          </p:cNvPicPr>
          <p:nvPr/>
        </p:nvPicPr>
        <p:blipFill>
          <a:blip r:embed="rId5" cstate="print"/>
          <a:srcRect r="21484" b="47500"/>
          <a:stretch>
            <a:fillRect/>
          </a:stretch>
        </p:blipFill>
        <p:spPr bwMode="auto">
          <a:xfrm>
            <a:off x="384900" y="2500330"/>
            <a:ext cx="9572656" cy="4000504"/>
          </a:xfrm>
          <a:prstGeom prst="rect">
            <a:avLst/>
          </a:prstGeom>
          <a:noFill/>
          <a:ln w="9525">
            <a:noFill/>
            <a:miter lim="800000"/>
            <a:headEnd/>
            <a:tailEnd/>
          </a:ln>
          <a:effectLst/>
        </p:spPr>
      </p:pic>
      <p:sp>
        <p:nvSpPr>
          <p:cNvPr id="11" name="Oval 10"/>
          <p:cNvSpPr/>
          <p:nvPr/>
        </p:nvSpPr>
        <p:spPr>
          <a:xfrm>
            <a:off x="1500162" y="3357562"/>
            <a:ext cx="1357322" cy="500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8" name="Text Box 2"/>
          <p:cNvSpPr txBox="1">
            <a:spLocks noChangeArrowheads="1"/>
          </p:cNvSpPr>
          <p:nvPr/>
        </p:nvSpPr>
        <p:spPr bwMode="auto">
          <a:xfrm>
            <a:off x="103188" y="1052513"/>
            <a:ext cx="10164762" cy="830997"/>
          </a:xfrm>
          <a:prstGeom prst="rect">
            <a:avLst/>
          </a:prstGeom>
          <a:noFill/>
          <a:ln w="9525">
            <a:noFill/>
            <a:miter lim="800000"/>
            <a:headEnd/>
            <a:tailEnd/>
          </a:ln>
        </p:spPr>
        <p:txBody>
          <a:bodyPr>
            <a:spAutoFit/>
          </a:bodyPr>
          <a:lstStyle/>
          <a:p>
            <a:r>
              <a:rPr lang="nl-BE" sz="2400" dirty="0">
                <a:solidFill>
                  <a:srgbClr val="FFFF00"/>
                </a:solidFill>
              </a:rPr>
              <a:t>B. </a:t>
            </a:r>
            <a:r>
              <a:rPr lang="nl-BE" sz="2400" dirty="0" err="1">
                <a:solidFill>
                  <a:srgbClr val="FFFF00"/>
                </a:solidFill>
              </a:rPr>
              <a:t>Microarray</a:t>
            </a:r>
            <a:r>
              <a:rPr lang="nl-BE" sz="2400" dirty="0">
                <a:solidFill>
                  <a:srgbClr val="FFFF00"/>
                </a:solidFill>
              </a:rPr>
              <a:t> data </a:t>
            </a:r>
            <a:r>
              <a:rPr lang="nl-BE" sz="2400" dirty="0" err="1">
                <a:solidFill>
                  <a:srgbClr val="FFFF00"/>
                </a:solidFill>
              </a:rPr>
              <a:t>analysis</a:t>
            </a:r>
            <a:r>
              <a:rPr lang="nl-BE" sz="2400" dirty="0">
                <a:solidFill>
                  <a:srgbClr val="FFFF00"/>
                </a:solidFill>
              </a:rPr>
              <a:t> </a:t>
            </a:r>
            <a:r>
              <a:rPr lang="nl-BE" sz="2400" dirty="0" err="1">
                <a:solidFill>
                  <a:srgbClr val="FFFF00"/>
                </a:solidFill>
              </a:rPr>
              <a:t>with</a:t>
            </a:r>
            <a:r>
              <a:rPr lang="nl-BE" sz="2400" dirty="0">
                <a:solidFill>
                  <a:srgbClr val="FFFF00"/>
                </a:solidFill>
              </a:rPr>
              <a:t> R (</a:t>
            </a:r>
            <a:r>
              <a:rPr lang="nl-BE" sz="2400" dirty="0" err="1">
                <a:solidFill>
                  <a:srgbClr val="FFFF00"/>
                </a:solidFill>
              </a:rPr>
              <a:t>version</a:t>
            </a:r>
            <a:r>
              <a:rPr lang="nl-BE" sz="2400" dirty="0">
                <a:solidFill>
                  <a:srgbClr val="FFFF00"/>
                </a:solidFill>
              </a:rPr>
              <a:t> R </a:t>
            </a:r>
            <a:r>
              <a:rPr lang="nl-BE" sz="2400" dirty="0" smtClean="0">
                <a:solidFill>
                  <a:srgbClr val="FFFF00"/>
                </a:solidFill>
              </a:rPr>
              <a:t>2.7.2)/</a:t>
            </a:r>
            <a:r>
              <a:rPr lang="nl-BE" sz="2400" dirty="0" err="1">
                <a:solidFill>
                  <a:srgbClr val="FFFF00"/>
                </a:solidFill>
              </a:rPr>
              <a:t>Bioconductor</a:t>
            </a:r>
            <a:r>
              <a:rPr lang="nl-BE" sz="2400" dirty="0">
                <a:solidFill>
                  <a:srgbClr val="FFFF00"/>
                </a:solidFill>
              </a:rPr>
              <a:t> software:</a:t>
            </a:r>
          </a:p>
        </p:txBody>
      </p:sp>
      <p:sp>
        <p:nvSpPr>
          <p:cNvPr id="9" name="Text Box 9"/>
          <p:cNvSpPr txBox="1">
            <a:spLocks noChangeArrowheads="1"/>
          </p:cNvSpPr>
          <p:nvPr/>
        </p:nvSpPr>
        <p:spPr bwMode="auto">
          <a:xfrm>
            <a:off x="579438" y="1951038"/>
            <a:ext cx="8829675" cy="400110"/>
          </a:xfrm>
          <a:prstGeom prst="rect">
            <a:avLst/>
          </a:prstGeom>
          <a:noFill/>
          <a:ln w="9525">
            <a:noFill/>
            <a:miter lim="800000"/>
            <a:headEnd/>
            <a:tailEnd/>
          </a:ln>
        </p:spPr>
        <p:txBody>
          <a:bodyPr>
            <a:spAutoFit/>
          </a:bodyPr>
          <a:lstStyle/>
          <a:p>
            <a:pPr>
              <a:buFontTx/>
              <a:buChar char="•"/>
            </a:pPr>
            <a:r>
              <a:rPr lang="nl-BE" sz="2000" dirty="0">
                <a:solidFill>
                  <a:srgbClr val="FFFF00"/>
                </a:solidFill>
              </a:rPr>
              <a:t> </a:t>
            </a:r>
            <a:r>
              <a:rPr lang="nl-BE" sz="2000" dirty="0" err="1" smtClean="0">
                <a:solidFill>
                  <a:srgbClr val="FFFF00"/>
                </a:solidFill>
              </a:rPr>
              <a:t>Make</a:t>
            </a:r>
            <a:r>
              <a:rPr lang="nl-BE" sz="2000" dirty="0" smtClean="0">
                <a:solidFill>
                  <a:srgbClr val="FFFF00"/>
                </a:solidFill>
              </a:rPr>
              <a:t> a file </a:t>
            </a:r>
            <a:r>
              <a:rPr lang="nl-BE" sz="2000" dirty="0" err="1" smtClean="0">
                <a:solidFill>
                  <a:srgbClr val="FFFF00"/>
                </a:solidFill>
              </a:rPr>
              <a:t>with</a:t>
            </a:r>
            <a:r>
              <a:rPr lang="nl-BE" sz="2000" dirty="0" smtClean="0">
                <a:solidFill>
                  <a:srgbClr val="FFFF00"/>
                </a:solidFill>
              </a:rPr>
              <a:t> all the CEL files and </a:t>
            </a:r>
            <a:r>
              <a:rPr lang="nl-BE" sz="2000" dirty="0" err="1" smtClean="0">
                <a:solidFill>
                  <a:srgbClr val="FFFF00"/>
                </a:solidFill>
              </a:rPr>
              <a:t>phenoData.txt</a:t>
            </a:r>
            <a:endParaRPr lang="nl-NL" sz="2000" dirty="0">
              <a:solidFill>
                <a:srgbClr val="FFFF00"/>
              </a:solidFill>
            </a:endParaRPr>
          </a:p>
        </p:txBody>
      </p:sp>
      <p:sp>
        <p:nvSpPr>
          <p:cNvPr id="14" name="Text Box 11"/>
          <p:cNvSpPr txBox="1">
            <a:spLocks noChangeArrowheads="1"/>
          </p:cNvSpPr>
          <p:nvPr/>
        </p:nvSpPr>
        <p:spPr bwMode="auto">
          <a:xfrm>
            <a:off x="68263" y="561975"/>
            <a:ext cx="10004425" cy="457200"/>
          </a:xfrm>
          <a:prstGeom prst="rect">
            <a:avLst/>
          </a:prstGeom>
          <a:noFill/>
          <a:ln w="9525">
            <a:noFill/>
            <a:miter lim="800000"/>
            <a:headEnd/>
            <a:tailEnd/>
          </a:ln>
        </p:spPr>
        <p:txBody>
          <a:bodyPr>
            <a:spAutoFit/>
          </a:bodyPr>
          <a:lstStyle/>
          <a:p>
            <a:r>
              <a:rPr lang="nl-BE" sz="2400" b="1">
                <a:solidFill>
                  <a:srgbClr val="FFFF00"/>
                </a:solidFill>
              </a:rPr>
              <a:t>Microarray analysis:</a:t>
            </a:r>
            <a:endParaRPr lang="nl-NL" sz="2400" b="1">
              <a:solidFill>
                <a:srgbClr val="FFFF00"/>
              </a:solidFill>
            </a:endParaRPr>
          </a:p>
        </p:txBody>
      </p:sp>
      <p:pic>
        <p:nvPicPr>
          <p:cNvPr id="15" name="Picture 14" descr="stomach"/>
          <p:cNvPicPr>
            <a:picLocks noChangeAspect="1" noChangeArrowheads="1"/>
          </p:cNvPicPr>
          <p:nvPr/>
        </p:nvPicPr>
        <p:blipFill>
          <a:blip r:embed="rId4" cstate="print"/>
          <a:srcRect/>
          <a:stretch>
            <a:fillRect/>
          </a:stretch>
        </p:blipFill>
        <p:spPr bwMode="auto">
          <a:xfrm>
            <a:off x="6643698" y="71414"/>
            <a:ext cx="1214446" cy="972321"/>
          </a:xfrm>
          <a:prstGeom prst="rect">
            <a:avLst/>
          </a:prstGeom>
          <a:noFill/>
          <a:ln w="19050">
            <a:solidFill>
              <a:srgbClr val="FFFF00"/>
            </a:solidFill>
            <a:miter lim="800000"/>
            <a:headEnd/>
            <a:tailEnd/>
          </a:ln>
        </p:spPr>
      </p:pic>
      <p:pic>
        <p:nvPicPr>
          <p:cNvPr id="117762" name="Picture 2"/>
          <p:cNvPicPr>
            <a:picLocks noChangeAspect="1" noChangeArrowheads="1"/>
          </p:cNvPicPr>
          <p:nvPr/>
        </p:nvPicPr>
        <p:blipFill>
          <a:blip r:embed="rId5" cstate="print"/>
          <a:srcRect r="21484" b="47500"/>
          <a:stretch>
            <a:fillRect/>
          </a:stretch>
        </p:blipFill>
        <p:spPr bwMode="auto">
          <a:xfrm>
            <a:off x="384900" y="2500330"/>
            <a:ext cx="9572656" cy="4000504"/>
          </a:xfrm>
          <a:prstGeom prst="rect">
            <a:avLst/>
          </a:prstGeom>
          <a:noFill/>
          <a:ln w="9525">
            <a:noFill/>
            <a:miter lim="800000"/>
            <a:headEnd/>
            <a:tailEnd/>
          </a:ln>
          <a:effectLst/>
        </p:spPr>
      </p:pic>
      <p:pic>
        <p:nvPicPr>
          <p:cNvPr id="117763" name="Picture 3"/>
          <p:cNvPicPr>
            <a:picLocks noChangeAspect="1" noChangeArrowheads="1"/>
          </p:cNvPicPr>
          <p:nvPr/>
        </p:nvPicPr>
        <p:blipFill>
          <a:blip r:embed="rId6" cstate="print"/>
          <a:srcRect r="32617" b="13750"/>
          <a:stretch>
            <a:fillRect/>
          </a:stretch>
        </p:blipFill>
        <p:spPr bwMode="auto">
          <a:xfrm>
            <a:off x="1142972" y="71414"/>
            <a:ext cx="8215334" cy="6572272"/>
          </a:xfrm>
          <a:prstGeom prst="rect">
            <a:avLst/>
          </a:prstGeom>
          <a:noFill/>
          <a:ln w="9525">
            <a:noFill/>
            <a:miter lim="800000"/>
            <a:headEnd/>
            <a:tailEnd/>
          </a:ln>
          <a:effectLst/>
        </p:spPr>
      </p:pic>
    </p:spTree>
    <p:custDataLst>
      <p:tags r:id="rId1"/>
    </p:custData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4" cstate="print"/>
          <a:srcRect r="44922" b="29687"/>
          <a:stretch>
            <a:fillRect/>
          </a:stretch>
        </p:blipFill>
        <p:spPr bwMode="auto">
          <a:xfrm>
            <a:off x="2915621" y="2643182"/>
            <a:ext cx="5013961" cy="4000504"/>
          </a:xfrm>
          <a:prstGeom prst="rect">
            <a:avLst/>
          </a:prstGeom>
          <a:noFill/>
          <a:ln w="9525">
            <a:noFill/>
            <a:miter lim="800000"/>
            <a:headEnd/>
            <a:tailEnd/>
          </a:ln>
          <a:effectLst/>
        </p:spPr>
      </p:pic>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8" name="Text Box 2"/>
          <p:cNvSpPr txBox="1">
            <a:spLocks noChangeArrowheads="1"/>
          </p:cNvSpPr>
          <p:nvPr/>
        </p:nvSpPr>
        <p:spPr bwMode="auto">
          <a:xfrm>
            <a:off x="103188" y="1052513"/>
            <a:ext cx="10164762" cy="830997"/>
          </a:xfrm>
          <a:prstGeom prst="rect">
            <a:avLst/>
          </a:prstGeom>
          <a:noFill/>
          <a:ln w="9525">
            <a:noFill/>
            <a:miter lim="800000"/>
            <a:headEnd/>
            <a:tailEnd/>
          </a:ln>
        </p:spPr>
        <p:txBody>
          <a:bodyPr>
            <a:spAutoFit/>
          </a:bodyPr>
          <a:lstStyle/>
          <a:p>
            <a:r>
              <a:rPr lang="nl-BE" sz="2400" dirty="0">
                <a:solidFill>
                  <a:srgbClr val="FFFF00"/>
                </a:solidFill>
              </a:rPr>
              <a:t>B. </a:t>
            </a:r>
            <a:r>
              <a:rPr lang="nl-BE" sz="2400" dirty="0" err="1">
                <a:solidFill>
                  <a:srgbClr val="FFFF00"/>
                </a:solidFill>
              </a:rPr>
              <a:t>Microarray</a:t>
            </a:r>
            <a:r>
              <a:rPr lang="nl-BE" sz="2400" dirty="0">
                <a:solidFill>
                  <a:srgbClr val="FFFF00"/>
                </a:solidFill>
              </a:rPr>
              <a:t> data </a:t>
            </a:r>
            <a:r>
              <a:rPr lang="nl-BE" sz="2400" dirty="0" err="1">
                <a:solidFill>
                  <a:srgbClr val="FFFF00"/>
                </a:solidFill>
              </a:rPr>
              <a:t>analysis</a:t>
            </a:r>
            <a:r>
              <a:rPr lang="nl-BE" sz="2400" dirty="0">
                <a:solidFill>
                  <a:srgbClr val="FFFF00"/>
                </a:solidFill>
              </a:rPr>
              <a:t> </a:t>
            </a:r>
            <a:r>
              <a:rPr lang="nl-BE" sz="2400" dirty="0" err="1">
                <a:solidFill>
                  <a:srgbClr val="FFFF00"/>
                </a:solidFill>
              </a:rPr>
              <a:t>with</a:t>
            </a:r>
            <a:r>
              <a:rPr lang="nl-BE" sz="2400" dirty="0">
                <a:solidFill>
                  <a:srgbClr val="FFFF00"/>
                </a:solidFill>
              </a:rPr>
              <a:t> R (</a:t>
            </a:r>
            <a:r>
              <a:rPr lang="nl-BE" sz="2400" dirty="0" err="1">
                <a:solidFill>
                  <a:srgbClr val="FFFF00"/>
                </a:solidFill>
              </a:rPr>
              <a:t>version</a:t>
            </a:r>
            <a:r>
              <a:rPr lang="nl-BE" sz="2400" dirty="0">
                <a:solidFill>
                  <a:srgbClr val="FFFF00"/>
                </a:solidFill>
              </a:rPr>
              <a:t> R </a:t>
            </a:r>
            <a:r>
              <a:rPr lang="nl-BE" sz="2400" dirty="0" smtClean="0">
                <a:solidFill>
                  <a:srgbClr val="FFFF00"/>
                </a:solidFill>
              </a:rPr>
              <a:t>2.7.2)/</a:t>
            </a:r>
            <a:r>
              <a:rPr lang="nl-BE" sz="2400" dirty="0" err="1">
                <a:solidFill>
                  <a:srgbClr val="FFFF00"/>
                </a:solidFill>
              </a:rPr>
              <a:t>Bioconductor</a:t>
            </a:r>
            <a:r>
              <a:rPr lang="nl-BE" sz="2400" dirty="0">
                <a:solidFill>
                  <a:srgbClr val="FFFF00"/>
                </a:solidFill>
              </a:rPr>
              <a:t> software:</a:t>
            </a:r>
          </a:p>
        </p:txBody>
      </p:sp>
      <p:sp>
        <p:nvSpPr>
          <p:cNvPr id="9" name="Text Box 9"/>
          <p:cNvSpPr txBox="1">
            <a:spLocks noChangeArrowheads="1"/>
          </p:cNvSpPr>
          <p:nvPr/>
        </p:nvSpPr>
        <p:spPr bwMode="auto">
          <a:xfrm>
            <a:off x="579438" y="1951038"/>
            <a:ext cx="8829675" cy="1323439"/>
          </a:xfrm>
          <a:prstGeom prst="rect">
            <a:avLst/>
          </a:prstGeom>
          <a:noFill/>
          <a:ln w="9525">
            <a:noFill/>
            <a:miter lim="800000"/>
            <a:headEnd/>
            <a:tailEnd/>
          </a:ln>
        </p:spPr>
        <p:txBody>
          <a:bodyPr>
            <a:spAutoFit/>
          </a:bodyPr>
          <a:lstStyle/>
          <a:p>
            <a:pPr>
              <a:buFontTx/>
              <a:buChar char="•"/>
            </a:pPr>
            <a:r>
              <a:rPr lang="nl-BE" sz="2000" dirty="0">
                <a:solidFill>
                  <a:srgbClr val="FFFF00"/>
                </a:solidFill>
              </a:rPr>
              <a:t> </a:t>
            </a:r>
            <a:r>
              <a:rPr lang="nl-BE" sz="2000" dirty="0" err="1" smtClean="0">
                <a:solidFill>
                  <a:srgbClr val="FFFF00"/>
                </a:solidFill>
              </a:rPr>
              <a:t>Load</a:t>
            </a:r>
            <a:r>
              <a:rPr lang="nl-BE" sz="2000" dirty="0" smtClean="0">
                <a:solidFill>
                  <a:srgbClr val="FFFF00"/>
                </a:solidFill>
              </a:rPr>
              <a:t> the data in R: </a:t>
            </a:r>
            <a:r>
              <a:rPr lang="en-GB" sz="2000" dirty="0" smtClean="0">
                <a:solidFill>
                  <a:schemeClr val="bg1"/>
                </a:solidFill>
              </a:rPr>
              <a:t>Go to file in R </a:t>
            </a:r>
            <a:r>
              <a:rPr lang="en-GB" sz="2000" dirty="0" smtClean="0">
                <a:solidFill>
                  <a:schemeClr val="bg1"/>
                </a:solidFill>
                <a:sym typeface="Wingdings"/>
              </a:rPr>
              <a:t></a:t>
            </a:r>
            <a:r>
              <a:rPr lang="en-GB" sz="2000" dirty="0" smtClean="0">
                <a:solidFill>
                  <a:schemeClr val="bg1"/>
                </a:solidFill>
              </a:rPr>
              <a:t> Change dir </a:t>
            </a:r>
            <a:r>
              <a:rPr lang="en-GB" sz="2000" dirty="0" smtClean="0">
                <a:solidFill>
                  <a:schemeClr val="bg1"/>
                </a:solidFill>
                <a:sym typeface="Wingdings"/>
              </a:rPr>
              <a:t></a:t>
            </a:r>
            <a:r>
              <a:rPr lang="en-GB" sz="2000" dirty="0" smtClean="0">
                <a:solidFill>
                  <a:schemeClr val="bg1"/>
                </a:solidFill>
              </a:rPr>
              <a:t> menu item (the file with the </a:t>
            </a:r>
            <a:r>
              <a:rPr lang="en-GB" sz="2000" dirty="0" err="1" smtClean="0">
                <a:solidFill>
                  <a:schemeClr val="bg1"/>
                </a:solidFill>
              </a:rPr>
              <a:t>cel.files</a:t>
            </a:r>
            <a:r>
              <a:rPr lang="en-GB" sz="2000" dirty="0" smtClean="0">
                <a:solidFill>
                  <a:schemeClr val="bg1"/>
                </a:solidFill>
              </a:rPr>
              <a:t> and phenoData.txt)</a:t>
            </a:r>
            <a:endParaRPr lang="nl-BE" sz="2000" dirty="0" smtClean="0"/>
          </a:p>
          <a:p>
            <a:pPr lvl="0">
              <a:buFontTx/>
              <a:buChar char="•"/>
            </a:pPr>
            <a:endParaRPr lang="nl-BE" sz="2000" dirty="0" smtClean="0">
              <a:solidFill>
                <a:schemeClr val="bg1"/>
              </a:solidFill>
            </a:endParaRPr>
          </a:p>
          <a:p>
            <a:pPr>
              <a:buFontTx/>
              <a:buChar char="•"/>
            </a:pPr>
            <a:endParaRPr lang="nl-NL" sz="2000" dirty="0">
              <a:solidFill>
                <a:srgbClr val="FFFF00"/>
              </a:solidFill>
            </a:endParaRPr>
          </a:p>
        </p:txBody>
      </p:sp>
      <p:sp>
        <p:nvSpPr>
          <p:cNvPr id="14" name="Text Box 11"/>
          <p:cNvSpPr txBox="1">
            <a:spLocks noChangeArrowheads="1"/>
          </p:cNvSpPr>
          <p:nvPr/>
        </p:nvSpPr>
        <p:spPr bwMode="auto">
          <a:xfrm>
            <a:off x="68263" y="561975"/>
            <a:ext cx="10004425" cy="457200"/>
          </a:xfrm>
          <a:prstGeom prst="rect">
            <a:avLst/>
          </a:prstGeom>
          <a:noFill/>
          <a:ln w="9525">
            <a:noFill/>
            <a:miter lim="800000"/>
            <a:headEnd/>
            <a:tailEnd/>
          </a:ln>
        </p:spPr>
        <p:txBody>
          <a:bodyPr>
            <a:spAutoFit/>
          </a:bodyPr>
          <a:lstStyle/>
          <a:p>
            <a:r>
              <a:rPr lang="nl-BE" sz="2400" b="1">
                <a:solidFill>
                  <a:srgbClr val="FFFF00"/>
                </a:solidFill>
              </a:rPr>
              <a:t>Microarray analysis:</a:t>
            </a:r>
            <a:endParaRPr lang="nl-NL" sz="2400" b="1">
              <a:solidFill>
                <a:srgbClr val="FFFF00"/>
              </a:solidFill>
            </a:endParaRPr>
          </a:p>
        </p:txBody>
      </p:sp>
      <p:pic>
        <p:nvPicPr>
          <p:cNvPr id="15" name="Picture 14" descr="stomach"/>
          <p:cNvPicPr>
            <a:picLocks noChangeAspect="1" noChangeArrowheads="1"/>
          </p:cNvPicPr>
          <p:nvPr/>
        </p:nvPicPr>
        <p:blipFill>
          <a:blip r:embed="rId5" cstate="print"/>
          <a:srcRect/>
          <a:stretch>
            <a:fillRect/>
          </a:stretch>
        </p:blipFill>
        <p:spPr bwMode="auto">
          <a:xfrm>
            <a:off x="6643698" y="71414"/>
            <a:ext cx="1214446" cy="972321"/>
          </a:xfrm>
          <a:prstGeom prst="rect">
            <a:avLst/>
          </a:prstGeom>
          <a:noFill/>
          <a:ln w="19050">
            <a:solidFill>
              <a:srgbClr val="FFFF00"/>
            </a:solid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10243"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10244"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10245" name="Text Box 3"/>
          <p:cNvSpPr txBox="1">
            <a:spLocks noChangeArrowheads="1"/>
          </p:cNvSpPr>
          <p:nvPr/>
        </p:nvSpPr>
        <p:spPr bwMode="auto">
          <a:xfrm>
            <a:off x="174625" y="476250"/>
            <a:ext cx="10183813" cy="3046988"/>
          </a:xfrm>
          <a:prstGeom prst="rect">
            <a:avLst/>
          </a:prstGeom>
          <a:noFill/>
          <a:ln w="9525">
            <a:noFill/>
            <a:miter lim="800000"/>
            <a:headEnd/>
            <a:tailEnd/>
          </a:ln>
        </p:spPr>
        <p:txBody>
          <a:bodyPr>
            <a:spAutoFit/>
          </a:bodyPr>
          <a:lstStyle/>
          <a:p>
            <a:pPr>
              <a:buFontTx/>
              <a:buChar char="•"/>
            </a:pPr>
            <a:r>
              <a:rPr lang="nl-BE" sz="2400" dirty="0">
                <a:solidFill>
                  <a:schemeClr val="bg1"/>
                </a:solidFill>
              </a:rPr>
              <a:t> A </a:t>
            </a:r>
            <a:r>
              <a:rPr lang="nl-BE" sz="2400" dirty="0" err="1">
                <a:solidFill>
                  <a:srgbClr val="FFFF00"/>
                </a:solidFill>
              </a:rPr>
              <a:t>microarray</a:t>
            </a:r>
            <a:r>
              <a:rPr lang="nl-BE" sz="2400" dirty="0">
                <a:solidFill>
                  <a:schemeClr val="bg1"/>
                </a:solidFill>
              </a:rPr>
              <a:t> </a:t>
            </a:r>
            <a:r>
              <a:rPr lang="nl-BE" sz="2400" dirty="0" err="1">
                <a:solidFill>
                  <a:schemeClr val="bg1"/>
                </a:solidFill>
              </a:rPr>
              <a:t>can</a:t>
            </a:r>
            <a:r>
              <a:rPr lang="nl-BE" sz="2400" dirty="0">
                <a:solidFill>
                  <a:schemeClr val="bg1"/>
                </a:solidFill>
              </a:rPr>
              <a:t> </a:t>
            </a:r>
            <a:r>
              <a:rPr lang="nl-BE" sz="2400" dirty="0" err="1">
                <a:solidFill>
                  <a:schemeClr val="bg1"/>
                </a:solidFill>
              </a:rPr>
              <a:t>be</a:t>
            </a:r>
            <a:r>
              <a:rPr lang="nl-BE" sz="2400" dirty="0">
                <a:solidFill>
                  <a:schemeClr val="bg1"/>
                </a:solidFill>
              </a:rPr>
              <a:t> </a:t>
            </a:r>
            <a:r>
              <a:rPr lang="nl-BE" sz="2400" dirty="0" err="1">
                <a:solidFill>
                  <a:schemeClr val="bg1"/>
                </a:solidFill>
              </a:rPr>
              <a:t>understood</a:t>
            </a:r>
            <a:r>
              <a:rPr lang="nl-BE" sz="2400" dirty="0">
                <a:solidFill>
                  <a:schemeClr val="bg1"/>
                </a:solidFill>
              </a:rPr>
              <a:t> as </a:t>
            </a:r>
            <a:r>
              <a:rPr lang="nl-BE" sz="2400" dirty="0" err="1">
                <a:solidFill>
                  <a:schemeClr val="bg1"/>
                </a:solidFill>
              </a:rPr>
              <a:t>performing</a:t>
            </a:r>
            <a:r>
              <a:rPr lang="nl-BE" sz="2400" dirty="0">
                <a:solidFill>
                  <a:schemeClr val="bg1"/>
                </a:solidFill>
              </a:rPr>
              <a:t> </a:t>
            </a:r>
            <a:r>
              <a:rPr lang="nl-BE" sz="2400" dirty="0" err="1">
                <a:solidFill>
                  <a:schemeClr val="bg1"/>
                </a:solidFill>
              </a:rPr>
              <a:t>thousands</a:t>
            </a:r>
            <a:r>
              <a:rPr lang="nl-BE" sz="2400" dirty="0">
                <a:solidFill>
                  <a:schemeClr val="bg1"/>
                </a:solidFill>
              </a:rPr>
              <a:t> of Southern </a:t>
            </a:r>
            <a:r>
              <a:rPr lang="nl-BE" sz="2400" dirty="0" err="1">
                <a:solidFill>
                  <a:schemeClr val="bg1"/>
                </a:solidFill>
              </a:rPr>
              <a:t>or</a:t>
            </a:r>
            <a:r>
              <a:rPr lang="nl-BE" sz="2400" dirty="0">
                <a:solidFill>
                  <a:schemeClr val="bg1"/>
                </a:solidFill>
              </a:rPr>
              <a:t> </a:t>
            </a:r>
            <a:r>
              <a:rPr lang="nl-BE" sz="2400" dirty="0" err="1">
                <a:solidFill>
                  <a:schemeClr val="bg1"/>
                </a:solidFill>
              </a:rPr>
              <a:t>Northern</a:t>
            </a:r>
            <a:r>
              <a:rPr lang="nl-BE" sz="2400" dirty="0">
                <a:solidFill>
                  <a:schemeClr val="bg1"/>
                </a:solidFill>
              </a:rPr>
              <a:t> </a:t>
            </a:r>
            <a:r>
              <a:rPr lang="nl-BE" sz="2400" dirty="0" err="1">
                <a:solidFill>
                  <a:schemeClr val="bg1"/>
                </a:solidFill>
              </a:rPr>
              <a:t>blottings</a:t>
            </a:r>
            <a:r>
              <a:rPr lang="nl-BE" sz="2400" dirty="0">
                <a:solidFill>
                  <a:schemeClr val="bg1"/>
                </a:solidFill>
              </a:rPr>
              <a:t> in parallel. </a:t>
            </a:r>
            <a:r>
              <a:rPr lang="nl-BE" sz="2400" dirty="0" err="1">
                <a:solidFill>
                  <a:schemeClr val="bg1"/>
                </a:solidFill>
              </a:rPr>
              <a:t>Instead</a:t>
            </a:r>
            <a:r>
              <a:rPr lang="nl-BE" sz="2400" dirty="0">
                <a:solidFill>
                  <a:schemeClr val="bg1"/>
                </a:solidFill>
              </a:rPr>
              <a:t> of </a:t>
            </a:r>
            <a:r>
              <a:rPr lang="nl-BE" sz="2400" dirty="0" err="1">
                <a:solidFill>
                  <a:schemeClr val="bg1"/>
                </a:solidFill>
              </a:rPr>
              <a:t>distributing</a:t>
            </a:r>
            <a:r>
              <a:rPr lang="nl-BE" sz="2400" dirty="0">
                <a:solidFill>
                  <a:schemeClr val="bg1"/>
                </a:solidFill>
              </a:rPr>
              <a:t> </a:t>
            </a:r>
            <a:r>
              <a:rPr lang="nl-BE" sz="2400" dirty="0" err="1">
                <a:solidFill>
                  <a:schemeClr val="bg1"/>
                </a:solidFill>
              </a:rPr>
              <a:t>one</a:t>
            </a:r>
            <a:r>
              <a:rPr lang="nl-BE" sz="2400" dirty="0">
                <a:solidFill>
                  <a:schemeClr val="bg1"/>
                </a:solidFill>
              </a:rPr>
              <a:t> </a:t>
            </a:r>
            <a:r>
              <a:rPr lang="nl-BE" sz="2400" dirty="0" err="1">
                <a:solidFill>
                  <a:schemeClr val="bg1"/>
                </a:solidFill>
              </a:rPr>
              <a:t>probe</a:t>
            </a:r>
            <a:r>
              <a:rPr lang="nl-BE" sz="2400" dirty="0">
                <a:solidFill>
                  <a:schemeClr val="bg1"/>
                </a:solidFill>
              </a:rPr>
              <a:t> over a gel </a:t>
            </a:r>
            <a:r>
              <a:rPr lang="nl-BE" sz="2400" dirty="0" err="1">
                <a:solidFill>
                  <a:schemeClr val="bg1"/>
                </a:solidFill>
              </a:rPr>
              <a:t>with</a:t>
            </a:r>
            <a:r>
              <a:rPr lang="nl-BE" sz="2400" dirty="0">
                <a:solidFill>
                  <a:schemeClr val="bg1"/>
                </a:solidFill>
              </a:rPr>
              <a:t> RNA </a:t>
            </a:r>
            <a:r>
              <a:rPr lang="nl-BE" sz="2400" dirty="0" err="1">
                <a:solidFill>
                  <a:schemeClr val="bg1"/>
                </a:solidFill>
              </a:rPr>
              <a:t>or</a:t>
            </a:r>
            <a:r>
              <a:rPr lang="nl-BE" sz="2400" dirty="0">
                <a:solidFill>
                  <a:schemeClr val="bg1"/>
                </a:solidFill>
              </a:rPr>
              <a:t> DNA, </a:t>
            </a:r>
            <a:r>
              <a:rPr lang="nl-BE" sz="2400" dirty="0" err="1">
                <a:solidFill>
                  <a:schemeClr val="bg1"/>
                </a:solidFill>
              </a:rPr>
              <a:t>thousands</a:t>
            </a:r>
            <a:r>
              <a:rPr lang="nl-BE" sz="2400" dirty="0">
                <a:solidFill>
                  <a:schemeClr val="bg1"/>
                </a:solidFill>
              </a:rPr>
              <a:t> of probes are </a:t>
            </a:r>
            <a:r>
              <a:rPr lang="nl-BE" sz="2400" dirty="0" err="1">
                <a:solidFill>
                  <a:schemeClr val="bg1"/>
                </a:solidFill>
              </a:rPr>
              <a:t>attached</a:t>
            </a:r>
            <a:r>
              <a:rPr lang="nl-BE" sz="2400" dirty="0">
                <a:solidFill>
                  <a:schemeClr val="bg1"/>
                </a:solidFill>
              </a:rPr>
              <a:t> to a </a:t>
            </a:r>
            <a:r>
              <a:rPr lang="nl-BE" sz="2400" dirty="0" err="1">
                <a:solidFill>
                  <a:schemeClr val="bg1"/>
                </a:solidFill>
              </a:rPr>
              <a:t>solid</a:t>
            </a:r>
            <a:r>
              <a:rPr lang="nl-BE" sz="2400" dirty="0">
                <a:solidFill>
                  <a:schemeClr val="bg1"/>
                </a:solidFill>
              </a:rPr>
              <a:t> </a:t>
            </a:r>
            <a:r>
              <a:rPr lang="nl-BE" sz="2400" dirty="0" err="1">
                <a:solidFill>
                  <a:schemeClr val="bg1"/>
                </a:solidFill>
              </a:rPr>
              <a:t>surface</a:t>
            </a:r>
            <a:r>
              <a:rPr lang="nl-BE" sz="2400" dirty="0">
                <a:solidFill>
                  <a:schemeClr val="bg1"/>
                </a:solidFill>
              </a:rPr>
              <a:t>, </a:t>
            </a:r>
            <a:r>
              <a:rPr lang="nl-BE" sz="2400" dirty="0" err="1">
                <a:solidFill>
                  <a:schemeClr val="bg1"/>
                </a:solidFill>
              </a:rPr>
              <a:t>which</a:t>
            </a:r>
            <a:r>
              <a:rPr lang="nl-BE" sz="2400" dirty="0">
                <a:solidFill>
                  <a:schemeClr val="bg1"/>
                </a:solidFill>
              </a:rPr>
              <a:t> </a:t>
            </a:r>
            <a:r>
              <a:rPr lang="nl-BE" sz="2400" dirty="0" err="1">
                <a:solidFill>
                  <a:schemeClr val="bg1"/>
                </a:solidFill>
              </a:rPr>
              <a:t>will</a:t>
            </a:r>
            <a:r>
              <a:rPr lang="nl-BE" sz="2400" dirty="0">
                <a:solidFill>
                  <a:schemeClr val="bg1"/>
                </a:solidFill>
              </a:rPr>
              <a:t> </a:t>
            </a:r>
            <a:r>
              <a:rPr lang="nl-BE" sz="2400" dirty="0" err="1">
                <a:solidFill>
                  <a:schemeClr val="bg1"/>
                </a:solidFill>
              </a:rPr>
              <a:t>become</a:t>
            </a:r>
            <a:r>
              <a:rPr lang="nl-BE" sz="2400" dirty="0">
                <a:solidFill>
                  <a:schemeClr val="bg1"/>
                </a:solidFill>
              </a:rPr>
              <a:t> the </a:t>
            </a:r>
            <a:r>
              <a:rPr lang="nl-BE" sz="2400" dirty="0" err="1">
                <a:solidFill>
                  <a:schemeClr val="bg1"/>
                </a:solidFill>
              </a:rPr>
              <a:t>microarray</a:t>
            </a:r>
            <a:r>
              <a:rPr lang="nl-BE" sz="2400" dirty="0">
                <a:solidFill>
                  <a:schemeClr val="bg1"/>
                </a:solidFill>
              </a:rPr>
              <a:t>, and the RNA sample is spread over these probes.</a:t>
            </a:r>
          </a:p>
          <a:p>
            <a:endParaRPr lang="nl-BE" sz="2400" dirty="0">
              <a:solidFill>
                <a:schemeClr val="bg1"/>
              </a:solidFill>
            </a:endParaRPr>
          </a:p>
          <a:p>
            <a:pPr>
              <a:buFontTx/>
              <a:buChar char="•"/>
            </a:pPr>
            <a:r>
              <a:rPr lang="nl-BE" sz="2400" dirty="0">
                <a:solidFill>
                  <a:schemeClr val="bg1"/>
                </a:solidFill>
              </a:rPr>
              <a:t> The </a:t>
            </a:r>
            <a:r>
              <a:rPr lang="nl-BE" sz="2400" dirty="0" err="1">
                <a:solidFill>
                  <a:schemeClr val="bg1"/>
                </a:solidFill>
              </a:rPr>
              <a:t>use</a:t>
            </a:r>
            <a:r>
              <a:rPr lang="nl-BE" sz="2400" dirty="0">
                <a:solidFill>
                  <a:schemeClr val="bg1"/>
                </a:solidFill>
              </a:rPr>
              <a:t> of </a:t>
            </a:r>
            <a:r>
              <a:rPr lang="nl-BE" sz="2400" dirty="0" err="1">
                <a:solidFill>
                  <a:schemeClr val="bg1"/>
                </a:solidFill>
              </a:rPr>
              <a:t>microarrays</a:t>
            </a:r>
            <a:r>
              <a:rPr lang="nl-BE" sz="2400" dirty="0">
                <a:solidFill>
                  <a:schemeClr val="bg1"/>
                </a:solidFill>
              </a:rPr>
              <a:t> </a:t>
            </a:r>
            <a:r>
              <a:rPr lang="nl-BE" sz="2400" dirty="0" err="1">
                <a:solidFill>
                  <a:schemeClr val="bg1"/>
                </a:solidFill>
              </a:rPr>
              <a:t>for</a:t>
            </a:r>
            <a:r>
              <a:rPr lang="nl-BE" sz="2400" dirty="0">
                <a:solidFill>
                  <a:schemeClr val="bg1"/>
                </a:solidFill>
              </a:rPr>
              <a:t> gene </a:t>
            </a:r>
            <a:r>
              <a:rPr lang="nl-BE" sz="2400" dirty="0" err="1">
                <a:solidFill>
                  <a:schemeClr val="bg1"/>
                </a:solidFill>
              </a:rPr>
              <a:t>expression</a:t>
            </a:r>
            <a:r>
              <a:rPr lang="nl-BE" sz="2400" dirty="0">
                <a:solidFill>
                  <a:schemeClr val="bg1"/>
                </a:solidFill>
              </a:rPr>
              <a:t> </a:t>
            </a:r>
            <a:r>
              <a:rPr lang="nl-BE" sz="2400" dirty="0" err="1">
                <a:solidFill>
                  <a:schemeClr val="bg1"/>
                </a:solidFill>
              </a:rPr>
              <a:t>profiling</a:t>
            </a:r>
            <a:r>
              <a:rPr lang="nl-BE" sz="2400" dirty="0">
                <a:solidFill>
                  <a:schemeClr val="bg1"/>
                </a:solidFill>
              </a:rPr>
              <a:t> was </a:t>
            </a:r>
            <a:r>
              <a:rPr lang="nl-BE" sz="2400" dirty="0" err="1">
                <a:solidFill>
                  <a:schemeClr val="bg1"/>
                </a:solidFill>
              </a:rPr>
              <a:t>first</a:t>
            </a:r>
            <a:r>
              <a:rPr lang="nl-BE" sz="2400" dirty="0">
                <a:solidFill>
                  <a:schemeClr val="bg1"/>
                </a:solidFill>
              </a:rPr>
              <a:t> </a:t>
            </a:r>
            <a:r>
              <a:rPr lang="nl-BE" sz="2400" dirty="0" err="1">
                <a:solidFill>
                  <a:schemeClr val="bg1"/>
                </a:solidFill>
              </a:rPr>
              <a:t>published</a:t>
            </a:r>
            <a:r>
              <a:rPr lang="nl-BE" sz="2400" dirty="0">
                <a:solidFill>
                  <a:schemeClr val="bg1"/>
                </a:solidFill>
              </a:rPr>
              <a:t> in 1995 </a:t>
            </a:r>
            <a:r>
              <a:rPr lang="nl-BE" sz="2400" dirty="0" err="1">
                <a:solidFill>
                  <a:schemeClr val="bg1"/>
                </a:solidFill>
              </a:rPr>
              <a:t>by</a:t>
            </a:r>
            <a:r>
              <a:rPr lang="nl-BE" sz="2400" dirty="0">
                <a:solidFill>
                  <a:schemeClr val="bg1"/>
                </a:solidFill>
              </a:rPr>
              <a:t> </a:t>
            </a:r>
            <a:r>
              <a:rPr lang="nl-BE" sz="2400" dirty="0" err="1">
                <a:solidFill>
                  <a:schemeClr val="bg1"/>
                </a:solidFill>
              </a:rPr>
              <a:t>Schena</a:t>
            </a:r>
            <a:r>
              <a:rPr lang="nl-BE" sz="2400" dirty="0">
                <a:solidFill>
                  <a:schemeClr val="bg1"/>
                </a:solidFill>
              </a:rPr>
              <a:t> et al.</a:t>
            </a:r>
            <a:endParaRPr lang="nl-NL" sz="2400" dirty="0">
              <a:solidFill>
                <a:schemeClr val="bg1"/>
              </a:solidFill>
            </a:endParaRPr>
          </a:p>
        </p:txBody>
      </p:sp>
      <p:pic>
        <p:nvPicPr>
          <p:cNvPr id="10246" name="Picture 11"/>
          <p:cNvPicPr>
            <a:picLocks noChangeAspect="1" noChangeArrowheads="1"/>
          </p:cNvPicPr>
          <p:nvPr/>
        </p:nvPicPr>
        <p:blipFill>
          <a:blip r:embed="rId4" cstate="print"/>
          <a:srcRect t="32263" r="39384" b="37468"/>
          <a:stretch>
            <a:fillRect/>
          </a:stretch>
        </p:blipFill>
        <p:spPr bwMode="auto">
          <a:xfrm>
            <a:off x="1641475" y="3644900"/>
            <a:ext cx="7389813" cy="2952750"/>
          </a:xfrm>
          <a:prstGeom prst="rect">
            <a:avLst/>
          </a:prstGeom>
          <a:noFill/>
          <a:ln w="31750">
            <a:solidFill>
              <a:srgbClr val="FFFF00"/>
            </a:solid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9"/>
          <p:cNvSpPr txBox="1">
            <a:spLocks noChangeArrowheads="1"/>
          </p:cNvSpPr>
          <p:nvPr/>
        </p:nvSpPr>
        <p:spPr bwMode="auto">
          <a:xfrm>
            <a:off x="579438" y="669740"/>
            <a:ext cx="8829675" cy="4616648"/>
          </a:xfrm>
          <a:prstGeom prst="rect">
            <a:avLst/>
          </a:prstGeom>
          <a:noFill/>
          <a:ln w="9525">
            <a:noFill/>
            <a:miter lim="800000"/>
            <a:headEnd/>
            <a:tailEnd/>
          </a:ln>
        </p:spPr>
        <p:txBody>
          <a:bodyPr>
            <a:spAutoFit/>
          </a:bodyPr>
          <a:lstStyle/>
          <a:p>
            <a:pPr>
              <a:buFontTx/>
              <a:buChar char="•"/>
            </a:pPr>
            <a:r>
              <a:rPr lang="nl-BE" sz="2000" dirty="0">
                <a:solidFill>
                  <a:srgbClr val="FFFF00"/>
                </a:solidFill>
              </a:rPr>
              <a:t> </a:t>
            </a:r>
            <a:r>
              <a:rPr lang="nl-BE" sz="2000" dirty="0" err="1" smtClean="0">
                <a:solidFill>
                  <a:srgbClr val="FFFF00"/>
                </a:solidFill>
              </a:rPr>
              <a:t>Normalisation</a:t>
            </a:r>
            <a:r>
              <a:rPr lang="nl-BE" sz="2000" dirty="0" smtClean="0">
                <a:solidFill>
                  <a:srgbClr val="FFFF00"/>
                </a:solidFill>
              </a:rPr>
              <a:t>: </a:t>
            </a:r>
            <a:r>
              <a:rPr lang="en-GB" sz="2000" dirty="0" smtClean="0">
                <a:solidFill>
                  <a:schemeClr val="bg1"/>
                </a:solidFill>
              </a:rPr>
              <a:t>Going from probe level data (.</a:t>
            </a:r>
            <a:r>
              <a:rPr lang="en-GB" sz="2000" dirty="0" err="1" smtClean="0">
                <a:solidFill>
                  <a:schemeClr val="bg1"/>
                </a:solidFill>
              </a:rPr>
              <a:t>cel</a:t>
            </a:r>
            <a:r>
              <a:rPr lang="en-GB" sz="2000" dirty="0" smtClean="0">
                <a:solidFill>
                  <a:schemeClr val="bg1"/>
                </a:solidFill>
              </a:rPr>
              <a:t> files) to expression measures for each probe set with the RMA method in package </a:t>
            </a:r>
            <a:r>
              <a:rPr lang="en-GB" sz="2000" dirty="0" err="1" smtClean="0">
                <a:solidFill>
                  <a:schemeClr val="bg1"/>
                </a:solidFill>
              </a:rPr>
              <a:t>Affy</a:t>
            </a:r>
            <a:r>
              <a:rPr lang="en-GB" sz="2000" dirty="0" smtClean="0">
                <a:solidFill>
                  <a:schemeClr val="bg1"/>
                </a:solidFill>
              </a:rPr>
              <a:t>. The expression measure is the data available for data analysis</a:t>
            </a:r>
          </a:p>
          <a:p>
            <a:endParaRPr lang="en-GB" sz="2000" dirty="0" smtClean="0">
              <a:solidFill>
                <a:srgbClr val="FFFF00"/>
              </a:solidFill>
            </a:endParaRPr>
          </a:p>
          <a:p>
            <a:r>
              <a:rPr lang="en-GB" sz="2000" dirty="0" smtClean="0">
                <a:solidFill>
                  <a:srgbClr val="FFFF00"/>
                </a:solidFill>
              </a:rPr>
              <a:t>R commands: </a:t>
            </a:r>
          </a:p>
          <a:p>
            <a:pPr>
              <a:buFont typeface="Wingdings" pitchFamily="2" charset="2"/>
              <a:buChar char="Ø"/>
            </a:pPr>
            <a:r>
              <a:rPr lang="en-GB" dirty="0" smtClean="0">
                <a:solidFill>
                  <a:schemeClr val="bg1"/>
                </a:solidFill>
              </a:rPr>
              <a:t>library(</a:t>
            </a:r>
            <a:r>
              <a:rPr lang="en-GB" dirty="0" err="1" smtClean="0">
                <a:solidFill>
                  <a:schemeClr val="bg1"/>
                </a:solidFill>
              </a:rPr>
              <a:t>affy</a:t>
            </a:r>
            <a:r>
              <a:rPr lang="en-GB" dirty="0" smtClean="0">
                <a:solidFill>
                  <a:schemeClr val="bg1"/>
                </a:solidFill>
              </a:rPr>
              <a:t>) </a:t>
            </a:r>
            <a:r>
              <a:rPr lang="en-GB" sz="1600" dirty="0" smtClean="0">
                <a:solidFill>
                  <a:srgbClr val="FFC000"/>
                </a:solidFill>
              </a:rPr>
              <a:t># Loads </a:t>
            </a:r>
            <a:r>
              <a:rPr lang="en-GB" sz="1600" dirty="0" err="1" smtClean="0">
                <a:solidFill>
                  <a:srgbClr val="FFC000"/>
                </a:solidFill>
              </a:rPr>
              <a:t>affy</a:t>
            </a:r>
            <a:r>
              <a:rPr lang="en-GB" sz="1600" dirty="0" smtClean="0">
                <a:solidFill>
                  <a:srgbClr val="FFC000"/>
                </a:solidFill>
              </a:rPr>
              <a:t> package</a:t>
            </a:r>
          </a:p>
          <a:p>
            <a:endParaRPr lang="nl-BE" dirty="0" smtClean="0">
              <a:solidFill>
                <a:schemeClr val="bg1"/>
              </a:solidFill>
            </a:endParaRPr>
          </a:p>
          <a:p>
            <a:pPr>
              <a:buFont typeface="Wingdings" pitchFamily="2" charset="2"/>
              <a:buChar char="Ø"/>
            </a:pPr>
            <a:r>
              <a:rPr lang="en-GB" dirty="0" smtClean="0">
                <a:solidFill>
                  <a:schemeClr val="bg1"/>
                </a:solidFill>
              </a:rPr>
              <a:t>library(hgu133plus2.db) </a:t>
            </a:r>
            <a:r>
              <a:rPr lang="en-GB" sz="1600" dirty="0" smtClean="0">
                <a:solidFill>
                  <a:srgbClr val="FFC000"/>
                </a:solidFill>
              </a:rPr>
              <a:t># Loads hgu133plus2.db package</a:t>
            </a:r>
          </a:p>
          <a:p>
            <a:endParaRPr lang="nl-BE" dirty="0" smtClean="0">
              <a:solidFill>
                <a:schemeClr val="bg1"/>
              </a:solidFill>
            </a:endParaRPr>
          </a:p>
          <a:p>
            <a:pPr>
              <a:buFont typeface="Wingdings" pitchFamily="2" charset="2"/>
              <a:buChar char="Ø"/>
            </a:pPr>
            <a:r>
              <a:rPr lang="en-GB" dirty="0" smtClean="0">
                <a:solidFill>
                  <a:schemeClr val="bg1"/>
                </a:solidFill>
              </a:rPr>
              <a:t>pd&lt;-</a:t>
            </a:r>
            <a:r>
              <a:rPr lang="en-GB" dirty="0" err="1" smtClean="0">
                <a:solidFill>
                  <a:schemeClr val="bg1"/>
                </a:solidFill>
              </a:rPr>
              <a:t>read.AnnotatedDataFrame</a:t>
            </a:r>
            <a:r>
              <a:rPr lang="en-GB" dirty="0" smtClean="0">
                <a:solidFill>
                  <a:schemeClr val="bg1"/>
                </a:solidFill>
              </a:rPr>
              <a:t>("</a:t>
            </a:r>
            <a:r>
              <a:rPr lang="en-GB" dirty="0" err="1" smtClean="0">
                <a:solidFill>
                  <a:schemeClr val="bg1"/>
                </a:solidFill>
              </a:rPr>
              <a:t>phenoData.txt",header</a:t>
            </a:r>
            <a:r>
              <a:rPr lang="en-GB" dirty="0" smtClean="0">
                <a:solidFill>
                  <a:schemeClr val="bg1"/>
                </a:solidFill>
              </a:rPr>
              <a:t>=</a:t>
            </a:r>
            <a:r>
              <a:rPr lang="en-GB" dirty="0" err="1" smtClean="0">
                <a:solidFill>
                  <a:schemeClr val="bg1"/>
                </a:solidFill>
              </a:rPr>
              <a:t>TRUE,row.names</a:t>
            </a:r>
            <a:r>
              <a:rPr lang="en-GB" dirty="0" smtClean="0">
                <a:solidFill>
                  <a:schemeClr val="bg1"/>
                </a:solidFill>
              </a:rPr>
              <a:t>=1)</a:t>
            </a:r>
          </a:p>
          <a:p>
            <a:endParaRPr lang="nl-BE" dirty="0" smtClean="0">
              <a:solidFill>
                <a:schemeClr val="bg1"/>
              </a:solidFill>
            </a:endParaRPr>
          </a:p>
          <a:p>
            <a:pPr>
              <a:buFont typeface="Wingdings" pitchFamily="2" charset="2"/>
              <a:buChar char="Ø"/>
            </a:pPr>
            <a:r>
              <a:rPr lang="en-GB" dirty="0" err="1" smtClean="0">
                <a:solidFill>
                  <a:schemeClr val="bg1"/>
                </a:solidFill>
              </a:rPr>
              <a:t>datarma</a:t>
            </a:r>
            <a:r>
              <a:rPr lang="en-GB" dirty="0" smtClean="0">
                <a:solidFill>
                  <a:schemeClr val="bg1"/>
                </a:solidFill>
              </a:rPr>
              <a:t>&lt;-</a:t>
            </a:r>
            <a:r>
              <a:rPr lang="en-GB" dirty="0" err="1" smtClean="0">
                <a:solidFill>
                  <a:schemeClr val="bg1"/>
                </a:solidFill>
              </a:rPr>
              <a:t>justRMA</a:t>
            </a:r>
            <a:r>
              <a:rPr lang="en-GB" dirty="0" smtClean="0">
                <a:solidFill>
                  <a:schemeClr val="bg1"/>
                </a:solidFill>
              </a:rPr>
              <a:t>(filenames=</a:t>
            </a:r>
            <a:r>
              <a:rPr lang="en-GB" dirty="0" err="1" smtClean="0">
                <a:solidFill>
                  <a:schemeClr val="bg1"/>
                </a:solidFill>
              </a:rPr>
              <a:t>rownames</a:t>
            </a:r>
            <a:r>
              <a:rPr lang="en-GB" dirty="0" smtClean="0">
                <a:solidFill>
                  <a:schemeClr val="bg1"/>
                </a:solidFill>
              </a:rPr>
              <a:t>(</a:t>
            </a:r>
            <a:r>
              <a:rPr lang="en-GB" dirty="0" err="1" smtClean="0">
                <a:solidFill>
                  <a:schemeClr val="bg1"/>
                </a:solidFill>
              </a:rPr>
              <a:t>pData</a:t>
            </a:r>
            <a:r>
              <a:rPr lang="en-GB" dirty="0" smtClean="0">
                <a:solidFill>
                  <a:schemeClr val="bg1"/>
                </a:solidFill>
              </a:rPr>
              <a:t>(pd)),</a:t>
            </a:r>
            <a:r>
              <a:rPr lang="en-GB" dirty="0" err="1" smtClean="0">
                <a:solidFill>
                  <a:schemeClr val="bg1"/>
                </a:solidFill>
              </a:rPr>
              <a:t>phenoData</a:t>
            </a:r>
            <a:r>
              <a:rPr lang="en-GB" dirty="0" smtClean="0">
                <a:solidFill>
                  <a:schemeClr val="bg1"/>
                </a:solidFill>
              </a:rPr>
              <a:t>=pd) </a:t>
            </a:r>
            <a:r>
              <a:rPr lang="en-GB" sz="1600" dirty="0" smtClean="0">
                <a:solidFill>
                  <a:srgbClr val="FFC000"/>
                </a:solidFill>
              </a:rPr>
              <a:t># Creates</a:t>
            </a:r>
          </a:p>
          <a:p>
            <a:r>
              <a:rPr lang="en-GB" sz="1600" dirty="0" smtClean="0">
                <a:solidFill>
                  <a:srgbClr val="FFC000"/>
                </a:solidFill>
              </a:rPr>
              <a:t>normalized log2 expression values using RMA  method</a:t>
            </a:r>
          </a:p>
          <a:p>
            <a:endParaRPr lang="en-GB" dirty="0" smtClean="0">
              <a:solidFill>
                <a:schemeClr val="bg1"/>
              </a:solidFill>
            </a:endParaRPr>
          </a:p>
          <a:p>
            <a:pPr>
              <a:buFont typeface="Wingdings" pitchFamily="2" charset="2"/>
              <a:buChar char="Ø"/>
            </a:pPr>
            <a:r>
              <a:rPr lang="en-GB" dirty="0" err="1" smtClean="0">
                <a:solidFill>
                  <a:schemeClr val="bg1"/>
                </a:solidFill>
              </a:rPr>
              <a:t>write.exprs</a:t>
            </a:r>
            <a:r>
              <a:rPr lang="en-GB" dirty="0" smtClean="0">
                <a:solidFill>
                  <a:schemeClr val="bg1"/>
                </a:solidFill>
              </a:rPr>
              <a:t>(</a:t>
            </a:r>
            <a:r>
              <a:rPr lang="en-GB" dirty="0" err="1" smtClean="0">
                <a:solidFill>
                  <a:schemeClr val="bg1"/>
                </a:solidFill>
              </a:rPr>
              <a:t>datarma</a:t>
            </a:r>
            <a:r>
              <a:rPr lang="en-GB" dirty="0" smtClean="0">
                <a:solidFill>
                  <a:schemeClr val="bg1"/>
                </a:solidFill>
              </a:rPr>
              <a:t>, file="datarma.txt") </a:t>
            </a:r>
            <a:r>
              <a:rPr lang="en-GB" sz="1600" dirty="0" smtClean="0">
                <a:solidFill>
                  <a:srgbClr val="FFC000"/>
                </a:solidFill>
              </a:rPr>
              <a:t># Writes expression values to text file in working directory</a:t>
            </a:r>
            <a:endParaRPr lang="nl-NL" sz="2000" dirty="0">
              <a:solidFill>
                <a:srgbClr val="FFC000"/>
              </a:solidFill>
            </a:endParaRPr>
          </a:p>
        </p:txBody>
      </p:sp>
    </p:spTree>
    <p:custDataLst>
      <p:tags r:id="rId1"/>
    </p:custData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9"/>
          <p:cNvSpPr txBox="1">
            <a:spLocks noChangeArrowheads="1"/>
          </p:cNvSpPr>
          <p:nvPr/>
        </p:nvSpPr>
        <p:spPr bwMode="auto">
          <a:xfrm>
            <a:off x="579438" y="571480"/>
            <a:ext cx="9707562" cy="6463308"/>
          </a:xfrm>
          <a:prstGeom prst="rect">
            <a:avLst/>
          </a:prstGeom>
          <a:noFill/>
          <a:ln w="9525">
            <a:noFill/>
            <a:miter lim="800000"/>
            <a:headEnd/>
            <a:tailEnd/>
          </a:ln>
        </p:spPr>
        <p:txBody>
          <a:bodyPr wrap="square">
            <a:spAutoFit/>
          </a:bodyPr>
          <a:lstStyle/>
          <a:p>
            <a:pPr>
              <a:buFontTx/>
              <a:buChar char="•"/>
            </a:pPr>
            <a:r>
              <a:rPr lang="nl-BE" sz="2000" dirty="0">
                <a:solidFill>
                  <a:srgbClr val="FFFF00"/>
                </a:solidFill>
              </a:rPr>
              <a:t> </a:t>
            </a:r>
            <a:r>
              <a:rPr lang="nl-BE" sz="2000" dirty="0" err="1" smtClean="0">
                <a:solidFill>
                  <a:srgbClr val="FFFF00"/>
                </a:solidFill>
              </a:rPr>
              <a:t>Non-specific</a:t>
            </a:r>
            <a:r>
              <a:rPr lang="nl-BE" sz="2000" dirty="0" smtClean="0">
                <a:solidFill>
                  <a:srgbClr val="FFFF00"/>
                </a:solidFill>
              </a:rPr>
              <a:t> filtering: To </a:t>
            </a:r>
            <a:r>
              <a:rPr lang="nl-BE" sz="2000" dirty="0" err="1" smtClean="0">
                <a:solidFill>
                  <a:srgbClr val="FFFF00"/>
                </a:solidFill>
              </a:rPr>
              <a:t>eliminate</a:t>
            </a:r>
            <a:r>
              <a:rPr lang="nl-BE" sz="2000" dirty="0" smtClean="0">
                <a:solidFill>
                  <a:srgbClr val="FFFF00"/>
                </a:solidFill>
              </a:rPr>
              <a:t> non-relevant </a:t>
            </a:r>
            <a:r>
              <a:rPr lang="nl-BE" sz="2000" dirty="0" err="1" smtClean="0">
                <a:solidFill>
                  <a:srgbClr val="FFFF00"/>
                </a:solidFill>
              </a:rPr>
              <a:t>probe</a:t>
            </a:r>
            <a:r>
              <a:rPr lang="nl-BE" sz="2000" dirty="0" smtClean="0">
                <a:solidFill>
                  <a:srgbClr val="FFFF00"/>
                </a:solidFill>
              </a:rPr>
              <a:t> sets.</a:t>
            </a:r>
          </a:p>
          <a:p>
            <a:pPr lvl="1">
              <a:buFontTx/>
              <a:buChar char="•"/>
            </a:pPr>
            <a:r>
              <a:rPr lang="nl-BE" dirty="0" smtClean="0">
                <a:solidFill>
                  <a:srgbClr val="FFFF00"/>
                </a:solidFill>
              </a:rPr>
              <a:t> </a:t>
            </a:r>
            <a:r>
              <a:rPr lang="en-GB" dirty="0" smtClean="0">
                <a:solidFill>
                  <a:schemeClr val="bg1"/>
                </a:solidFill>
              </a:rPr>
              <a:t>The probe sets with low overall intensity and variability that are unlikely to carry information about the phenotypes under investigation were removed. A  non-specific filtering was applied on the log2 RMA normalized data (54675 probe sets) from the pre-treatment UC samples from both cohorts.</a:t>
            </a:r>
          </a:p>
          <a:p>
            <a:pPr lvl="2">
              <a:buFontTx/>
              <a:buChar char="•"/>
            </a:pPr>
            <a:r>
              <a:rPr lang="en-GB" sz="1600" dirty="0" smtClean="0">
                <a:solidFill>
                  <a:schemeClr val="bg1"/>
                </a:solidFill>
              </a:rPr>
              <a:t> Only probe sets with an intensity &gt; log2(100) in at least 10% of the samples and an </a:t>
            </a:r>
            <a:r>
              <a:rPr lang="en-GB" sz="1600" dirty="0" err="1" smtClean="0">
                <a:solidFill>
                  <a:schemeClr val="bg1"/>
                </a:solidFill>
              </a:rPr>
              <a:t>interquartile</a:t>
            </a:r>
            <a:r>
              <a:rPr lang="en-GB" sz="1600" dirty="0" smtClean="0">
                <a:solidFill>
                  <a:schemeClr val="bg1"/>
                </a:solidFill>
              </a:rPr>
              <a:t> range (IQR) of log2 intensities across the samples &gt; 0.5 were included, leaving 9183 probe sets for further data analysis.</a:t>
            </a:r>
          </a:p>
          <a:p>
            <a:r>
              <a:rPr lang="en-GB" sz="2000" dirty="0" smtClean="0">
                <a:solidFill>
                  <a:srgbClr val="FFFF00"/>
                </a:solidFill>
              </a:rPr>
              <a:t>R commands: </a:t>
            </a:r>
          </a:p>
          <a:p>
            <a:pPr>
              <a:buFont typeface="Wingdings" pitchFamily="2" charset="2"/>
              <a:buChar char="Ø"/>
            </a:pPr>
            <a:r>
              <a:rPr lang="en-GB" sz="1600" dirty="0" smtClean="0">
                <a:solidFill>
                  <a:schemeClr val="bg1"/>
                </a:solidFill>
              </a:rPr>
              <a:t> </a:t>
            </a:r>
            <a:r>
              <a:rPr lang="en-GB" sz="1600" dirty="0" err="1" smtClean="0">
                <a:solidFill>
                  <a:schemeClr val="bg1"/>
                </a:solidFill>
              </a:rPr>
              <a:t>eset</a:t>
            </a:r>
            <a:r>
              <a:rPr lang="en-GB" sz="1600" dirty="0" smtClean="0">
                <a:solidFill>
                  <a:schemeClr val="bg1"/>
                </a:solidFill>
              </a:rPr>
              <a:t>&lt;-</a:t>
            </a:r>
            <a:r>
              <a:rPr lang="en-GB" sz="1600" dirty="0" err="1" smtClean="0">
                <a:solidFill>
                  <a:schemeClr val="bg1"/>
                </a:solidFill>
              </a:rPr>
              <a:t>datarma</a:t>
            </a:r>
            <a:r>
              <a:rPr lang="en-GB" sz="1600" dirty="0" smtClean="0">
                <a:solidFill>
                  <a:schemeClr val="bg1"/>
                </a:solidFill>
              </a:rPr>
              <a:t>[,</a:t>
            </a:r>
            <a:r>
              <a:rPr lang="en-GB" sz="1600" dirty="0" err="1" smtClean="0">
                <a:solidFill>
                  <a:schemeClr val="bg1"/>
                </a:solidFill>
              </a:rPr>
              <a:t>pData</a:t>
            </a:r>
            <a:r>
              <a:rPr lang="en-GB" sz="1600" dirty="0" smtClean="0">
                <a:solidFill>
                  <a:schemeClr val="bg1"/>
                </a:solidFill>
              </a:rPr>
              <a:t>(</a:t>
            </a:r>
            <a:r>
              <a:rPr lang="en-GB" sz="1600" dirty="0" err="1" smtClean="0">
                <a:solidFill>
                  <a:schemeClr val="bg1"/>
                </a:solidFill>
              </a:rPr>
              <a:t>datarma</a:t>
            </a:r>
            <a:r>
              <a:rPr lang="en-GB" sz="1600" dirty="0" smtClean="0">
                <a:solidFill>
                  <a:schemeClr val="bg1"/>
                </a:solidFill>
              </a:rPr>
              <a:t>)[,"Disease"]%</a:t>
            </a:r>
            <a:r>
              <a:rPr lang="en-GB" sz="1600" dirty="0" err="1" smtClean="0">
                <a:solidFill>
                  <a:schemeClr val="bg1"/>
                </a:solidFill>
              </a:rPr>
              <a:t>in%c</a:t>
            </a:r>
            <a:r>
              <a:rPr lang="en-GB" sz="1600" dirty="0" smtClean="0">
                <a:solidFill>
                  <a:schemeClr val="bg1"/>
                </a:solidFill>
              </a:rPr>
              <a:t>("UC")&amp;</a:t>
            </a:r>
            <a:r>
              <a:rPr lang="en-GB" sz="1600" dirty="0" err="1" smtClean="0">
                <a:solidFill>
                  <a:schemeClr val="bg1"/>
                </a:solidFill>
              </a:rPr>
              <a:t>pData</a:t>
            </a:r>
            <a:r>
              <a:rPr lang="en-GB" sz="1600" dirty="0" smtClean="0">
                <a:solidFill>
                  <a:schemeClr val="bg1"/>
                </a:solidFill>
              </a:rPr>
              <a:t>(</a:t>
            </a:r>
            <a:r>
              <a:rPr lang="en-GB" sz="1600" dirty="0" err="1" smtClean="0">
                <a:solidFill>
                  <a:schemeClr val="bg1"/>
                </a:solidFill>
              </a:rPr>
              <a:t>datarma</a:t>
            </a:r>
            <a:r>
              <a:rPr lang="en-GB" sz="1600" dirty="0" smtClean="0">
                <a:solidFill>
                  <a:schemeClr val="bg1"/>
                </a:solidFill>
              </a:rPr>
              <a:t>)[,"Treatment"]%</a:t>
            </a:r>
            <a:r>
              <a:rPr lang="en-GB" sz="1600" dirty="0" err="1" smtClean="0">
                <a:solidFill>
                  <a:schemeClr val="bg1"/>
                </a:solidFill>
              </a:rPr>
              <a:t>in%c</a:t>
            </a:r>
            <a:r>
              <a:rPr lang="en-GB" sz="1600" dirty="0" smtClean="0">
                <a:solidFill>
                  <a:schemeClr val="bg1"/>
                </a:solidFill>
              </a:rPr>
              <a:t>("B")&amp;</a:t>
            </a:r>
            <a:r>
              <a:rPr lang="en-GB" sz="1600" dirty="0" err="1" smtClean="0">
                <a:solidFill>
                  <a:schemeClr val="bg1"/>
                </a:solidFill>
              </a:rPr>
              <a:t>pData</a:t>
            </a:r>
            <a:r>
              <a:rPr lang="en-GB" sz="1600" dirty="0" smtClean="0">
                <a:solidFill>
                  <a:schemeClr val="bg1"/>
                </a:solidFill>
              </a:rPr>
              <a:t>(</a:t>
            </a:r>
            <a:r>
              <a:rPr lang="en-GB" sz="1600" dirty="0" err="1" smtClean="0">
                <a:solidFill>
                  <a:schemeClr val="bg1"/>
                </a:solidFill>
              </a:rPr>
              <a:t>datarma</a:t>
            </a:r>
            <a:r>
              <a:rPr lang="en-GB" sz="1600" dirty="0" smtClean="0">
                <a:solidFill>
                  <a:schemeClr val="bg1"/>
                </a:solidFill>
              </a:rPr>
              <a:t>)[,"</a:t>
            </a:r>
            <a:r>
              <a:rPr lang="en-GB" sz="1600" dirty="0" err="1" smtClean="0">
                <a:solidFill>
                  <a:schemeClr val="bg1"/>
                </a:solidFill>
              </a:rPr>
              <a:t>Responsfinal</a:t>
            </a:r>
            <a:r>
              <a:rPr lang="en-GB" sz="1600" dirty="0" smtClean="0">
                <a:solidFill>
                  <a:schemeClr val="bg1"/>
                </a:solidFill>
              </a:rPr>
              <a:t>"]%</a:t>
            </a:r>
            <a:r>
              <a:rPr lang="en-GB" sz="1600" dirty="0" err="1" smtClean="0">
                <a:solidFill>
                  <a:schemeClr val="bg1"/>
                </a:solidFill>
              </a:rPr>
              <a:t>in%c</a:t>
            </a:r>
            <a:r>
              <a:rPr lang="en-GB" sz="1600" dirty="0" smtClean="0">
                <a:solidFill>
                  <a:schemeClr val="bg1"/>
                </a:solidFill>
              </a:rPr>
              <a:t>("R","NR")&amp;</a:t>
            </a:r>
            <a:r>
              <a:rPr lang="en-GB" sz="1600" dirty="0" err="1" smtClean="0">
                <a:solidFill>
                  <a:schemeClr val="bg1"/>
                </a:solidFill>
              </a:rPr>
              <a:t>pData</a:t>
            </a:r>
            <a:r>
              <a:rPr lang="en-GB" sz="1600" dirty="0" smtClean="0">
                <a:solidFill>
                  <a:schemeClr val="bg1"/>
                </a:solidFill>
              </a:rPr>
              <a:t>(</a:t>
            </a:r>
            <a:r>
              <a:rPr lang="en-GB" sz="1600" dirty="0" err="1" smtClean="0">
                <a:solidFill>
                  <a:schemeClr val="bg1"/>
                </a:solidFill>
              </a:rPr>
              <a:t>datarma</a:t>
            </a:r>
            <a:r>
              <a:rPr lang="en-GB" sz="1600" dirty="0" smtClean="0">
                <a:solidFill>
                  <a:schemeClr val="bg1"/>
                </a:solidFill>
              </a:rPr>
              <a:t>)[,"celfileszonderP13"]%</a:t>
            </a:r>
            <a:r>
              <a:rPr lang="en-GB" sz="1600" dirty="0" err="1" smtClean="0">
                <a:solidFill>
                  <a:schemeClr val="bg1"/>
                </a:solidFill>
              </a:rPr>
              <a:t>in%c</a:t>
            </a:r>
            <a:r>
              <a:rPr lang="en-GB" sz="1600" dirty="0" smtClean="0">
                <a:solidFill>
                  <a:schemeClr val="bg1"/>
                </a:solidFill>
              </a:rPr>
              <a:t>("</a:t>
            </a:r>
            <a:r>
              <a:rPr lang="en-GB" sz="1600" dirty="0" err="1" smtClean="0">
                <a:solidFill>
                  <a:schemeClr val="bg1"/>
                </a:solidFill>
              </a:rPr>
              <a:t>centocor","KUL</a:t>
            </a:r>
            <a:r>
              <a:rPr lang="en-GB" sz="1600" dirty="0" smtClean="0">
                <a:solidFill>
                  <a:schemeClr val="bg1"/>
                </a:solidFill>
              </a:rPr>
              <a:t>")] </a:t>
            </a:r>
            <a:r>
              <a:rPr lang="en-GB" sz="1600" dirty="0" smtClean="0">
                <a:solidFill>
                  <a:srgbClr val="FFC000"/>
                </a:solidFill>
              </a:rPr>
              <a:t># select the pre-treatment expression profiles of both cohorts</a:t>
            </a:r>
            <a:endParaRPr lang="nl-BE" sz="1600" dirty="0" smtClean="0">
              <a:solidFill>
                <a:srgbClr val="FFC000"/>
              </a:solidFill>
            </a:endParaRPr>
          </a:p>
          <a:p>
            <a:pPr>
              <a:buFont typeface="Wingdings" pitchFamily="2" charset="2"/>
              <a:buChar char="Ø"/>
            </a:pPr>
            <a:r>
              <a:rPr lang="en-GB" sz="1600" dirty="0" smtClean="0">
                <a:solidFill>
                  <a:schemeClr val="bg1"/>
                </a:solidFill>
              </a:rPr>
              <a:t> </a:t>
            </a:r>
            <a:r>
              <a:rPr lang="en-GB" sz="1600" dirty="0" err="1" smtClean="0">
                <a:solidFill>
                  <a:schemeClr val="bg1"/>
                </a:solidFill>
              </a:rPr>
              <a:t>eset</a:t>
            </a:r>
            <a:r>
              <a:rPr lang="en-GB" sz="1600" dirty="0" smtClean="0">
                <a:solidFill>
                  <a:schemeClr val="bg1"/>
                </a:solidFill>
              </a:rPr>
              <a:t>                     </a:t>
            </a:r>
            <a:r>
              <a:rPr lang="en-GB" sz="1600" dirty="0" smtClean="0">
                <a:solidFill>
                  <a:srgbClr val="FFC000"/>
                </a:solidFill>
              </a:rPr>
              <a:t># provides summary information of </a:t>
            </a:r>
            <a:r>
              <a:rPr lang="en-GB" sz="1600" dirty="0" err="1" smtClean="0">
                <a:solidFill>
                  <a:srgbClr val="FFC000"/>
                </a:solidFill>
              </a:rPr>
              <a:t>exprSet</a:t>
            </a:r>
            <a:r>
              <a:rPr lang="en-GB" sz="1600" dirty="0" smtClean="0">
                <a:solidFill>
                  <a:srgbClr val="FFC000"/>
                </a:solidFill>
              </a:rPr>
              <a:t> object '</a:t>
            </a:r>
            <a:r>
              <a:rPr lang="en-GB" sz="1600" dirty="0" err="1" smtClean="0">
                <a:solidFill>
                  <a:srgbClr val="FFC000"/>
                </a:solidFill>
              </a:rPr>
              <a:t>eset</a:t>
            </a:r>
            <a:r>
              <a:rPr lang="en-GB" sz="1600" dirty="0" smtClean="0">
                <a:solidFill>
                  <a:srgbClr val="FFC000"/>
                </a:solidFill>
              </a:rPr>
              <a:t>’</a:t>
            </a:r>
            <a:endParaRPr lang="nl-BE" sz="1600" dirty="0" smtClean="0">
              <a:solidFill>
                <a:srgbClr val="FFC000"/>
              </a:solidFill>
            </a:endParaRPr>
          </a:p>
          <a:p>
            <a:pPr>
              <a:buFont typeface="Wingdings" pitchFamily="2" charset="2"/>
              <a:buChar char="Ø"/>
            </a:pPr>
            <a:r>
              <a:rPr lang="en-GB" sz="1600" dirty="0" smtClean="0">
                <a:solidFill>
                  <a:schemeClr val="bg1"/>
                </a:solidFill>
              </a:rPr>
              <a:t> </a:t>
            </a:r>
            <a:r>
              <a:rPr lang="en-GB" sz="1600" dirty="0" err="1" smtClean="0">
                <a:solidFill>
                  <a:schemeClr val="bg1"/>
                </a:solidFill>
              </a:rPr>
              <a:t>pData</a:t>
            </a:r>
            <a:r>
              <a:rPr lang="en-GB" sz="1600" dirty="0" smtClean="0">
                <a:solidFill>
                  <a:schemeClr val="bg1"/>
                </a:solidFill>
              </a:rPr>
              <a:t>(</a:t>
            </a:r>
            <a:r>
              <a:rPr lang="en-GB" sz="1600" dirty="0" err="1" smtClean="0">
                <a:solidFill>
                  <a:schemeClr val="bg1"/>
                </a:solidFill>
              </a:rPr>
              <a:t>eset</a:t>
            </a:r>
            <a:r>
              <a:rPr lang="en-GB" sz="1600" dirty="0" smtClean="0">
                <a:solidFill>
                  <a:schemeClr val="bg1"/>
                </a:solidFill>
              </a:rPr>
              <a:t>)</a:t>
            </a:r>
            <a:endParaRPr lang="nl-BE" sz="1600" dirty="0" smtClean="0">
              <a:solidFill>
                <a:schemeClr val="bg1"/>
              </a:solidFill>
            </a:endParaRPr>
          </a:p>
          <a:p>
            <a:pPr>
              <a:buFont typeface="Wingdings" pitchFamily="2" charset="2"/>
              <a:buChar char="Ø"/>
            </a:pPr>
            <a:r>
              <a:rPr lang="en-GB" sz="1600" dirty="0" smtClean="0">
                <a:solidFill>
                  <a:schemeClr val="bg1"/>
                </a:solidFill>
              </a:rPr>
              <a:t> library(</a:t>
            </a:r>
            <a:r>
              <a:rPr lang="en-GB" sz="1600" dirty="0" err="1" smtClean="0">
                <a:solidFill>
                  <a:schemeClr val="bg1"/>
                </a:solidFill>
              </a:rPr>
              <a:t>genefilter</a:t>
            </a:r>
            <a:r>
              <a:rPr lang="en-GB" sz="1600" dirty="0" smtClean="0">
                <a:solidFill>
                  <a:schemeClr val="bg1"/>
                </a:solidFill>
              </a:rPr>
              <a:t>)</a:t>
            </a:r>
            <a:endParaRPr lang="nl-BE" sz="1600" dirty="0" smtClean="0">
              <a:solidFill>
                <a:schemeClr val="bg1"/>
              </a:solidFill>
            </a:endParaRPr>
          </a:p>
          <a:p>
            <a:pPr>
              <a:buFont typeface="Wingdings" pitchFamily="2" charset="2"/>
              <a:buChar char="Ø"/>
            </a:pPr>
            <a:r>
              <a:rPr lang="en-GB" sz="1600" dirty="0" smtClean="0">
                <a:solidFill>
                  <a:schemeClr val="bg1"/>
                </a:solidFill>
              </a:rPr>
              <a:t> f1&lt;-</a:t>
            </a:r>
            <a:r>
              <a:rPr lang="en-GB" sz="1600" dirty="0" err="1" smtClean="0">
                <a:solidFill>
                  <a:schemeClr val="bg1"/>
                </a:solidFill>
              </a:rPr>
              <a:t>pOverA</a:t>
            </a:r>
            <a:r>
              <a:rPr lang="en-GB" sz="1600" dirty="0" smtClean="0">
                <a:solidFill>
                  <a:schemeClr val="bg1"/>
                </a:solidFill>
              </a:rPr>
              <a:t>(0.10,log2(100))</a:t>
            </a:r>
            <a:endParaRPr lang="nl-BE" sz="1600" dirty="0" smtClean="0">
              <a:solidFill>
                <a:schemeClr val="bg1"/>
              </a:solidFill>
            </a:endParaRPr>
          </a:p>
          <a:p>
            <a:pPr>
              <a:buFont typeface="Wingdings" pitchFamily="2" charset="2"/>
              <a:buChar char="Ø"/>
            </a:pPr>
            <a:r>
              <a:rPr lang="en-GB" sz="1600" dirty="0" smtClean="0">
                <a:solidFill>
                  <a:schemeClr val="bg1"/>
                </a:solidFill>
              </a:rPr>
              <a:t> f2&lt;-function(x)(IQR(x)&gt;0.5)               </a:t>
            </a:r>
            <a:r>
              <a:rPr lang="en-GB" sz="1600" dirty="0" smtClean="0">
                <a:solidFill>
                  <a:srgbClr val="FFC000"/>
                </a:solidFill>
              </a:rPr>
              <a:t># non-specific filtering leaving 9183 probe sets for further analysis</a:t>
            </a:r>
            <a:endParaRPr lang="nl-BE" sz="1600" dirty="0" smtClean="0">
              <a:solidFill>
                <a:srgbClr val="FFC000"/>
              </a:solidFill>
            </a:endParaRPr>
          </a:p>
          <a:p>
            <a:pPr>
              <a:buFont typeface="Wingdings" pitchFamily="2" charset="2"/>
              <a:buChar char="Ø"/>
            </a:pPr>
            <a:r>
              <a:rPr lang="en-GB" sz="1600" dirty="0" smtClean="0">
                <a:solidFill>
                  <a:schemeClr val="bg1"/>
                </a:solidFill>
              </a:rPr>
              <a:t> ff&lt;-</a:t>
            </a:r>
            <a:r>
              <a:rPr lang="en-GB" sz="1600" dirty="0" err="1" smtClean="0">
                <a:solidFill>
                  <a:schemeClr val="bg1"/>
                </a:solidFill>
              </a:rPr>
              <a:t>filterfun</a:t>
            </a:r>
            <a:r>
              <a:rPr lang="en-GB" sz="1600" dirty="0" smtClean="0">
                <a:solidFill>
                  <a:schemeClr val="bg1"/>
                </a:solidFill>
              </a:rPr>
              <a:t>(f1,f2)                                      -</a:t>
            </a:r>
            <a:r>
              <a:rPr lang="en-GB" sz="1400" dirty="0" smtClean="0">
                <a:solidFill>
                  <a:srgbClr val="FFC000"/>
                </a:solidFill>
              </a:rPr>
              <a:t>intensity of a gene should be above 100 in at least 25% of the samples</a:t>
            </a:r>
            <a:endParaRPr lang="nl-BE" sz="1400" dirty="0" smtClean="0">
              <a:solidFill>
                <a:srgbClr val="FFC000"/>
              </a:solidFill>
            </a:endParaRPr>
          </a:p>
          <a:p>
            <a:pPr>
              <a:buFont typeface="Wingdings" pitchFamily="2" charset="2"/>
              <a:buChar char="Ø"/>
            </a:pPr>
            <a:r>
              <a:rPr lang="en-GB" sz="1600" dirty="0" smtClean="0">
                <a:solidFill>
                  <a:schemeClr val="bg1"/>
                </a:solidFill>
              </a:rPr>
              <a:t> selected&lt;-</a:t>
            </a:r>
            <a:r>
              <a:rPr lang="en-GB" sz="1600" dirty="0" err="1" smtClean="0">
                <a:solidFill>
                  <a:schemeClr val="bg1"/>
                </a:solidFill>
              </a:rPr>
              <a:t>genefilter</a:t>
            </a:r>
            <a:r>
              <a:rPr lang="en-GB" sz="1600" dirty="0" smtClean="0">
                <a:solidFill>
                  <a:schemeClr val="bg1"/>
                </a:solidFill>
              </a:rPr>
              <a:t>(</a:t>
            </a:r>
            <a:r>
              <a:rPr lang="en-GB" sz="1600" dirty="0" err="1" smtClean="0">
                <a:solidFill>
                  <a:schemeClr val="bg1"/>
                </a:solidFill>
              </a:rPr>
              <a:t>eset,ff</a:t>
            </a:r>
            <a:r>
              <a:rPr lang="en-GB" sz="1600" dirty="0" smtClean="0">
                <a:solidFill>
                  <a:schemeClr val="bg1"/>
                </a:solidFill>
              </a:rPr>
              <a:t>) 		</a:t>
            </a:r>
            <a:r>
              <a:rPr lang="en-GB" sz="1400" dirty="0" smtClean="0">
                <a:solidFill>
                  <a:schemeClr val="bg1"/>
                </a:solidFill>
              </a:rPr>
              <a:t>     -</a:t>
            </a:r>
            <a:r>
              <a:rPr lang="en-GB" sz="1400" dirty="0" err="1" smtClean="0">
                <a:solidFill>
                  <a:srgbClr val="FFC000"/>
                </a:solidFill>
              </a:rPr>
              <a:t>interquartile</a:t>
            </a:r>
            <a:r>
              <a:rPr lang="en-GB" sz="1400" dirty="0" smtClean="0">
                <a:solidFill>
                  <a:srgbClr val="FFC000"/>
                </a:solidFill>
              </a:rPr>
              <a:t> range of log2-intensities should be at least 0.5</a:t>
            </a:r>
            <a:endParaRPr lang="en-GB" sz="1600" dirty="0" smtClean="0">
              <a:solidFill>
                <a:srgbClr val="FFC000"/>
              </a:solidFill>
            </a:endParaRPr>
          </a:p>
          <a:p>
            <a:pPr>
              <a:buFont typeface="Wingdings" pitchFamily="2" charset="2"/>
              <a:buChar char="Ø"/>
            </a:pPr>
            <a:r>
              <a:rPr lang="en-GB" sz="1600" dirty="0" smtClean="0">
                <a:solidFill>
                  <a:schemeClr val="bg1"/>
                </a:solidFill>
              </a:rPr>
              <a:t> sum(selected)</a:t>
            </a:r>
            <a:endParaRPr lang="nl-BE" sz="1600" dirty="0" smtClean="0">
              <a:solidFill>
                <a:schemeClr val="bg1"/>
              </a:solidFill>
            </a:endParaRPr>
          </a:p>
          <a:p>
            <a:pPr>
              <a:buFont typeface="Wingdings" pitchFamily="2" charset="2"/>
              <a:buChar char="Ø"/>
            </a:pPr>
            <a:r>
              <a:rPr lang="en-GB" sz="1600" dirty="0" smtClean="0">
                <a:solidFill>
                  <a:schemeClr val="bg1"/>
                </a:solidFill>
              </a:rPr>
              <a:t> </a:t>
            </a:r>
            <a:r>
              <a:rPr lang="en-GB" sz="1600" dirty="0" err="1" smtClean="0">
                <a:solidFill>
                  <a:schemeClr val="bg1"/>
                </a:solidFill>
              </a:rPr>
              <a:t>esetSub</a:t>
            </a:r>
            <a:r>
              <a:rPr lang="en-GB" sz="1600" dirty="0" smtClean="0">
                <a:solidFill>
                  <a:schemeClr val="bg1"/>
                </a:solidFill>
              </a:rPr>
              <a:t>&lt;-</a:t>
            </a:r>
            <a:r>
              <a:rPr lang="en-GB" sz="1600" dirty="0" err="1" smtClean="0">
                <a:solidFill>
                  <a:schemeClr val="bg1"/>
                </a:solidFill>
              </a:rPr>
              <a:t>eset</a:t>
            </a:r>
            <a:r>
              <a:rPr lang="en-GB" sz="1600" dirty="0" smtClean="0">
                <a:solidFill>
                  <a:schemeClr val="bg1"/>
                </a:solidFill>
              </a:rPr>
              <a:t>[selected,]</a:t>
            </a:r>
            <a:endParaRPr lang="nl-BE" sz="1600" dirty="0" smtClean="0">
              <a:solidFill>
                <a:schemeClr val="bg1"/>
              </a:solidFill>
            </a:endParaRPr>
          </a:p>
          <a:p>
            <a:pPr>
              <a:buFont typeface="Wingdings" pitchFamily="2" charset="2"/>
              <a:buChar char="Ø"/>
            </a:pPr>
            <a:r>
              <a:rPr lang="en-GB" sz="1600" dirty="0" smtClean="0">
                <a:solidFill>
                  <a:schemeClr val="bg1"/>
                </a:solidFill>
              </a:rPr>
              <a:t> table(selected)</a:t>
            </a:r>
            <a:endParaRPr lang="nl-BE" sz="1600" dirty="0" smtClean="0">
              <a:solidFill>
                <a:schemeClr val="bg1"/>
              </a:solidFill>
            </a:endParaRPr>
          </a:p>
          <a:p>
            <a:pPr>
              <a:buFont typeface="Wingdings" pitchFamily="2" charset="2"/>
              <a:buChar char="Ø"/>
            </a:pPr>
            <a:r>
              <a:rPr lang="en-GB" sz="1600" dirty="0" smtClean="0">
                <a:solidFill>
                  <a:schemeClr val="bg1"/>
                </a:solidFill>
              </a:rPr>
              <a:t> </a:t>
            </a:r>
            <a:r>
              <a:rPr lang="en-GB" sz="1600" dirty="0" err="1" smtClean="0">
                <a:solidFill>
                  <a:schemeClr val="bg1"/>
                </a:solidFill>
              </a:rPr>
              <a:t>esetSub</a:t>
            </a:r>
            <a:endParaRPr lang="en-GB" sz="1600" dirty="0" smtClean="0">
              <a:solidFill>
                <a:schemeClr val="bg1"/>
              </a:solidFill>
            </a:endParaRPr>
          </a:p>
        </p:txBody>
      </p:sp>
      <p:sp>
        <p:nvSpPr>
          <p:cNvPr id="10" name="Right Brace 9"/>
          <p:cNvSpPr/>
          <p:nvPr/>
        </p:nvSpPr>
        <p:spPr>
          <a:xfrm>
            <a:off x="3929054" y="4643446"/>
            <a:ext cx="71438" cy="2000264"/>
          </a:xfrm>
          <a:prstGeom prst="rightBrace">
            <a:avLst/>
          </a:prstGeom>
          <a:no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1" name="Right Brace 10"/>
          <p:cNvSpPr/>
          <p:nvPr/>
        </p:nvSpPr>
        <p:spPr>
          <a:xfrm>
            <a:off x="2214542" y="4143380"/>
            <a:ext cx="71438" cy="285752"/>
          </a:xfrm>
          <a:prstGeom prst="rightBrace">
            <a:avLst/>
          </a:prstGeom>
          <a:no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Tree>
    <p:custDataLst>
      <p:tags r:id="rId1"/>
    </p:custData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9"/>
          <p:cNvSpPr txBox="1">
            <a:spLocks noChangeArrowheads="1"/>
          </p:cNvSpPr>
          <p:nvPr/>
        </p:nvSpPr>
        <p:spPr bwMode="auto">
          <a:xfrm>
            <a:off x="579438" y="571480"/>
            <a:ext cx="9707562" cy="3416320"/>
          </a:xfrm>
          <a:prstGeom prst="rect">
            <a:avLst/>
          </a:prstGeom>
          <a:noFill/>
          <a:ln w="9525">
            <a:noFill/>
            <a:miter lim="800000"/>
            <a:headEnd/>
            <a:tailEnd/>
          </a:ln>
        </p:spPr>
        <p:txBody>
          <a:bodyPr wrap="square">
            <a:spAutoFit/>
          </a:bodyPr>
          <a:lstStyle/>
          <a:p>
            <a:pPr>
              <a:buFontTx/>
              <a:buChar char="•"/>
            </a:pPr>
            <a:r>
              <a:rPr lang="nl-BE" sz="2000" dirty="0">
                <a:solidFill>
                  <a:srgbClr val="FFFF00"/>
                </a:solidFill>
              </a:rPr>
              <a:t> </a:t>
            </a:r>
            <a:r>
              <a:rPr lang="nl-BE" sz="2000" dirty="0" err="1" smtClean="0">
                <a:solidFill>
                  <a:srgbClr val="FFFF00"/>
                </a:solidFill>
              </a:rPr>
              <a:t>Class</a:t>
            </a:r>
            <a:r>
              <a:rPr lang="nl-BE" sz="2000" dirty="0" smtClean="0">
                <a:solidFill>
                  <a:srgbClr val="FFFF00"/>
                </a:solidFill>
              </a:rPr>
              <a:t> </a:t>
            </a:r>
            <a:r>
              <a:rPr lang="nl-BE" sz="2000" dirty="0" err="1" smtClean="0">
                <a:solidFill>
                  <a:srgbClr val="FFFF00"/>
                </a:solidFill>
              </a:rPr>
              <a:t>discovery</a:t>
            </a:r>
            <a:r>
              <a:rPr lang="nl-BE" sz="2000" dirty="0" smtClean="0">
                <a:solidFill>
                  <a:srgbClr val="FFFF00"/>
                </a:solidFill>
              </a:rPr>
              <a:t>: </a:t>
            </a:r>
          </a:p>
          <a:p>
            <a:r>
              <a:rPr lang="nl-BE" sz="2000" dirty="0" smtClean="0">
                <a:solidFill>
                  <a:schemeClr val="bg1"/>
                </a:solidFill>
              </a:rPr>
              <a:t>For </a:t>
            </a:r>
            <a:r>
              <a:rPr lang="nl-BE" sz="2000" dirty="0" err="1" smtClean="0">
                <a:solidFill>
                  <a:srgbClr val="FFFF00"/>
                </a:solidFill>
              </a:rPr>
              <a:t>comparative</a:t>
            </a:r>
            <a:r>
              <a:rPr lang="nl-BE" sz="2000" dirty="0" smtClean="0">
                <a:solidFill>
                  <a:srgbClr val="FFFF00"/>
                </a:solidFill>
              </a:rPr>
              <a:t> </a:t>
            </a:r>
            <a:r>
              <a:rPr lang="nl-BE" sz="2000" dirty="0" err="1" smtClean="0">
                <a:solidFill>
                  <a:srgbClr val="FFFF00"/>
                </a:solidFill>
              </a:rPr>
              <a:t>analysis</a:t>
            </a:r>
            <a:r>
              <a:rPr lang="nl-BE" sz="2000" dirty="0" smtClean="0">
                <a:solidFill>
                  <a:schemeClr val="bg1"/>
                </a:solidFill>
              </a:rPr>
              <a:t>, </a:t>
            </a:r>
            <a:r>
              <a:rPr lang="nl-BE" sz="2000" dirty="0" err="1" smtClean="0">
                <a:solidFill>
                  <a:schemeClr val="bg1"/>
                </a:solidFill>
              </a:rPr>
              <a:t>package</a:t>
            </a:r>
            <a:r>
              <a:rPr lang="nl-BE" sz="2000" dirty="0" smtClean="0">
                <a:solidFill>
                  <a:schemeClr val="bg1"/>
                </a:solidFill>
              </a:rPr>
              <a:t> </a:t>
            </a:r>
            <a:r>
              <a:rPr lang="nl-BE" sz="2000" dirty="0" smtClean="0">
                <a:solidFill>
                  <a:srgbClr val="FFFF00"/>
                </a:solidFill>
              </a:rPr>
              <a:t>LIMMA (</a:t>
            </a:r>
            <a:r>
              <a:rPr lang="nl-BE" sz="2000" dirty="0" err="1" smtClean="0">
                <a:solidFill>
                  <a:srgbClr val="FFFF00"/>
                </a:solidFill>
              </a:rPr>
              <a:t>based</a:t>
            </a:r>
            <a:r>
              <a:rPr lang="nl-BE" sz="2000" dirty="0" smtClean="0">
                <a:solidFill>
                  <a:srgbClr val="FFFF00"/>
                </a:solidFill>
              </a:rPr>
              <a:t> </a:t>
            </a:r>
            <a:r>
              <a:rPr lang="nl-BE" sz="2000" dirty="0" err="1" smtClean="0">
                <a:solidFill>
                  <a:srgbClr val="FFFF00"/>
                </a:solidFill>
              </a:rPr>
              <a:t>on</a:t>
            </a:r>
            <a:r>
              <a:rPr lang="nl-BE" sz="2000" dirty="0" smtClean="0">
                <a:solidFill>
                  <a:srgbClr val="FFFF00"/>
                </a:solidFill>
              </a:rPr>
              <a:t> </a:t>
            </a:r>
            <a:r>
              <a:rPr lang="nl-BE" sz="2000" dirty="0" err="1" smtClean="0">
                <a:solidFill>
                  <a:srgbClr val="FFFF00"/>
                </a:solidFill>
              </a:rPr>
              <a:t>moderated</a:t>
            </a:r>
            <a:r>
              <a:rPr lang="nl-BE" sz="2000" dirty="0" smtClean="0">
                <a:solidFill>
                  <a:srgbClr val="FFFF00"/>
                </a:solidFill>
              </a:rPr>
              <a:t> </a:t>
            </a:r>
            <a:r>
              <a:rPr lang="nl-BE" sz="2000" dirty="0" err="1" smtClean="0">
                <a:solidFill>
                  <a:srgbClr val="FFFF00"/>
                </a:solidFill>
              </a:rPr>
              <a:t>t-test</a:t>
            </a:r>
            <a:r>
              <a:rPr lang="nl-BE" sz="2000" dirty="0" smtClean="0">
                <a:solidFill>
                  <a:srgbClr val="FFFF00"/>
                </a:solidFill>
              </a:rPr>
              <a:t>)</a:t>
            </a:r>
            <a:r>
              <a:rPr lang="nl-BE" sz="2000" dirty="0" smtClean="0">
                <a:solidFill>
                  <a:schemeClr val="bg1"/>
                </a:solidFill>
              </a:rPr>
              <a:t> was </a:t>
            </a:r>
            <a:r>
              <a:rPr lang="nl-BE" sz="2000" dirty="0" err="1" smtClean="0">
                <a:solidFill>
                  <a:schemeClr val="bg1"/>
                </a:solidFill>
              </a:rPr>
              <a:t>used</a:t>
            </a:r>
            <a:r>
              <a:rPr lang="nl-BE" sz="2000" dirty="0" smtClean="0">
                <a:solidFill>
                  <a:schemeClr val="bg1"/>
                </a:solidFill>
              </a:rPr>
              <a:t> to </a:t>
            </a:r>
            <a:r>
              <a:rPr lang="nl-BE" sz="2000" dirty="0" err="1" smtClean="0">
                <a:solidFill>
                  <a:schemeClr val="bg1"/>
                </a:solidFill>
              </a:rPr>
              <a:t>identify</a:t>
            </a:r>
            <a:r>
              <a:rPr lang="nl-BE" sz="2000" dirty="0" smtClean="0">
                <a:solidFill>
                  <a:schemeClr val="bg1"/>
                </a:solidFill>
              </a:rPr>
              <a:t> </a:t>
            </a:r>
            <a:r>
              <a:rPr lang="nl-BE" sz="2000" dirty="0" err="1" smtClean="0">
                <a:solidFill>
                  <a:schemeClr val="bg1"/>
                </a:solidFill>
              </a:rPr>
              <a:t>probe</a:t>
            </a:r>
            <a:r>
              <a:rPr lang="nl-BE" sz="2000" dirty="0" smtClean="0">
                <a:solidFill>
                  <a:schemeClr val="bg1"/>
                </a:solidFill>
              </a:rPr>
              <a:t> sets </a:t>
            </a:r>
            <a:r>
              <a:rPr lang="nl-BE" sz="2000" dirty="0" err="1" smtClean="0">
                <a:solidFill>
                  <a:schemeClr val="bg1"/>
                </a:solidFill>
              </a:rPr>
              <a:t>that</a:t>
            </a:r>
            <a:r>
              <a:rPr lang="nl-BE" sz="2000" dirty="0" smtClean="0">
                <a:solidFill>
                  <a:schemeClr val="bg1"/>
                </a:solidFill>
              </a:rPr>
              <a:t> are </a:t>
            </a:r>
            <a:r>
              <a:rPr lang="nl-BE" sz="2000" dirty="0" err="1" smtClean="0">
                <a:solidFill>
                  <a:schemeClr val="bg1"/>
                </a:solidFill>
              </a:rPr>
              <a:t>differentially</a:t>
            </a:r>
            <a:r>
              <a:rPr lang="nl-BE" sz="2000" dirty="0" smtClean="0">
                <a:solidFill>
                  <a:schemeClr val="bg1"/>
                </a:solidFill>
              </a:rPr>
              <a:t> </a:t>
            </a:r>
            <a:r>
              <a:rPr lang="nl-BE" sz="2000" dirty="0" err="1" smtClean="0">
                <a:solidFill>
                  <a:schemeClr val="bg1"/>
                </a:solidFill>
              </a:rPr>
              <a:t>expressed</a:t>
            </a:r>
            <a:r>
              <a:rPr lang="nl-BE" sz="2000" dirty="0" smtClean="0">
                <a:solidFill>
                  <a:schemeClr val="bg1"/>
                </a:solidFill>
              </a:rPr>
              <a:t> </a:t>
            </a:r>
            <a:r>
              <a:rPr lang="nl-BE" sz="2000" dirty="0" err="1" smtClean="0">
                <a:solidFill>
                  <a:schemeClr val="bg1"/>
                </a:solidFill>
              </a:rPr>
              <a:t>between</a:t>
            </a:r>
            <a:r>
              <a:rPr lang="nl-BE" sz="2000" dirty="0" smtClean="0">
                <a:solidFill>
                  <a:schemeClr val="bg1"/>
                </a:solidFill>
              </a:rPr>
              <a:t> </a:t>
            </a:r>
            <a:r>
              <a:rPr lang="nl-BE" sz="2000" dirty="0" err="1" smtClean="0">
                <a:solidFill>
                  <a:schemeClr val="bg1"/>
                </a:solidFill>
              </a:rPr>
              <a:t>responders</a:t>
            </a:r>
            <a:r>
              <a:rPr lang="nl-BE" sz="2000" dirty="0" smtClean="0">
                <a:solidFill>
                  <a:schemeClr val="bg1"/>
                </a:solidFill>
              </a:rPr>
              <a:t> (R) and </a:t>
            </a:r>
            <a:r>
              <a:rPr lang="nl-BE" sz="2000" dirty="0" err="1" smtClean="0">
                <a:solidFill>
                  <a:schemeClr val="bg1"/>
                </a:solidFill>
              </a:rPr>
              <a:t>non-responders</a:t>
            </a:r>
            <a:r>
              <a:rPr lang="nl-BE" sz="2000" dirty="0" smtClean="0">
                <a:solidFill>
                  <a:schemeClr val="bg1"/>
                </a:solidFill>
              </a:rPr>
              <a:t> (NR) at baseline (</a:t>
            </a:r>
            <a:r>
              <a:rPr lang="nl-BE" sz="2000" dirty="0" err="1" smtClean="0">
                <a:solidFill>
                  <a:schemeClr val="bg1"/>
                </a:solidFill>
              </a:rPr>
              <a:t>before</a:t>
            </a:r>
            <a:r>
              <a:rPr lang="nl-BE" sz="2000" dirty="0" smtClean="0">
                <a:solidFill>
                  <a:schemeClr val="bg1"/>
                </a:solidFill>
              </a:rPr>
              <a:t> IFX </a:t>
            </a:r>
            <a:r>
              <a:rPr lang="nl-BE" sz="2000" dirty="0" err="1" smtClean="0">
                <a:solidFill>
                  <a:schemeClr val="bg1"/>
                </a:solidFill>
              </a:rPr>
              <a:t>treatment</a:t>
            </a:r>
            <a:r>
              <a:rPr lang="nl-BE" sz="2000" dirty="0" smtClean="0">
                <a:solidFill>
                  <a:schemeClr val="bg1"/>
                </a:solidFill>
              </a:rPr>
              <a:t>) in cohort A, cohort B and </a:t>
            </a:r>
            <a:r>
              <a:rPr lang="nl-BE" sz="2000" dirty="0" err="1" smtClean="0">
                <a:solidFill>
                  <a:schemeClr val="bg1"/>
                </a:solidFill>
              </a:rPr>
              <a:t>both</a:t>
            </a:r>
            <a:r>
              <a:rPr lang="nl-BE" sz="2000" dirty="0" smtClean="0">
                <a:solidFill>
                  <a:schemeClr val="bg1"/>
                </a:solidFill>
              </a:rPr>
              <a:t> </a:t>
            </a:r>
            <a:r>
              <a:rPr lang="nl-BE" sz="2000" dirty="0" err="1" smtClean="0">
                <a:solidFill>
                  <a:schemeClr val="bg1"/>
                </a:solidFill>
              </a:rPr>
              <a:t>cohorts</a:t>
            </a:r>
            <a:r>
              <a:rPr lang="nl-BE" sz="2000" dirty="0" smtClean="0">
                <a:solidFill>
                  <a:schemeClr val="bg1"/>
                </a:solidFill>
              </a:rPr>
              <a:t> </a:t>
            </a:r>
            <a:r>
              <a:rPr lang="nl-BE" sz="2000" dirty="0" err="1" smtClean="0">
                <a:solidFill>
                  <a:schemeClr val="bg1"/>
                </a:solidFill>
              </a:rPr>
              <a:t>combined</a:t>
            </a:r>
            <a:r>
              <a:rPr lang="nl-BE" sz="2000" dirty="0" smtClean="0">
                <a:solidFill>
                  <a:schemeClr val="bg1"/>
                </a:solidFill>
              </a:rPr>
              <a:t>. </a:t>
            </a:r>
          </a:p>
          <a:p>
            <a:endParaRPr lang="nl-BE" sz="2000" dirty="0" smtClean="0">
              <a:solidFill>
                <a:schemeClr val="bg1"/>
              </a:solidFill>
            </a:endParaRPr>
          </a:p>
          <a:p>
            <a:r>
              <a:rPr lang="en-GB" sz="2000" dirty="0" smtClean="0">
                <a:solidFill>
                  <a:schemeClr val="bg1"/>
                </a:solidFill>
              </a:rPr>
              <a:t>To correct for multiple testing, the </a:t>
            </a:r>
            <a:r>
              <a:rPr lang="en-GB" sz="2000" dirty="0" smtClean="0">
                <a:solidFill>
                  <a:srgbClr val="FFFF00"/>
                </a:solidFill>
              </a:rPr>
              <a:t>false discovery rate </a:t>
            </a:r>
            <a:r>
              <a:rPr lang="en-GB" sz="2000" dirty="0" smtClean="0">
                <a:solidFill>
                  <a:schemeClr val="bg1"/>
                </a:solidFill>
              </a:rPr>
              <a:t>(FDR) was estimated from p-values derived from the moderated </a:t>
            </a:r>
            <a:r>
              <a:rPr lang="en-GB" sz="2000" i="1" dirty="0" smtClean="0">
                <a:solidFill>
                  <a:schemeClr val="bg1"/>
                </a:solidFill>
              </a:rPr>
              <a:t>t</a:t>
            </a:r>
            <a:r>
              <a:rPr lang="en-GB" sz="2000" dirty="0" smtClean="0">
                <a:solidFill>
                  <a:schemeClr val="bg1"/>
                </a:solidFill>
              </a:rPr>
              <a:t>-statistics using the method of </a:t>
            </a:r>
            <a:r>
              <a:rPr lang="en-GB" sz="2000" dirty="0" err="1" smtClean="0">
                <a:solidFill>
                  <a:srgbClr val="FFFF00"/>
                </a:solidFill>
              </a:rPr>
              <a:t>Benjamini</a:t>
            </a:r>
            <a:r>
              <a:rPr lang="en-GB" sz="2000" dirty="0" smtClean="0">
                <a:solidFill>
                  <a:srgbClr val="FFFF00"/>
                </a:solidFill>
              </a:rPr>
              <a:t> and Hochberg </a:t>
            </a:r>
            <a:r>
              <a:rPr lang="en-GB" sz="2000" dirty="0" smtClean="0">
                <a:solidFill>
                  <a:schemeClr val="bg1"/>
                </a:solidFill>
              </a:rPr>
              <a:t>(BH).</a:t>
            </a:r>
          </a:p>
          <a:p>
            <a:pPr lvl="1">
              <a:buFontTx/>
              <a:buChar char="•"/>
            </a:pPr>
            <a:r>
              <a:rPr lang="en-GB" dirty="0" smtClean="0">
                <a:solidFill>
                  <a:schemeClr val="bg1"/>
                </a:solidFill>
              </a:rPr>
              <a:t> Fold change (average responders/average non-responders) &gt;2 and FDR&lt;5% were considered statistical significant.</a:t>
            </a:r>
            <a:endParaRPr lang="nl-BE" dirty="0" smtClean="0">
              <a:solidFill>
                <a:schemeClr val="bg1"/>
              </a:solidFill>
            </a:endParaRPr>
          </a:p>
        </p:txBody>
      </p:sp>
    </p:spTree>
    <p:custDataLst>
      <p:tags r:id="rId1"/>
    </p:custData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9"/>
          <p:cNvSpPr txBox="1">
            <a:spLocks noChangeArrowheads="1"/>
          </p:cNvSpPr>
          <p:nvPr/>
        </p:nvSpPr>
        <p:spPr bwMode="auto">
          <a:xfrm>
            <a:off x="579438" y="412222"/>
            <a:ext cx="9707562" cy="4493538"/>
          </a:xfrm>
          <a:prstGeom prst="rect">
            <a:avLst/>
          </a:prstGeom>
          <a:noFill/>
          <a:ln w="9525">
            <a:noFill/>
            <a:miter lim="800000"/>
            <a:headEnd/>
            <a:tailEnd/>
          </a:ln>
        </p:spPr>
        <p:txBody>
          <a:bodyPr wrap="square">
            <a:spAutoFit/>
          </a:bodyPr>
          <a:lstStyle/>
          <a:p>
            <a:r>
              <a:rPr lang="en-GB" sz="2000" dirty="0" smtClean="0">
                <a:solidFill>
                  <a:srgbClr val="FFFF00"/>
                </a:solidFill>
              </a:rPr>
              <a:t>R commands for comparative analysis between R and NR for example in cohort A: </a:t>
            </a:r>
          </a:p>
          <a:p>
            <a:r>
              <a:rPr lang="en-GB" sz="1600" dirty="0" smtClean="0">
                <a:solidFill>
                  <a:schemeClr val="bg1"/>
                </a:solidFill>
              </a:rPr>
              <a:t>&gt; </a:t>
            </a:r>
            <a:r>
              <a:rPr lang="en-GB" sz="1600" dirty="0" err="1" smtClean="0">
                <a:solidFill>
                  <a:schemeClr val="bg1"/>
                </a:solidFill>
              </a:rPr>
              <a:t>esetsel</a:t>
            </a:r>
            <a:r>
              <a:rPr lang="en-GB" sz="1600" dirty="0" smtClean="0">
                <a:solidFill>
                  <a:schemeClr val="bg1"/>
                </a:solidFill>
              </a:rPr>
              <a:t>&lt;-</a:t>
            </a:r>
            <a:r>
              <a:rPr lang="en-GB" sz="1600" dirty="0" err="1" smtClean="0">
                <a:solidFill>
                  <a:schemeClr val="bg1"/>
                </a:solidFill>
              </a:rPr>
              <a:t>esetSub</a:t>
            </a:r>
            <a:r>
              <a:rPr lang="en-GB" sz="1600" dirty="0" smtClean="0">
                <a:solidFill>
                  <a:schemeClr val="bg1"/>
                </a:solidFill>
              </a:rPr>
              <a:t>[,</a:t>
            </a:r>
            <a:r>
              <a:rPr lang="en-GB" sz="1600" dirty="0" err="1" smtClean="0">
                <a:solidFill>
                  <a:schemeClr val="bg1"/>
                </a:solidFill>
              </a:rPr>
              <a:t>pData</a:t>
            </a:r>
            <a:r>
              <a:rPr lang="en-GB" sz="1600" dirty="0" smtClean="0">
                <a:solidFill>
                  <a:schemeClr val="bg1"/>
                </a:solidFill>
              </a:rPr>
              <a:t>(</a:t>
            </a:r>
            <a:r>
              <a:rPr lang="en-GB" sz="1600" dirty="0" err="1" smtClean="0">
                <a:solidFill>
                  <a:schemeClr val="bg1"/>
                </a:solidFill>
              </a:rPr>
              <a:t>esetSub</a:t>
            </a:r>
            <a:r>
              <a:rPr lang="en-GB" sz="1600" dirty="0" smtClean="0">
                <a:solidFill>
                  <a:schemeClr val="bg1"/>
                </a:solidFill>
              </a:rPr>
              <a:t>)[,"Disease"]%</a:t>
            </a:r>
            <a:r>
              <a:rPr lang="en-GB" sz="1600" dirty="0" err="1" smtClean="0">
                <a:solidFill>
                  <a:schemeClr val="bg1"/>
                </a:solidFill>
              </a:rPr>
              <a:t>in%c</a:t>
            </a:r>
            <a:r>
              <a:rPr lang="en-GB" sz="1600" dirty="0" smtClean="0">
                <a:solidFill>
                  <a:schemeClr val="bg1"/>
                </a:solidFill>
              </a:rPr>
              <a:t>("UC")&amp;</a:t>
            </a:r>
            <a:r>
              <a:rPr lang="en-GB" sz="1600" dirty="0" err="1" smtClean="0">
                <a:solidFill>
                  <a:schemeClr val="bg1"/>
                </a:solidFill>
              </a:rPr>
              <a:t>pData</a:t>
            </a:r>
            <a:r>
              <a:rPr lang="en-GB" sz="1600" dirty="0" smtClean="0">
                <a:solidFill>
                  <a:schemeClr val="bg1"/>
                </a:solidFill>
              </a:rPr>
              <a:t>(</a:t>
            </a:r>
            <a:r>
              <a:rPr lang="en-GB" sz="1600" dirty="0" err="1" smtClean="0">
                <a:solidFill>
                  <a:schemeClr val="bg1"/>
                </a:solidFill>
              </a:rPr>
              <a:t>esetSub</a:t>
            </a:r>
            <a:r>
              <a:rPr lang="en-GB" sz="1600" dirty="0" smtClean="0">
                <a:solidFill>
                  <a:schemeClr val="bg1"/>
                </a:solidFill>
              </a:rPr>
              <a:t>)[,"Treatment"]%</a:t>
            </a:r>
            <a:r>
              <a:rPr lang="en-GB" sz="1600" dirty="0" err="1" smtClean="0">
                <a:solidFill>
                  <a:schemeClr val="bg1"/>
                </a:solidFill>
              </a:rPr>
              <a:t>in%c</a:t>
            </a:r>
            <a:r>
              <a:rPr lang="en-GB" sz="1600" dirty="0" smtClean="0">
                <a:solidFill>
                  <a:schemeClr val="bg1"/>
                </a:solidFill>
              </a:rPr>
              <a:t>("B")&amp;</a:t>
            </a:r>
            <a:r>
              <a:rPr lang="en-GB" sz="1600" dirty="0" err="1" smtClean="0">
                <a:solidFill>
                  <a:schemeClr val="bg1"/>
                </a:solidFill>
              </a:rPr>
              <a:t>pData</a:t>
            </a:r>
            <a:r>
              <a:rPr lang="en-GB" sz="1600" dirty="0" smtClean="0">
                <a:solidFill>
                  <a:schemeClr val="bg1"/>
                </a:solidFill>
              </a:rPr>
              <a:t>(</a:t>
            </a:r>
            <a:r>
              <a:rPr lang="en-GB" sz="1600" dirty="0" err="1" smtClean="0">
                <a:solidFill>
                  <a:schemeClr val="bg1"/>
                </a:solidFill>
              </a:rPr>
              <a:t>esetSub</a:t>
            </a:r>
            <a:r>
              <a:rPr lang="en-GB" sz="1600" dirty="0" smtClean="0">
                <a:solidFill>
                  <a:schemeClr val="bg1"/>
                </a:solidFill>
              </a:rPr>
              <a:t>)[,"</a:t>
            </a:r>
            <a:r>
              <a:rPr lang="en-GB" sz="1600" dirty="0" err="1" smtClean="0">
                <a:solidFill>
                  <a:schemeClr val="bg1"/>
                </a:solidFill>
              </a:rPr>
              <a:t>Responsfinal</a:t>
            </a:r>
            <a:r>
              <a:rPr lang="en-GB" sz="1600" dirty="0" smtClean="0">
                <a:solidFill>
                  <a:schemeClr val="bg1"/>
                </a:solidFill>
              </a:rPr>
              <a:t>"]%</a:t>
            </a:r>
            <a:r>
              <a:rPr lang="en-GB" sz="1600" dirty="0" err="1" smtClean="0">
                <a:solidFill>
                  <a:schemeClr val="bg1"/>
                </a:solidFill>
              </a:rPr>
              <a:t>in%c</a:t>
            </a:r>
            <a:r>
              <a:rPr lang="en-GB" sz="1600" dirty="0" smtClean="0">
                <a:solidFill>
                  <a:schemeClr val="bg1"/>
                </a:solidFill>
              </a:rPr>
              <a:t>("R","NR")&amp;</a:t>
            </a:r>
            <a:r>
              <a:rPr lang="en-GB" sz="1600" dirty="0" err="1" smtClean="0">
                <a:solidFill>
                  <a:schemeClr val="bg1"/>
                </a:solidFill>
              </a:rPr>
              <a:t>pData</a:t>
            </a:r>
            <a:r>
              <a:rPr lang="en-GB" sz="1600" dirty="0" smtClean="0">
                <a:solidFill>
                  <a:schemeClr val="bg1"/>
                </a:solidFill>
              </a:rPr>
              <a:t>(</a:t>
            </a:r>
            <a:r>
              <a:rPr lang="en-GB" sz="1600" dirty="0" err="1" smtClean="0">
                <a:solidFill>
                  <a:schemeClr val="bg1"/>
                </a:solidFill>
              </a:rPr>
              <a:t>esetSub</a:t>
            </a:r>
            <a:r>
              <a:rPr lang="en-GB" sz="1600" dirty="0" smtClean="0">
                <a:solidFill>
                  <a:schemeClr val="bg1"/>
                </a:solidFill>
              </a:rPr>
              <a:t>)[,"celfileszonderP13"]%</a:t>
            </a:r>
            <a:r>
              <a:rPr lang="en-GB" sz="1600" dirty="0" err="1" smtClean="0">
                <a:solidFill>
                  <a:schemeClr val="bg1"/>
                </a:solidFill>
              </a:rPr>
              <a:t>in%c</a:t>
            </a:r>
            <a:r>
              <a:rPr lang="en-GB" sz="1600" dirty="0" smtClean="0">
                <a:solidFill>
                  <a:schemeClr val="bg1"/>
                </a:solidFill>
              </a:rPr>
              <a:t>("KUL")]</a:t>
            </a:r>
            <a:r>
              <a:rPr lang="en-GB" sz="1600" dirty="0" smtClean="0">
                <a:solidFill>
                  <a:srgbClr val="FFC000"/>
                </a:solidFill>
              </a:rPr>
              <a:t> </a:t>
            </a:r>
            <a:r>
              <a:rPr lang="en-GB" sz="1400" dirty="0" smtClean="0">
                <a:solidFill>
                  <a:srgbClr val="FFC000"/>
                </a:solidFill>
              </a:rPr>
              <a:t># selects all pre-treatment UC samples of cohort A </a:t>
            </a:r>
            <a:endParaRPr lang="nl-BE" sz="1400" dirty="0" smtClean="0">
              <a:solidFill>
                <a:srgbClr val="FFC000"/>
              </a:solidFill>
            </a:endParaRPr>
          </a:p>
          <a:p>
            <a:r>
              <a:rPr lang="en-GB" sz="1600" dirty="0" smtClean="0">
                <a:solidFill>
                  <a:schemeClr val="bg1"/>
                </a:solidFill>
              </a:rPr>
              <a:t>&gt; f&lt;-factor(</a:t>
            </a:r>
            <a:r>
              <a:rPr lang="en-GB" sz="1600" dirty="0" err="1" smtClean="0">
                <a:solidFill>
                  <a:schemeClr val="bg1"/>
                </a:solidFill>
              </a:rPr>
              <a:t>as.character</a:t>
            </a:r>
            <a:r>
              <a:rPr lang="en-GB" sz="1600" dirty="0" smtClean="0">
                <a:solidFill>
                  <a:schemeClr val="bg1"/>
                </a:solidFill>
              </a:rPr>
              <a:t>(</a:t>
            </a:r>
            <a:r>
              <a:rPr lang="en-GB" sz="1600" dirty="0" err="1" smtClean="0">
                <a:solidFill>
                  <a:schemeClr val="bg1"/>
                </a:solidFill>
              </a:rPr>
              <a:t>esetsel$Responsfinal</a:t>
            </a:r>
            <a:r>
              <a:rPr lang="en-GB" sz="1600" dirty="0" smtClean="0">
                <a:solidFill>
                  <a:schemeClr val="bg1"/>
                </a:solidFill>
              </a:rPr>
              <a:t>)) </a:t>
            </a:r>
            <a:r>
              <a:rPr lang="en-GB" sz="1400" dirty="0" smtClean="0">
                <a:solidFill>
                  <a:srgbClr val="FFC000"/>
                </a:solidFill>
              </a:rPr>
              <a:t># variable that says which sample is R or NR</a:t>
            </a:r>
            <a:endParaRPr lang="nl-BE" sz="1400" dirty="0" smtClean="0">
              <a:solidFill>
                <a:srgbClr val="FFC000"/>
              </a:solidFill>
            </a:endParaRPr>
          </a:p>
          <a:p>
            <a:r>
              <a:rPr lang="en-GB" sz="1600" dirty="0" smtClean="0">
                <a:solidFill>
                  <a:schemeClr val="bg1"/>
                </a:solidFill>
              </a:rPr>
              <a:t>&gt; design&lt;-</a:t>
            </a:r>
            <a:r>
              <a:rPr lang="en-GB" sz="1600" dirty="0" err="1" smtClean="0">
                <a:solidFill>
                  <a:schemeClr val="bg1"/>
                </a:solidFill>
              </a:rPr>
              <a:t>model.matrix</a:t>
            </a:r>
            <a:r>
              <a:rPr lang="en-GB" sz="1600" dirty="0" smtClean="0">
                <a:solidFill>
                  <a:schemeClr val="bg1"/>
                </a:solidFill>
              </a:rPr>
              <a:t>(~f) </a:t>
            </a:r>
            <a:r>
              <a:rPr lang="nl-BE" sz="1400" dirty="0" smtClean="0">
                <a:solidFill>
                  <a:srgbClr val="FFC000"/>
                </a:solidFill>
              </a:rPr>
              <a:t># </a:t>
            </a:r>
            <a:r>
              <a:rPr lang="nl-BE" sz="1400" dirty="0" err="1" smtClean="0">
                <a:solidFill>
                  <a:srgbClr val="FFC000"/>
                </a:solidFill>
              </a:rPr>
              <a:t>Creates</a:t>
            </a:r>
            <a:r>
              <a:rPr lang="nl-BE" sz="1400" dirty="0" smtClean="0">
                <a:solidFill>
                  <a:srgbClr val="FFC000"/>
                </a:solidFill>
              </a:rPr>
              <a:t> design matrix</a:t>
            </a:r>
          </a:p>
          <a:p>
            <a:r>
              <a:rPr lang="en-GB" sz="1600" dirty="0" smtClean="0">
                <a:solidFill>
                  <a:schemeClr val="bg1"/>
                </a:solidFill>
              </a:rPr>
              <a:t>&gt; library(</a:t>
            </a:r>
            <a:r>
              <a:rPr lang="en-GB" sz="1600" dirty="0" err="1" smtClean="0">
                <a:solidFill>
                  <a:schemeClr val="bg1"/>
                </a:solidFill>
              </a:rPr>
              <a:t>limma</a:t>
            </a:r>
            <a:r>
              <a:rPr lang="en-GB" sz="1600" dirty="0" smtClean="0">
                <a:solidFill>
                  <a:schemeClr val="bg1"/>
                </a:solidFill>
              </a:rPr>
              <a:t>) </a:t>
            </a:r>
            <a:r>
              <a:rPr lang="en-GB" sz="1400" dirty="0" smtClean="0">
                <a:solidFill>
                  <a:srgbClr val="FFC000"/>
                </a:solidFill>
              </a:rPr>
              <a:t># loads </a:t>
            </a:r>
            <a:r>
              <a:rPr lang="en-GB" sz="1400" dirty="0" err="1" smtClean="0">
                <a:solidFill>
                  <a:srgbClr val="FFC000"/>
                </a:solidFill>
              </a:rPr>
              <a:t>limma</a:t>
            </a:r>
            <a:r>
              <a:rPr lang="en-GB" sz="1400" dirty="0" smtClean="0">
                <a:solidFill>
                  <a:srgbClr val="FFC000"/>
                </a:solidFill>
              </a:rPr>
              <a:t> package</a:t>
            </a:r>
            <a:endParaRPr lang="nl-BE" sz="1400" dirty="0" smtClean="0">
              <a:solidFill>
                <a:srgbClr val="FFC000"/>
              </a:solidFill>
            </a:endParaRPr>
          </a:p>
          <a:p>
            <a:r>
              <a:rPr lang="en-GB" sz="1600" dirty="0" smtClean="0">
                <a:solidFill>
                  <a:schemeClr val="bg1"/>
                </a:solidFill>
              </a:rPr>
              <a:t>&gt; fit&lt;-</a:t>
            </a:r>
            <a:r>
              <a:rPr lang="en-GB" sz="1600" dirty="0" err="1" smtClean="0">
                <a:solidFill>
                  <a:schemeClr val="bg1"/>
                </a:solidFill>
              </a:rPr>
              <a:t>lmFit</a:t>
            </a:r>
            <a:r>
              <a:rPr lang="en-GB" sz="1600" dirty="0" smtClean="0">
                <a:solidFill>
                  <a:schemeClr val="bg1"/>
                </a:solidFill>
              </a:rPr>
              <a:t>(</a:t>
            </a:r>
            <a:r>
              <a:rPr lang="en-GB" sz="1600" dirty="0" err="1" smtClean="0">
                <a:solidFill>
                  <a:schemeClr val="bg1"/>
                </a:solidFill>
              </a:rPr>
              <a:t>exprs</a:t>
            </a:r>
            <a:r>
              <a:rPr lang="en-GB" sz="1600" dirty="0" smtClean="0">
                <a:solidFill>
                  <a:schemeClr val="bg1"/>
                </a:solidFill>
              </a:rPr>
              <a:t>(</a:t>
            </a:r>
            <a:r>
              <a:rPr lang="en-GB" sz="1600" dirty="0" err="1" smtClean="0">
                <a:solidFill>
                  <a:schemeClr val="bg1"/>
                </a:solidFill>
              </a:rPr>
              <a:t>esetsel</a:t>
            </a:r>
            <a:r>
              <a:rPr lang="en-GB" sz="1600" dirty="0" smtClean="0">
                <a:solidFill>
                  <a:schemeClr val="bg1"/>
                </a:solidFill>
              </a:rPr>
              <a:t>),design</a:t>
            </a:r>
            <a:r>
              <a:rPr lang="en-GB" sz="1400" dirty="0" smtClean="0">
                <a:solidFill>
                  <a:schemeClr val="bg1"/>
                </a:solidFill>
              </a:rPr>
              <a:t>) </a:t>
            </a:r>
            <a:r>
              <a:rPr lang="en-US" sz="1400" dirty="0" smtClean="0">
                <a:solidFill>
                  <a:srgbClr val="FFC000"/>
                </a:solidFill>
              </a:rPr>
              <a:t># Fits a linear model for each gene based on the given series of arrays.</a:t>
            </a:r>
            <a:endParaRPr lang="nl-BE" sz="1400" dirty="0" smtClean="0">
              <a:solidFill>
                <a:srgbClr val="FFC000"/>
              </a:solidFill>
            </a:endParaRPr>
          </a:p>
          <a:p>
            <a:r>
              <a:rPr lang="en-GB" sz="1600" dirty="0" smtClean="0">
                <a:solidFill>
                  <a:schemeClr val="bg1"/>
                </a:solidFill>
              </a:rPr>
              <a:t>&gt; fit2&lt;-</a:t>
            </a:r>
            <a:r>
              <a:rPr lang="en-GB" sz="1600" dirty="0" err="1" smtClean="0">
                <a:solidFill>
                  <a:schemeClr val="bg1"/>
                </a:solidFill>
              </a:rPr>
              <a:t>eBayes</a:t>
            </a:r>
            <a:r>
              <a:rPr lang="en-GB" sz="1600" dirty="0" smtClean="0">
                <a:solidFill>
                  <a:schemeClr val="bg1"/>
                </a:solidFill>
              </a:rPr>
              <a:t>(fit)  </a:t>
            </a:r>
            <a:r>
              <a:rPr lang="en-US" sz="1400" dirty="0" smtClean="0">
                <a:solidFill>
                  <a:srgbClr val="FFC000"/>
                </a:solidFill>
              </a:rPr>
              <a:t># Computes moderated t-statistics and log-odds of differential expression by empirical </a:t>
            </a:r>
            <a:r>
              <a:rPr lang="en-US" sz="1400" dirty="0" err="1" smtClean="0">
                <a:solidFill>
                  <a:srgbClr val="FFC000"/>
                </a:solidFill>
              </a:rPr>
              <a:t>Bayes</a:t>
            </a:r>
            <a:r>
              <a:rPr lang="en-US" sz="1400" dirty="0" smtClean="0">
                <a:solidFill>
                  <a:srgbClr val="FFC000"/>
                </a:solidFill>
              </a:rPr>
              <a:t> shrinkage of the standard errors towards a common value.</a:t>
            </a:r>
            <a:endParaRPr lang="nl-BE" sz="1600" dirty="0" smtClean="0">
              <a:solidFill>
                <a:schemeClr val="bg1"/>
              </a:solidFill>
            </a:endParaRPr>
          </a:p>
          <a:p>
            <a:r>
              <a:rPr lang="en-GB" sz="1600" dirty="0" smtClean="0">
                <a:solidFill>
                  <a:schemeClr val="bg1"/>
                </a:solidFill>
              </a:rPr>
              <a:t>&gt; options(digits=2)</a:t>
            </a:r>
            <a:endParaRPr lang="nl-BE" sz="1600" dirty="0" smtClean="0">
              <a:solidFill>
                <a:schemeClr val="bg1"/>
              </a:solidFill>
            </a:endParaRPr>
          </a:p>
          <a:p>
            <a:r>
              <a:rPr lang="en-GB" sz="1600" dirty="0" smtClean="0">
                <a:solidFill>
                  <a:schemeClr val="bg1"/>
                </a:solidFill>
              </a:rPr>
              <a:t>&gt; </a:t>
            </a:r>
            <a:r>
              <a:rPr lang="en-GB" sz="1600" dirty="0" err="1" smtClean="0">
                <a:solidFill>
                  <a:schemeClr val="bg1"/>
                </a:solidFill>
              </a:rPr>
              <a:t>topTable</a:t>
            </a:r>
            <a:r>
              <a:rPr lang="en-GB" sz="1600" dirty="0" smtClean="0">
                <a:solidFill>
                  <a:schemeClr val="bg1"/>
                </a:solidFill>
              </a:rPr>
              <a:t>(fit2,coef=2,adjust="</a:t>
            </a:r>
            <a:r>
              <a:rPr lang="en-GB" sz="1600" dirty="0" err="1" smtClean="0">
                <a:solidFill>
                  <a:schemeClr val="bg1"/>
                </a:solidFill>
              </a:rPr>
              <a:t>BH",number</a:t>
            </a:r>
            <a:r>
              <a:rPr lang="en-GB" sz="1600" dirty="0" smtClean="0">
                <a:solidFill>
                  <a:schemeClr val="bg1"/>
                </a:solidFill>
              </a:rPr>
              <a:t>=100) </a:t>
            </a:r>
            <a:r>
              <a:rPr lang="en-US" sz="1400" dirty="0" smtClean="0">
                <a:solidFill>
                  <a:srgbClr val="FFC000"/>
                </a:solidFill>
              </a:rPr>
              <a:t># Generates list of top 100 DE probe sets adjusted by BH as FDR</a:t>
            </a:r>
            <a:endParaRPr lang="nl-BE" sz="1400" dirty="0" smtClean="0">
              <a:solidFill>
                <a:srgbClr val="FFC000"/>
              </a:solidFill>
            </a:endParaRPr>
          </a:p>
          <a:p>
            <a:pPr>
              <a:buFont typeface="Wingdings" pitchFamily="2" charset="2"/>
              <a:buChar char="Ø"/>
            </a:pPr>
            <a:r>
              <a:rPr lang="en-GB" sz="1600" dirty="0" err="1" smtClean="0">
                <a:solidFill>
                  <a:schemeClr val="bg1"/>
                </a:solidFill>
              </a:rPr>
              <a:t>topTableall</a:t>
            </a:r>
            <a:r>
              <a:rPr lang="en-GB" sz="1600" dirty="0" smtClean="0">
                <a:solidFill>
                  <a:schemeClr val="bg1"/>
                </a:solidFill>
              </a:rPr>
              <a:t>&lt;-</a:t>
            </a:r>
            <a:r>
              <a:rPr lang="en-GB" sz="1600" dirty="0" err="1" smtClean="0">
                <a:solidFill>
                  <a:schemeClr val="bg1"/>
                </a:solidFill>
              </a:rPr>
              <a:t>topTable</a:t>
            </a:r>
            <a:r>
              <a:rPr lang="en-GB" sz="1600" dirty="0" smtClean="0">
                <a:solidFill>
                  <a:schemeClr val="bg1"/>
                </a:solidFill>
              </a:rPr>
              <a:t>(fit2,coef=2,adjust="</a:t>
            </a:r>
            <a:r>
              <a:rPr lang="en-GB" sz="1600" dirty="0" err="1" smtClean="0">
                <a:solidFill>
                  <a:schemeClr val="bg1"/>
                </a:solidFill>
              </a:rPr>
              <a:t>BH",number</a:t>
            </a:r>
            <a:r>
              <a:rPr lang="en-GB" sz="1600" dirty="0" smtClean="0">
                <a:solidFill>
                  <a:schemeClr val="bg1"/>
                </a:solidFill>
              </a:rPr>
              <a:t>=9183</a:t>
            </a:r>
            <a:r>
              <a:rPr lang="en-GB" sz="1400" dirty="0" smtClean="0">
                <a:solidFill>
                  <a:srgbClr val="FFC000"/>
                </a:solidFill>
              </a:rPr>
              <a:t>) </a:t>
            </a:r>
            <a:r>
              <a:rPr lang="en-US" sz="1400" dirty="0" smtClean="0">
                <a:solidFill>
                  <a:srgbClr val="FFC000"/>
                </a:solidFill>
              </a:rPr>
              <a:t># Generates list of all probe sets</a:t>
            </a:r>
          </a:p>
          <a:p>
            <a:pPr>
              <a:buFont typeface="Wingdings" pitchFamily="2" charset="2"/>
              <a:buChar char="Ø"/>
            </a:pPr>
            <a:r>
              <a:rPr lang="en-US" sz="1600" dirty="0" smtClean="0">
                <a:solidFill>
                  <a:schemeClr val="bg1"/>
                </a:solidFill>
              </a:rPr>
              <a:t> </a:t>
            </a:r>
            <a:r>
              <a:rPr lang="en-GB" sz="1600" dirty="0" err="1" smtClean="0">
                <a:solidFill>
                  <a:schemeClr val="bg1"/>
                </a:solidFill>
              </a:rPr>
              <a:t>write.table</a:t>
            </a:r>
            <a:r>
              <a:rPr lang="en-GB" sz="1600" dirty="0" smtClean="0">
                <a:solidFill>
                  <a:schemeClr val="bg1"/>
                </a:solidFill>
              </a:rPr>
              <a:t>(</a:t>
            </a:r>
            <a:r>
              <a:rPr lang="en-GB" sz="1600" dirty="0" err="1" smtClean="0">
                <a:solidFill>
                  <a:schemeClr val="bg1"/>
                </a:solidFill>
              </a:rPr>
              <a:t>topTableall,file</a:t>
            </a:r>
            <a:r>
              <a:rPr lang="en-GB" sz="1600" dirty="0" smtClean="0">
                <a:solidFill>
                  <a:schemeClr val="bg1"/>
                </a:solidFill>
              </a:rPr>
              <a:t>="</a:t>
            </a:r>
            <a:r>
              <a:rPr lang="en-GB" sz="1600" dirty="0" err="1" smtClean="0">
                <a:solidFill>
                  <a:schemeClr val="bg1"/>
                </a:solidFill>
              </a:rPr>
              <a:t>topTableall.xls",sep</a:t>
            </a:r>
            <a:r>
              <a:rPr lang="en-GB" sz="1600" dirty="0" smtClean="0">
                <a:solidFill>
                  <a:schemeClr val="bg1"/>
                </a:solidFill>
              </a:rPr>
              <a:t>="\</a:t>
            </a:r>
            <a:r>
              <a:rPr lang="en-GB" sz="1600" dirty="0" err="1" smtClean="0">
                <a:solidFill>
                  <a:schemeClr val="bg1"/>
                </a:solidFill>
              </a:rPr>
              <a:t>t",quote</a:t>
            </a:r>
            <a:r>
              <a:rPr lang="en-GB" sz="1600" dirty="0" smtClean="0">
                <a:solidFill>
                  <a:schemeClr val="bg1"/>
                </a:solidFill>
              </a:rPr>
              <a:t>=F) </a:t>
            </a:r>
            <a:r>
              <a:rPr lang="en-GB" sz="1400" dirty="0" smtClean="0">
                <a:solidFill>
                  <a:srgbClr val="FFC000"/>
                </a:solidFill>
              </a:rPr>
              <a:t># Export </a:t>
            </a:r>
            <a:r>
              <a:rPr lang="en-GB" sz="1400" dirty="0" err="1" smtClean="0">
                <a:solidFill>
                  <a:srgbClr val="FFC000"/>
                </a:solidFill>
              </a:rPr>
              <a:t>limma</a:t>
            </a:r>
            <a:r>
              <a:rPr lang="en-GB" sz="1400" dirty="0" smtClean="0">
                <a:solidFill>
                  <a:srgbClr val="FFC000"/>
                </a:solidFill>
              </a:rPr>
              <a:t> statistics table to text file</a:t>
            </a:r>
            <a:endParaRPr lang="nl-BE" sz="1400" dirty="0" smtClean="0">
              <a:solidFill>
                <a:srgbClr val="FFC000"/>
              </a:solidFill>
            </a:endParaRPr>
          </a:p>
          <a:p>
            <a:r>
              <a:rPr lang="en-GB" sz="1600" dirty="0" smtClean="0">
                <a:solidFill>
                  <a:schemeClr val="bg1"/>
                </a:solidFill>
              </a:rPr>
              <a:t>&gt; </a:t>
            </a:r>
            <a:r>
              <a:rPr lang="en-GB" sz="1600" dirty="0" err="1" smtClean="0">
                <a:solidFill>
                  <a:schemeClr val="bg1"/>
                </a:solidFill>
              </a:rPr>
              <a:t>topTablesig</a:t>
            </a:r>
            <a:r>
              <a:rPr lang="en-GB" sz="1600" dirty="0" smtClean="0">
                <a:solidFill>
                  <a:schemeClr val="bg1"/>
                </a:solidFill>
              </a:rPr>
              <a:t>&lt;-</a:t>
            </a:r>
            <a:r>
              <a:rPr lang="en-GB" sz="1600" dirty="0" err="1" smtClean="0">
                <a:solidFill>
                  <a:schemeClr val="bg1"/>
                </a:solidFill>
              </a:rPr>
              <a:t>topTableall</a:t>
            </a:r>
            <a:r>
              <a:rPr lang="en-GB" sz="1600" dirty="0" smtClean="0">
                <a:solidFill>
                  <a:schemeClr val="bg1"/>
                </a:solidFill>
              </a:rPr>
              <a:t>[</a:t>
            </a:r>
            <a:r>
              <a:rPr lang="en-GB" sz="1600" dirty="0" err="1" smtClean="0">
                <a:solidFill>
                  <a:schemeClr val="bg1"/>
                </a:solidFill>
              </a:rPr>
              <a:t>topTableall$adj.P.Val</a:t>
            </a:r>
            <a:r>
              <a:rPr lang="en-GB" sz="1600" dirty="0" smtClean="0">
                <a:solidFill>
                  <a:schemeClr val="bg1"/>
                </a:solidFill>
              </a:rPr>
              <a:t>&lt;0.05&amp;(</a:t>
            </a:r>
            <a:r>
              <a:rPr lang="en-GB" sz="1600" dirty="0" err="1" smtClean="0">
                <a:solidFill>
                  <a:schemeClr val="bg1"/>
                </a:solidFill>
              </a:rPr>
              <a:t>topTableall$logFC</a:t>
            </a:r>
            <a:r>
              <a:rPr lang="en-GB" sz="1600" dirty="0" smtClean="0">
                <a:solidFill>
                  <a:schemeClr val="bg1"/>
                </a:solidFill>
              </a:rPr>
              <a:t>&gt;1|topTableall$logFC&lt;(-1)),]</a:t>
            </a:r>
            <a:endParaRPr lang="nl-BE" sz="1600" dirty="0" smtClean="0">
              <a:solidFill>
                <a:schemeClr val="bg1"/>
              </a:solidFill>
            </a:endParaRPr>
          </a:p>
          <a:p>
            <a:r>
              <a:rPr lang="en-GB" sz="1600" dirty="0" smtClean="0">
                <a:solidFill>
                  <a:schemeClr val="bg1"/>
                </a:solidFill>
              </a:rPr>
              <a:t>&gt; dim(</a:t>
            </a:r>
            <a:r>
              <a:rPr lang="en-GB" sz="1600" dirty="0" err="1" smtClean="0">
                <a:solidFill>
                  <a:schemeClr val="bg1"/>
                </a:solidFill>
              </a:rPr>
              <a:t>topTablesig</a:t>
            </a:r>
            <a:r>
              <a:rPr lang="en-GB" sz="1600" dirty="0" smtClean="0">
                <a:solidFill>
                  <a:schemeClr val="bg1"/>
                </a:solidFill>
              </a:rPr>
              <a:t>) </a:t>
            </a:r>
            <a:r>
              <a:rPr lang="en-GB" sz="1400" dirty="0" smtClean="0">
                <a:solidFill>
                  <a:srgbClr val="FFC000"/>
                </a:solidFill>
              </a:rPr>
              <a:t># number of significant probe sets wit &gt;2-fold change and FDR&lt;5%</a:t>
            </a:r>
            <a:endParaRPr lang="nl-BE" sz="1400" dirty="0" smtClean="0">
              <a:solidFill>
                <a:srgbClr val="FFC000"/>
              </a:solidFill>
            </a:endParaRPr>
          </a:p>
        </p:txBody>
      </p:sp>
    </p:spTree>
    <p:custDataLst>
      <p:tags r:id="rId1"/>
    </p:custData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9"/>
          <p:cNvSpPr txBox="1">
            <a:spLocks noChangeArrowheads="1"/>
          </p:cNvSpPr>
          <p:nvPr/>
        </p:nvSpPr>
        <p:spPr bwMode="auto">
          <a:xfrm>
            <a:off x="579438" y="571480"/>
            <a:ext cx="9707562" cy="1908215"/>
          </a:xfrm>
          <a:prstGeom prst="rect">
            <a:avLst/>
          </a:prstGeom>
          <a:noFill/>
          <a:ln w="9525">
            <a:noFill/>
            <a:miter lim="800000"/>
            <a:headEnd/>
            <a:tailEnd/>
          </a:ln>
        </p:spPr>
        <p:txBody>
          <a:bodyPr wrap="square">
            <a:spAutoFit/>
          </a:bodyPr>
          <a:lstStyle/>
          <a:p>
            <a:pPr>
              <a:buFontTx/>
              <a:buChar char="•"/>
            </a:pPr>
            <a:r>
              <a:rPr lang="nl-BE" sz="2000" dirty="0">
                <a:solidFill>
                  <a:srgbClr val="FFFF00"/>
                </a:solidFill>
              </a:rPr>
              <a:t> </a:t>
            </a:r>
            <a:r>
              <a:rPr lang="en-GB" sz="2000" dirty="0" smtClean="0">
                <a:solidFill>
                  <a:schemeClr val="bg1"/>
                </a:solidFill>
              </a:rPr>
              <a:t>The </a:t>
            </a:r>
            <a:r>
              <a:rPr lang="en-GB" sz="2000" dirty="0" smtClean="0">
                <a:solidFill>
                  <a:srgbClr val="FFFF00"/>
                </a:solidFill>
              </a:rPr>
              <a:t>Bio Functional Analysis </a:t>
            </a:r>
            <a:r>
              <a:rPr lang="en-GB" sz="2000" dirty="0" smtClean="0">
                <a:solidFill>
                  <a:schemeClr val="bg1"/>
                </a:solidFill>
              </a:rPr>
              <a:t>tool in the Ingenuity Pathway Analysis (IPA) program (Ingenuity Systems®, www.ingenuity.com) was used to identify biological functions and/or diseases among sets of significant probe sets.</a:t>
            </a:r>
          </a:p>
          <a:p>
            <a:pPr lvl="1">
              <a:buFontTx/>
              <a:buChar char="•"/>
            </a:pPr>
            <a:r>
              <a:rPr lang="en-GB" sz="2000" dirty="0" smtClean="0">
                <a:solidFill>
                  <a:schemeClr val="bg1"/>
                </a:solidFill>
              </a:rPr>
              <a:t> Load the list of significant probe sets in IPA program and run a new core analysis</a:t>
            </a:r>
            <a:endParaRPr lang="nl-BE" sz="2000" dirty="0" smtClean="0">
              <a:solidFill>
                <a:schemeClr val="bg1"/>
              </a:solidFill>
            </a:endParaRPr>
          </a:p>
          <a:p>
            <a:pPr>
              <a:buFontTx/>
              <a:buChar char="•"/>
            </a:pPr>
            <a:endParaRPr lang="nl-BE" dirty="0" smtClean="0">
              <a:solidFill>
                <a:schemeClr val="bg1"/>
              </a:solidFill>
            </a:endParaRPr>
          </a:p>
        </p:txBody>
      </p:sp>
      <p:pic>
        <p:nvPicPr>
          <p:cNvPr id="54274" name="Picture 2"/>
          <p:cNvPicPr>
            <a:picLocks noChangeAspect="1" noChangeArrowheads="1"/>
          </p:cNvPicPr>
          <p:nvPr/>
        </p:nvPicPr>
        <p:blipFill>
          <a:blip r:embed="rId4" cstate="print"/>
          <a:srcRect r="26012" b="10000"/>
          <a:stretch>
            <a:fillRect/>
          </a:stretch>
        </p:blipFill>
        <p:spPr bwMode="auto">
          <a:xfrm>
            <a:off x="2357418" y="2214554"/>
            <a:ext cx="5905560" cy="4429156"/>
          </a:xfrm>
          <a:prstGeom prst="rect">
            <a:avLst/>
          </a:prstGeom>
          <a:noFill/>
          <a:ln w="9525">
            <a:noFill/>
            <a:miter lim="800000"/>
            <a:headEnd/>
            <a:tailEnd/>
          </a:ln>
          <a:effectLst/>
        </p:spPr>
      </p:pic>
    </p:spTree>
    <p:custDataLst>
      <p:tags r:id="rId1"/>
    </p:custData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9"/>
          <p:cNvSpPr txBox="1">
            <a:spLocks noChangeArrowheads="1"/>
          </p:cNvSpPr>
          <p:nvPr/>
        </p:nvSpPr>
        <p:spPr bwMode="auto">
          <a:xfrm>
            <a:off x="579474" y="607338"/>
            <a:ext cx="9707562" cy="8063746"/>
          </a:xfrm>
          <a:prstGeom prst="rect">
            <a:avLst/>
          </a:prstGeom>
          <a:noFill/>
          <a:ln w="9525">
            <a:noFill/>
            <a:miter lim="800000"/>
            <a:headEnd/>
            <a:tailEnd/>
          </a:ln>
        </p:spPr>
        <p:txBody>
          <a:bodyPr wrap="square">
            <a:spAutoFit/>
          </a:bodyPr>
          <a:lstStyle/>
          <a:p>
            <a:r>
              <a:rPr lang="en-GB" sz="2400" dirty="0" smtClean="0">
                <a:solidFill>
                  <a:srgbClr val="FFFF00"/>
                </a:solidFill>
              </a:rPr>
              <a:t>Results:</a:t>
            </a:r>
          </a:p>
          <a:p>
            <a:pPr>
              <a:buFont typeface="Arial" pitchFamily="34" charset="0"/>
              <a:buChar char="•"/>
            </a:pPr>
            <a:r>
              <a:rPr lang="en-GB" sz="2400" dirty="0" smtClean="0">
                <a:solidFill>
                  <a:srgbClr val="FFFF00"/>
                </a:solidFill>
              </a:rPr>
              <a:t> Comparative analysis </a:t>
            </a:r>
            <a:r>
              <a:rPr lang="en-GB" sz="2400" dirty="0" smtClean="0">
                <a:solidFill>
                  <a:schemeClr val="bg1"/>
                </a:solidFill>
              </a:rPr>
              <a:t>between R and NR in cohort A, cohort B and both cohorts combined:</a:t>
            </a:r>
          </a:p>
          <a:p>
            <a:pPr>
              <a:buFont typeface="Arial" pitchFamily="34" charset="0"/>
              <a:buChar char="•"/>
            </a:pPr>
            <a:endParaRPr lang="en-GB" sz="2400" dirty="0" smtClean="0">
              <a:solidFill>
                <a:schemeClr val="bg1"/>
              </a:solidFill>
            </a:endParaRPr>
          </a:p>
          <a:p>
            <a:pPr>
              <a:buFont typeface="Arial" pitchFamily="34" charset="0"/>
              <a:buChar char="•"/>
            </a:pPr>
            <a:endParaRPr lang="en-GB" sz="2400" dirty="0" smtClean="0">
              <a:solidFill>
                <a:schemeClr val="bg1"/>
              </a:solidFill>
            </a:endParaRPr>
          </a:p>
          <a:p>
            <a:pPr>
              <a:buFont typeface="Arial" pitchFamily="34" charset="0"/>
              <a:buChar char="•"/>
            </a:pPr>
            <a:endParaRPr lang="en-GB" sz="2400" dirty="0" smtClean="0">
              <a:solidFill>
                <a:schemeClr val="bg1"/>
              </a:solidFill>
            </a:endParaRPr>
          </a:p>
          <a:p>
            <a:pPr>
              <a:buFont typeface="Arial" pitchFamily="34" charset="0"/>
              <a:buChar char="•"/>
            </a:pPr>
            <a:endParaRPr lang="en-GB" sz="2400" dirty="0" smtClean="0">
              <a:solidFill>
                <a:schemeClr val="bg1"/>
              </a:solidFill>
            </a:endParaRPr>
          </a:p>
          <a:p>
            <a:pPr>
              <a:buFont typeface="Arial" pitchFamily="34" charset="0"/>
              <a:buChar char="•"/>
            </a:pPr>
            <a:endParaRPr lang="en-GB" sz="2400" dirty="0" smtClean="0">
              <a:solidFill>
                <a:schemeClr val="bg1"/>
              </a:solidFill>
            </a:endParaRPr>
          </a:p>
          <a:p>
            <a:pPr>
              <a:buFont typeface="Arial" pitchFamily="34" charset="0"/>
              <a:buChar char="•"/>
            </a:pPr>
            <a:endParaRPr lang="en-GB" sz="2400" dirty="0" smtClean="0">
              <a:solidFill>
                <a:schemeClr val="bg1"/>
              </a:solidFill>
            </a:endParaRPr>
          </a:p>
          <a:p>
            <a:endParaRPr lang="en-GB" sz="2400" dirty="0" smtClean="0">
              <a:solidFill>
                <a:schemeClr val="bg1"/>
              </a:solidFill>
            </a:endParaRPr>
          </a:p>
          <a:p>
            <a:pPr>
              <a:buFont typeface="Arial" pitchFamily="34" charset="0"/>
              <a:buChar char="•"/>
            </a:pPr>
            <a:r>
              <a:rPr lang="en-GB" sz="2400" dirty="0" smtClean="0">
                <a:solidFill>
                  <a:schemeClr val="bg1"/>
                </a:solidFill>
              </a:rPr>
              <a:t> </a:t>
            </a:r>
            <a:r>
              <a:rPr lang="nl-NL" sz="2400" dirty="0" smtClean="0">
                <a:solidFill>
                  <a:schemeClr val="bg1"/>
                </a:solidFill>
              </a:rPr>
              <a:t>The significant </a:t>
            </a:r>
            <a:r>
              <a:rPr lang="nl-NL" sz="2400" dirty="0" err="1" smtClean="0">
                <a:solidFill>
                  <a:schemeClr val="bg1"/>
                </a:solidFill>
              </a:rPr>
              <a:t>probe</a:t>
            </a:r>
            <a:r>
              <a:rPr lang="nl-NL" sz="2400" dirty="0" smtClean="0">
                <a:solidFill>
                  <a:schemeClr val="bg1"/>
                </a:solidFill>
              </a:rPr>
              <a:t> sets of </a:t>
            </a:r>
            <a:r>
              <a:rPr lang="nl-NL" sz="2400" dirty="0" err="1" smtClean="0">
                <a:solidFill>
                  <a:schemeClr val="bg1"/>
                </a:solidFill>
              </a:rPr>
              <a:t>each</a:t>
            </a:r>
            <a:r>
              <a:rPr lang="nl-NL" sz="2400" dirty="0" smtClean="0">
                <a:solidFill>
                  <a:schemeClr val="bg1"/>
                </a:solidFill>
              </a:rPr>
              <a:t> </a:t>
            </a:r>
            <a:r>
              <a:rPr lang="nl-NL" sz="2400" dirty="0" err="1" smtClean="0">
                <a:solidFill>
                  <a:schemeClr val="bg1"/>
                </a:solidFill>
              </a:rPr>
              <a:t>pairwise</a:t>
            </a:r>
            <a:r>
              <a:rPr lang="nl-NL" sz="2400" dirty="0" smtClean="0">
                <a:solidFill>
                  <a:schemeClr val="bg1"/>
                </a:solidFill>
              </a:rPr>
              <a:t> </a:t>
            </a:r>
            <a:r>
              <a:rPr lang="nl-NL" sz="2400" dirty="0" err="1" smtClean="0">
                <a:solidFill>
                  <a:schemeClr val="bg1"/>
                </a:solidFill>
              </a:rPr>
              <a:t>comparison</a:t>
            </a:r>
            <a:r>
              <a:rPr lang="nl-NL" sz="2400" dirty="0" smtClean="0">
                <a:solidFill>
                  <a:schemeClr val="bg1"/>
                </a:solidFill>
              </a:rPr>
              <a:t> </a:t>
            </a:r>
            <a:r>
              <a:rPr lang="nl-NL" sz="2400" dirty="0" err="1" smtClean="0">
                <a:solidFill>
                  <a:schemeClr val="bg1"/>
                </a:solidFill>
              </a:rPr>
              <a:t>showed</a:t>
            </a:r>
            <a:r>
              <a:rPr lang="nl-NL" sz="2400" dirty="0" smtClean="0">
                <a:solidFill>
                  <a:schemeClr val="bg1"/>
                </a:solidFill>
              </a:rPr>
              <a:t> </a:t>
            </a:r>
            <a:r>
              <a:rPr lang="en-GB" sz="2400" dirty="0" smtClean="0">
                <a:solidFill>
                  <a:schemeClr val="bg1"/>
                </a:solidFill>
              </a:rPr>
              <a:t>a predominance of the biological functions: </a:t>
            </a:r>
            <a:r>
              <a:rPr lang="en-GB" sz="2400" dirty="0" smtClean="0">
                <a:solidFill>
                  <a:srgbClr val="FFFF00"/>
                </a:solidFill>
              </a:rPr>
              <a:t>immune response, cellular movement, cellular growth and proliferation, </a:t>
            </a:r>
            <a:r>
              <a:rPr lang="en-GB" sz="2400" dirty="0" err="1" smtClean="0">
                <a:solidFill>
                  <a:srgbClr val="FFFF00"/>
                </a:solidFill>
              </a:rPr>
              <a:t>hematological</a:t>
            </a:r>
            <a:r>
              <a:rPr lang="en-GB" sz="2400" dirty="0" smtClean="0">
                <a:solidFill>
                  <a:srgbClr val="FFFF00"/>
                </a:solidFill>
              </a:rPr>
              <a:t> system development and function, cell-to-cell signalling and interaction, cell death and tissue morphology/development. </a:t>
            </a:r>
            <a:endParaRPr lang="nl-BE" sz="2400" dirty="0" smtClean="0">
              <a:solidFill>
                <a:srgbClr val="FFFF00"/>
              </a:solidFill>
            </a:endParaRPr>
          </a:p>
          <a:p>
            <a:pPr>
              <a:buFont typeface="Arial" pitchFamily="34" charset="0"/>
              <a:buChar char="•"/>
            </a:pPr>
            <a:endParaRPr lang="en-GB" sz="2400" dirty="0" smtClean="0">
              <a:solidFill>
                <a:schemeClr val="bg1"/>
              </a:solidFill>
            </a:endParaRPr>
          </a:p>
          <a:p>
            <a:endParaRPr lang="en-GB" sz="2400" dirty="0" smtClean="0">
              <a:solidFill>
                <a:srgbClr val="FFFF00"/>
              </a:solidFill>
            </a:endParaRPr>
          </a:p>
          <a:p>
            <a:endParaRPr lang="en-GB" sz="2400" dirty="0" smtClean="0">
              <a:solidFill>
                <a:srgbClr val="FFFF00"/>
              </a:solidFill>
            </a:endParaRPr>
          </a:p>
          <a:p>
            <a:endParaRPr lang="en-GB" sz="2400" dirty="0" smtClean="0">
              <a:solidFill>
                <a:srgbClr val="FFFF00"/>
              </a:solidFill>
            </a:endParaRPr>
          </a:p>
          <a:p>
            <a:endParaRPr lang="en-GB" sz="2400" dirty="0" smtClean="0">
              <a:solidFill>
                <a:srgbClr val="FFFF00"/>
              </a:solidFill>
            </a:endParaRPr>
          </a:p>
          <a:p>
            <a:endParaRPr lang="en-GB" sz="2400" dirty="0" smtClean="0">
              <a:solidFill>
                <a:srgbClr val="FFFF00"/>
              </a:solidFill>
            </a:endParaRPr>
          </a:p>
          <a:p>
            <a:endParaRPr lang="nl-BE" sz="1400" dirty="0" smtClean="0">
              <a:solidFill>
                <a:srgbClr val="FFC000"/>
              </a:solidFill>
            </a:endParaRPr>
          </a:p>
        </p:txBody>
      </p:sp>
      <p:pic>
        <p:nvPicPr>
          <p:cNvPr id="53250" name="Picture 2"/>
          <p:cNvPicPr>
            <a:picLocks noChangeAspect="1" noChangeArrowheads="1"/>
          </p:cNvPicPr>
          <p:nvPr/>
        </p:nvPicPr>
        <p:blipFill>
          <a:blip r:embed="rId4" cstate="print"/>
          <a:srcRect/>
          <a:stretch>
            <a:fillRect/>
          </a:stretch>
        </p:blipFill>
        <p:spPr bwMode="auto">
          <a:xfrm>
            <a:off x="1441955" y="2424109"/>
            <a:ext cx="7487759" cy="1219205"/>
          </a:xfrm>
          <a:prstGeom prst="rect">
            <a:avLst/>
          </a:prstGeom>
          <a:noFill/>
          <a:ln w="9525">
            <a:noFill/>
            <a:miter lim="800000"/>
            <a:headEnd/>
            <a:tailEnd/>
          </a:ln>
          <a:effectLst/>
        </p:spPr>
      </p:pic>
    </p:spTree>
    <p:custDataLst>
      <p:tags r:id="rId1"/>
    </p:custData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9"/>
          <p:cNvSpPr txBox="1">
            <a:spLocks noChangeArrowheads="1"/>
          </p:cNvSpPr>
          <p:nvPr/>
        </p:nvSpPr>
        <p:spPr bwMode="auto">
          <a:xfrm>
            <a:off x="579474" y="607338"/>
            <a:ext cx="9707562" cy="8063746"/>
          </a:xfrm>
          <a:prstGeom prst="rect">
            <a:avLst/>
          </a:prstGeom>
          <a:noFill/>
          <a:ln w="9525">
            <a:noFill/>
            <a:miter lim="800000"/>
            <a:headEnd/>
            <a:tailEnd/>
          </a:ln>
        </p:spPr>
        <p:txBody>
          <a:bodyPr wrap="square">
            <a:spAutoFit/>
          </a:bodyPr>
          <a:lstStyle/>
          <a:p>
            <a:r>
              <a:rPr lang="en-GB" sz="2400" dirty="0" smtClean="0">
                <a:solidFill>
                  <a:srgbClr val="FFFF00"/>
                </a:solidFill>
              </a:rPr>
              <a:t>Results for comparative and IPA analyses:</a:t>
            </a:r>
          </a:p>
          <a:p>
            <a:pPr>
              <a:buFont typeface="Arial" pitchFamily="34" charset="0"/>
              <a:buChar char="•"/>
            </a:pPr>
            <a:r>
              <a:rPr lang="en-GB" sz="2400" dirty="0" smtClean="0">
                <a:solidFill>
                  <a:srgbClr val="FFFF00"/>
                </a:solidFill>
              </a:rPr>
              <a:t> Comparative analysis </a:t>
            </a:r>
            <a:r>
              <a:rPr lang="en-GB" sz="2400" dirty="0" smtClean="0">
                <a:solidFill>
                  <a:schemeClr val="bg1"/>
                </a:solidFill>
              </a:rPr>
              <a:t>between R and NR in cohort A, cohort B and both cohorts combined:</a:t>
            </a:r>
          </a:p>
          <a:p>
            <a:pPr>
              <a:buFont typeface="Arial" pitchFamily="34" charset="0"/>
              <a:buChar char="•"/>
            </a:pPr>
            <a:endParaRPr lang="en-GB" sz="2400" dirty="0" smtClean="0">
              <a:solidFill>
                <a:schemeClr val="bg1"/>
              </a:solidFill>
            </a:endParaRPr>
          </a:p>
          <a:p>
            <a:pPr>
              <a:buFont typeface="Arial" pitchFamily="34" charset="0"/>
              <a:buChar char="•"/>
            </a:pPr>
            <a:endParaRPr lang="en-GB" sz="2400" dirty="0" smtClean="0">
              <a:solidFill>
                <a:schemeClr val="bg1"/>
              </a:solidFill>
            </a:endParaRPr>
          </a:p>
          <a:p>
            <a:pPr>
              <a:buFont typeface="Arial" pitchFamily="34" charset="0"/>
              <a:buChar char="•"/>
            </a:pPr>
            <a:endParaRPr lang="en-GB" sz="2400" dirty="0" smtClean="0">
              <a:solidFill>
                <a:schemeClr val="bg1"/>
              </a:solidFill>
            </a:endParaRPr>
          </a:p>
          <a:p>
            <a:pPr>
              <a:buFont typeface="Arial" pitchFamily="34" charset="0"/>
              <a:buChar char="•"/>
            </a:pPr>
            <a:endParaRPr lang="en-GB" sz="2400" dirty="0" smtClean="0">
              <a:solidFill>
                <a:schemeClr val="bg1"/>
              </a:solidFill>
            </a:endParaRPr>
          </a:p>
          <a:p>
            <a:pPr>
              <a:buFont typeface="Arial" pitchFamily="34" charset="0"/>
              <a:buChar char="•"/>
            </a:pPr>
            <a:endParaRPr lang="en-GB" sz="2400" dirty="0" smtClean="0">
              <a:solidFill>
                <a:schemeClr val="bg1"/>
              </a:solidFill>
            </a:endParaRPr>
          </a:p>
          <a:p>
            <a:pPr>
              <a:buFont typeface="Arial" pitchFamily="34" charset="0"/>
              <a:buChar char="•"/>
            </a:pPr>
            <a:endParaRPr lang="en-GB" sz="2400" dirty="0" smtClean="0">
              <a:solidFill>
                <a:schemeClr val="bg1"/>
              </a:solidFill>
            </a:endParaRPr>
          </a:p>
          <a:p>
            <a:endParaRPr lang="en-GB" sz="2400" dirty="0" smtClean="0">
              <a:solidFill>
                <a:schemeClr val="bg1"/>
              </a:solidFill>
            </a:endParaRPr>
          </a:p>
          <a:p>
            <a:pPr>
              <a:buFont typeface="Arial" pitchFamily="34" charset="0"/>
              <a:buChar char="•"/>
            </a:pPr>
            <a:r>
              <a:rPr lang="en-GB" sz="2400" dirty="0" smtClean="0">
                <a:solidFill>
                  <a:schemeClr val="bg1"/>
                </a:solidFill>
              </a:rPr>
              <a:t> </a:t>
            </a:r>
            <a:r>
              <a:rPr lang="nl-NL" sz="2400" dirty="0" smtClean="0">
                <a:solidFill>
                  <a:schemeClr val="bg1"/>
                </a:solidFill>
              </a:rPr>
              <a:t>The significant </a:t>
            </a:r>
            <a:r>
              <a:rPr lang="nl-NL" sz="2400" dirty="0" err="1" smtClean="0">
                <a:solidFill>
                  <a:schemeClr val="bg1"/>
                </a:solidFill>
              </a:rPr>
              <a:t>probe</a:t>
            </a:r>
            <a:r>
              <a:rPr lang="nl-NL" sz="2400" dirty="0" smtClean="0">
                <a:solidFill>
                  <a:schemeClr val="bg1"/>
                </a:solidFill>
              </a:rPr>
              <a:t> sets of </a:t>
            </a:r>
            <a:r>
              <a:rPr lang="nl-NL" sz="2400" dirty="0" err="1" smtClean="0">
                <a:solidFill>
                  <a:schemeClr val="bg1"/>
                </a:solidFill>
              </a:rPr>
              <a:t>each</a:t>
            </a:r>
            <a:r>
              <a:rPr lang="nl-NL" sz="2400" dirty="0" smtClean="0">
                <a:solidFill>
                  <a:schemeClr val="bg1"/>
                </a:solidFill>
              </a:rPr>
              <a:t> </a:t>
            </a:r>
            <a:r>
              <a:rPr lang="nl-NL" sz="2400" dirty="0" err="1" smtClean="0">
                <a:solidFill>
                  <a:schemeClr val="bg1"/>
                </a:solidFill>
              </a:rPr>
              <a:t>pairwise</a:t>
            </a:r>
            <a:r>
              <a:rPr lang="nl-NL" sz="2400" dirty="0" smtClean="0">
                <a:solidFill>
                  <a:schemeClr val="bg1"/>
                </a:solidFill>
              </a:rPr>
              <a:t> </a:t>
            </a:r>
            <a:r>
              <a:rPr lang="nl-NL" sz="2400" dirty="0" err="1" smtClean="0">
                <a:solidFill>
                  <a:schemeClr val="bg1"/>
                </a:solidFill>
              </a:rPr>
              <a:t>comparison</a:t>
            </a:r>
            <a:r>
              <a:rPr lang="nl-NL" sz="2400" dirty="0" smtClean="0">
                <a:solidFill>
                  <a:schemeClr val="bg1"/>
                </a:solidFill>
              </a:rPr>
              <a:t> </a:t>
            </a:r>
            <a:r>
              <a:rPr lang="nl-NL" sz="2400" dirty="0" err="1" smtClean="0">
                <a:solidFill>
                  <a:schemeClr val="bg1"/>
                </a:solidFill>
              </a:rPr>
              <a:t>showed</a:t>
            </a:r>
            <a:r>
              <a:rPr lang="nl-NL" sz="2400" dirty="0" smtClean="0">
                <a:solidFill>
                  <a:schemeClr val="bg1"/>
                </a:solidFill>
              </a:rPr>
              <a:t> </a:t>
            </a:r>
            <a:r>
              <a:rPr lang="en-GB" sz="2400" dirty="0" smtClean="0">
                <a:solidFill>
                  <a:schemeClr val="bg1"/>
                </a:solidFill>
              </a:rPr>
              <a:t>a predominance of the biological functions: </a:t>
            </a:r>
            <a:r>
              <a:rPr lang="en-GB" sz="2400" dirty="0" smtClean="0">
                <a:solidFill>
                  <a:srgbClr val="FFFF00"/>
                </a:solidFill>
              </a:rPr>
              <a:t>immune response, cellular movement, cellular growth and proliferation, </a:t>
            </a:r>
            <a:r>
              <a:rPr lang="en-GB" sz="2400" dirty="0" err="1" smtClean="0">
                <a:solidFill>
                  <a:srgbClr val="FFFF00"/>
                </a:solidFill>
              </a:rPr>
              <a:t>hematological</a:t>
            </a:r>
            <a:r>
              <a:rPr lang="en-GB" sz="2400" dirty="0" smtClean="0">
                <a:solidFill>
                  <a:srgbClr val="FFFF00"/>
                </a:solidFill>
              </a:rPr>
              <a:t> system development and function, cell-to-cell signalling and interaction, cell death and tissue morphology/development. </a:t>
            </a:r>
            <a:endParaRPr lang="nl-BE" sz="2400" dirty="0" smtClean="0">
              <a:solidFill>
                <a:srgbClr val="FFFF00"/>
              </a:solidFill>
            </a:endParaRPr>
          </a:p>
          <a:p>
            <a:pPr>
              <a:buFont typeface="Arial" pitchFamily="34" charset="0"/>
              <a:buChar char="•"/>
            </a:pPr>
            <a:endParaRPr lang="en-GB" sz="2400" dirty="0" smtClean="0">
              <a:solidFill>
                <a:schemeClr val="bg1"/>
              </a:solidFill>
            </a:endParaRPr>
          </a:p>
          <a:p>
            <a:endParaRPr lang="en-GB" sz="2400" dirty="0" smtClean="0">
              <a:solidFill>
                <a:srgbClr val="FFFF00"/>
              </a:solidFill>
            </a:endParaRPr>
          </a:p>
          <a:p>
            <a:endParaRPr lang="en-GB" sz="2400" dirty="0" smtClean="0">
              <a:solidFill>
                <a:srgbClr val="FFFF00"/>
              </a:solidFill>
            </a:endParaRPr>
          </a:p>
          <a:p>
            <a:endParaRPr lang="en-GB" sz="2400" dirty="0" smtClean="0">
              <a:solidFill>
                <a:srgbClr val="FFFF00"/>
              </a:solidFill>
            </a:endParaRPr>
          </a:p>
          <a:p>
            <a:endParaRPr lang="en-GB" sz="2400" dirty="0" smtClean="0">
              <a:solidFill>
                <a:srgbClr val="FFFF00"/>
              </a:solidFill>
            </a:endParaRPr>
          </a:p>
          <a:p>
            <a:endParaRPr lang="en-GB" sz="2400" dirty="0" smtClean="0">
              <a:solidFill>
                <a:srgbClr val="FFFF00"/>
              </a:solidFill>
            </a:endParaRPr>
          </a:p>
          <a:p>
            <a:endParaRPr lang="nl-BE" sz="1400" dirty="0" smtClean="0">
              <a:solidFill>
                <a:srgbClr val="FFC000"/>
              </a:solidFill>
            </a:endParaRPr>
          </a:p>
        </p:txBody>
      </p:sp>
      <p:pic>
        <p:nvPicPr>
          <p:cNvPr id="53250" name="Picture 2"/>
          <p:cNvPicPr>
            <a:picLocks noChangeAspect="1" noChangeArrowheads="1"/>
          </p:cNvPicPr>
          <p:nvPr/>
        </p:nvPicPr>
        <p:blipFill>
          <a:blip r:embed="rId4" cstate="print"/>
          <a:srcRect/>
          <a:stretch>
            <a:fillRect/>
          </a:stretch>
        </p:blipFill>
        <p:spPr bwMode="auto">
          <a:xfrm>
            <a:off x="1441955" y="2424109"/>
            <a:ext cx="7487759" cy="1219205"/>
          </a:xfrm>
          <a:prstGeom prst="rect">
            <a:avLst/>
          </a:prstGeom>
          <a:noFill/>
          <a:ln w="9525">
            <a:noFill/>
            <a:miter lim="800000"/>
            <a:headEnd/>
            <a:tailEnd/>
          </a:ln>
          <a:effectLst/>
        </p:spPr>
      </p:pic>
      <p:sp>
        <p:nvSpPr>
          <p:cNvPr id="7" name="Rectangle 6"/>
          <p:cNvSpPr/>
          <p:nvPr/>
        </p:nvSpPr>
        <p:spPr>
          <a:xfrm>
            <a:off x="3929054" y="2214554"/>
            <a:ext cx="3214710" cy="16430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9"/>
          <p:cNvSpPr txBox="1">
            <a:spLocks noChangeArrowheads="1"/>
          </p:cNvSpPr>
          <p:nvPr/>
        </p:nvSpPr>
        <p:spPr bwMode="auto">
          <a:xfrm>
            <a:off x="579474" y="428604"/>
            <a:ext cx="9707562" cy="1785104"/>
          </a:xfrm>
          <a:prstGeom prst="rect">
            <a:avLst/>
          </a:prstGeom>
          <a:noFill/>
          <a:ln w="9525">
            <a:noFill/>
            <a:miter lim="800000"/>
            <a:headEnd/>
            <a:tailEnd/>
          </a:ln>
        </p:spPr>
        <p:txBody>
          <a:bodyPr wrap="square">
            <a:spAutoFit/>
          </a:bodyPr>
          <a:lstStyle/>
          <a:p>
            <a:pPr>
              <a:buFont typeface="Arial" pitchFamily="34" charset="0"/>
              <a:buChar char="•"/>
            </a:pPr>
            <a:r>
              <a:rPr lang="en-GB" sz="2400" dirty="0" smtClean="0">
                <a:solidFill>
                  <a:srgbClr val="FFFF00"/>
                </a:solidFill>
              </a:rPr>
              <a:t> </a:t>
            </a:r>
            <a:r>
              <a:rPr lang="en-GB" sz="2400" dirty="0" smtClean="0">
                <a:solidFill>
                  <a:schemeClr val="bg1"/>
                </a:solidFill>
              </a:rPr>
              <a:t>There was an </a:t>
            </a:r>
            <a:r>
              <a:rPr lang="en-GB" sz="2400" dirty="0" smtClean="0">
                <a:solidFill>
                  <a:srgbClr val="FFFF00"/>
                </a:solidFill>
              </a:rPr>
              <a:t>overlap of 74 significant probe sets</a:t>
            </a:r>
            <a:r>
              <a:rPr lang="en-GB" sz="2400" dirty="0" smtClean="0">
                <a:solidFill>
                  <a:schemeClr val="bg1"/>
                </a:solidFill>
              </a:rPr>
              <a:t>, representing 53 different known genes, </a:t>
            </a:r>
            <a:r>
              <a:rPr lang="en-GB" sz="2400" dirty="0" smtClean="0">
                <a:solidFill>
                  <a:srgbClr val="FFFF00"/>
                </a:solidFill>
              </a:rPr>
              <a:t>between the LIMMA analyses in cohort A and in cohort B</a:t>
            </a:r>
            <a:r>
              <a:rPr lang="en-GB" sz="2400" dirty="0" smtClean="0">
                <a:solidFill>
                  <a:schemeClr val="bg1"/>
                </a:solidFill>
              </a:rPr>
              <a:t>, and these common probe sets were all </a:t>
            </a:r>
            <a:r>
              <a:rPr lang="en-GB" sz="2400" dirty="0" err="1" smtClean="0">
                <a:solidFill>
                  <a:schemeClr val="bg1"/>
                </a:solidFill>
              </a:rPr>
              <a:t>downregulated</a:t>
            </a:r>
            <a:r>
              <a:rPr lang="en-GB" sz="2400" dirty="0" smtClean="0">
                <a:solidFill>
                  <a:schemeClr val="bg1"/>
                </a:solidFill>
              </a:rPr>
              <a:t> in responders as compared to non-responders</a:t>
            </a:r>
          </a:p>
          <a:p>
            <a:endParaRPr lang="nl-BE" sz="1400" dirty="0" smtClean="0">
              <a:solidFill>
                <a:srgbClr val="FFC000"/>
              </a:solidFill>
            </a:endParaRPr>
          </a:p>
        </p:txBody>
      </p:sp>
      <p:pic>
        <p:nvPicPr>
          <p:cNvPr id="69633" name="Picture 1"/>
          <p:cNvPicPr>
            <a:picLocks noChangeAspect="1" noChangeArrowheads="1"/>
          </p:cNvPicPr>
          <p:nvPr/>
        </p:nvPicPr>
        <p:blipFill>
          <a:blip r:embed="rId4" cstate="print"/>
          <a:srcRect/>
          <a:stretch>
            <a:fillRect/>
          </a:stretch>
        </p:blipFill>
        <p:spPr bwMode="auto">
          <a:xfrm>
            <a:off x="1857352" y="2205062"/>
            <a:ext cx="7375550" cy="4224334"/>
          </a:xfrm>
          <a:prstGeom prst="rect">
            <a:avLst/>
          </a:prstGeom>
          <a:noFill/>
          <a:ln w="9525">
            <a:noFill/>
            <a:miter lim="800000"/>
            <a:headEnd/>
            <a:tailEnd/>
          </a:ln>
          <a:effectLst/>
        </p:spPr>
      </p:pic>
    </p:spTree>
    <p:custDataLst>
      <p:tags r:id="rId1"/>
    </p:custData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9"/>
          <p:cNvSpPr txBox="1">
            <a:spLocks noChangeArrowheads="1"/>
          </p:cNvSpPr>
          <p:nvPr/>
        </p:nvSpPr>
        <p:spPr bwMode="auto">
          <a:xfrm>
            <a:off x="579438" y="669740"/>
            <a:ext cx="8829675" cy="5262979"/>
          </a:xfrm>
          <a:prstGeom prst="rect">
            <a:avLst/>
          </a:prstGeom>
          <a:noFill/>
          <a:ln w="9525">
            <a:noFill/>
            <a:miter lim="800000"/>
            <a:headEnd/>
            <a:tailEnd/>
          </a:ln>
        </p:spPr>
        <p:txBody>
          <a:bodyPr>
            <a:spAutoFit/>
          </a:bodyPr>
          <a:lstStyle/>
          <a:p>
            <a:pPr>
              <a:buFontTx/>
              <a:buChar char="•"/>
            </a:pPr>
            <a:r>
              <a:rPr lang="nl-BE" sz="2000" dirty="0">
                <a:solidFill>
                  <a:srgbClr val="FFFF00"/>
                </a:solidFill>
              </a:rPr>
              <a:t> </a:t>
            </a:r>
            <a:r>
              <a:rPr lang="nl-BE" sz="2000" dirty="0" err="1" smtClean="0">
                <a:solidFill>
                  <a:srgbClr val="FFFF00"/>
                </a:solidFill>
              </a:rPr>
              <a:t>Class</a:t>
            </a:r>
            <a:r>
              <a:rPr lang="nl-BE" sz="2000" dirty="0" smtClean="0">
                <a:solidFill>
                  <a:srgbClr val="FFFF00"/>
                </a:solidFill>
              </a:rPr>
              <a:t> </a:t>
            </a:r>
            <a:r>
              <a:rPr lang="nl-BE" sz="2000" dirty="0" err="1" smtClean="0">
                <a:solidFill>
                  <a:srgbClr val="FFFF00"/>
                </a:solidFill>
              </a:rPr>
              <a:t>prediction</a:t>
            </a:r>
            <a:r>
              <a:rPr lang="nl-BE" sz="2000" dirty="0" smtClean="0">
                <a:solidFill>
                  <a:srgbClr val="FFFF00"/>
                </a:solidFill>
              </a:rPr>
              <a:t>: </a:t>
            </a:r>
            <a:r>
              <a:rPr lang="en-GB" sz="2000" dirty="0" smtClean="0">
                <a:solidFill>
                  <a:srgbClr val="FFFF00"/>
                </a:solidFill>
              </a:rPr>
              <a:t>PAM with leave-one-out cross validation </a:t>
            </a:r>
            <a:r>
              <a:rPr lang="en-GB" sz="2000" dirty="0" smtClean="0">
                <a:solidFill>
                  <a:schemeClr val="bg1"/>
                </a:solidFill>
              </a:rPr>
              <a:t>was carried out on the </a:t>
            </a:r>
            <a:r>
              <a:rPr lang="en-GB" sz="2000" dirty="0" smtClean="0">
                <a:solidFill>
                  <a:srgbClr val="FFFF00"/>
                </a:solidFill>
              </a:rPr>
              <a:t>top 5 most significantly different known genes</a:t>
            </a:r>
            <a:r>
              <a:rPr lang="en-GB" sz="2000" dirty="0" smtClean="0">
                <a:solidFill>
                  <a:schemeClr val="bg1"/>
                </a:solidFill>
              </a:rPr>
              <a:t>, identified by LIMMA analysis between responders and non-responders in each cohort and both cohorts combined</a:t>
            </a:r>
          </a:p>
          <a:p>
            <a:pPr lvl="1">
              <a:buFontTx/>
              <a:buChar char="•"/>
            </a:pPr>
            <a:r>
              <a:rPr lang="en-GB" sz="2000" dirty="0" smtClean="0">
                <a:solidFill>
                  <a:schemeClr val="bg1"/>
                </a:solidFill>
              </a:rPr>
              <a:t> </a:t>
            </a:r>
            <a:r>
              <a:rPr lang="en-GB" dirty="0" smtClean="0">
                <a:solidFill>
                  <a:schemeClr val="bg1"/>
                </a:solidFill>
              </a:rPr>
              <a:t>to see if these subsets accurately predict response or non-response to </a:t>
            </a:r>
            <a:r>
              <a:rPr lang="en-GB" dirty="0" err="1" smtClean="0">
                <a:solidFill>
                  <a:schemeClr val="bg1"/>
                </a:solidFill>
              </a:rPr>
              <a:t>infliximab</a:t>
            </a:r>
            <a:endParaRPr lang="en-GB" dirty="0" smtClean="0">
              <a:solidFill>
                <a:schemeClr val="bg1"/>
              </a:solidFill>
            </a:endParaRPr>
          </a:p>
          <a:p>
            <a:pPr lvl="1">
              <a:buFontTx/>
              <a:buChar char="•"/>
            </a:pPr>
            <a:r>
              <a:rPr lang="en-GB" dirty="0" smtClean="0">
                <a:solidFill>
                  <a:schemeClr val="bg1"/>
                </a:solidFill>
              </a:rPr>
              <a:t> to identify the lowest misclassification error rate based on these subsets. </a:t>
            </a:r>
          </a:p>
          <a:p>
            <a:pPr>
              <a:buFontTx/>
              <a:buChar char="•"/>
            </a:pPr>
            <a:endParaRPr lang="nl-BE" sz="2000" dirty="0" smtClean="0">
              <a:solidFill>
                <a:srgbClr val="FFFF00"/>
              </a:solidFill>
            </a:endParaRPr>
          </a:p>
          <a:p>
            <a:pPr>
              <a:buFontTx/>
              <a:buChar char="•"/>
            </a:pPr>
            <a:endParaRPr lang="nl-BE" sz="2000" dirty="0" smtClean="0">
              <a:solidFill>
                <a:srgbClr val="FFFF00"/>
              </a:solidFill>
            </a:endParaRPr>
          </a:p>
          <a:p>
            <a:pPr>
              <a:buFontTx/>
              <a:buChar char="•"/>
            </a:pPr>
            <a:r>
              <a:rPr lang="nl-BE" sz="2000" dirty="0" smtClean="0">
                <a:solidFill>
                  <a:srgbClr val="FFFF00"/>
                </a:solidFill>
              </a:rPr>
              <a:t> </a:t>
            </a:r>
            <a:r>
              <a:rPr lang="en-GB" sz="2000" dirty="0" smtClean="0">
                <a:solidFill>
                  <a:srgbClr val="FFFF00"/>
                </a:solidFill>
              </a:rPr>
              <a:t>Unsupervised average-linkage hierarchical clustering, using Euclidian distance as metric, </a:t>
            </a:r>
            <a:r>
              <a:rPr lang="en-GB" sz="2000" dirty="0" smtClean="0">
                <a:solidFill>
                  <a:schemeClr val="bg1"/>
                </a:solidFill>
              </a:rPr>
              <a:t>was applied to the log2 expression values of the top 5 significant genes from the LIMMA analysis in each cohort and both cohorts combined to visualize gene/sample relationship. </a:t>
            </a:r>
            <a:endParaRPr lang="en-GB" sz="2000" dirty="0" smtClean="0">
              <a:solidFill>
                <a:schemeClr val="bg1"/>
              </a:solidFill>
            </a:endParaRPr>
          </a:p>
          <a:p>
            <a:r>
              <a:rPr lang="en-GB" sz="2000" dirty="0" smtClean="0">
                <a:solidFill>
                  <a:schemeClr val="bg1"/>
                </a:solidFill>
              </a:rPr>
              <a:t>The </a:t>
            </a:r>
            <a:r>
              <a:rPr lang="en-GB" sz="2000" dirty="0" smtClean="0">
                <a:solidFill>
                  <a:schemeClr val="bg1"/>
                </a:solidFill>
              </a:rPr>
              <a:t>results of the clustering were visualized as a 2-dimensional </a:t>
            </a:r>
            <a:r>
              <a:rPr lang="en-GB" sz="2000" dirty="0" err="1" smtClean="0">
                <a:solidFill>
                  <a:schemeClr val="bg1"/>
                </a:solidFill>
              </a:rPr>
              <a:t>heatmap</a:t>
            </a:r>
            <a:r>
              <a:rPr lang="en-GB" sz="2000" dirty="0" smtClean="0">
                <a:solidFill>
                  <a:schemeClr val="bg1"/>
                </a:solidFill>
              </a:rPr>
              <a:t> with 2 </a:t>
            </a:r>
            <a:r>
              <a:rPr lang="en-GB" sz="2000" dirty="0" err="1" smtClean="0">
                <a:solidFill>
                  <a:schemeClr val="bg1"/>
                </a:solidFill>
              </a:rPr>
              <a:t>dendograms</a:t>
            </a:r>
            <a:r>
              <a:rPr lang="en-GB" sz="2000" dirty="0" smtClean="0">
                <a:solidFill>
                  <a:schemeClr val="bg1"/>
                </a:solidFill>
              </a:rPr>
              <a:t>, one indicating the similarity between patients and the other indicating the similarity between genes.</a:t>
            </a:r>
            <a:endParaRPr lang="en-GB" dirty="0" smtClean="0">
              <a:solidFill>
                <a:schemeClr val="bg1"/>
              </a:solidFill>
            </a:endParaRPr>
          </a:p>
          <a:p>
            <a:endParaRPr lang="en-GB" sz="2000" dirty="0" smtClean="0">
              <a:solidFill>
                <a:srgbClr val="FFFF00"/>
              </a:solidFill>
            </a:endParaRPr>
          </a:p>
        </p:txBody>
      </p:sp>
    </p:spTree>
    <p:custDataLst>
      <p:tags r:id="rId1"/>
    </p:custData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9"/>
          <p:cNvSpPr txBox="1">
            <a:spLocks noChangeArrowheads="1"/>
          </p:cNvSpPr>
          <p:nvPr/>
        </p:nvSpPr>
        <p:spPr bwMode="auto">
          <a:xfrm>
            <a:off x="285716" y="357166"/>
            <a:ext cx="10001284" cy="5416868"/>
          </a:xfrm>
          <a:prstGeom prst="rect">
            <a:avLst/>
          </a:prstGeom>
          <a:noFill/>
          <a:ln w="9525">
            <a:noFill/>
            <a:miter lim="800000"/>
            <a:headEnd/>
            <a:tailEnd/>
          </a:ln>
        </p:spPr>
        <p:txBody>
          <a:bodyPr wrap="square">
            <a:spAutoFit/>
          </a:bodyPr>
          <a:lstStyle/>
          <a:p>
            <a:r>
              <a:rPr lang="en-GB" sz="2000" dirty="0" smtClean="0">
                <a:solidFill>
                  <a:srgbClr val="FFFF00"/>
                </a:solidFill>
              </a:rPr>
              <a:t>R commands for PAM with top 5 genes: </a:t>
            </a:r>
          </a:p>
          <a:p>
            <a:pPr>
              <a:buFont typeface="Wingdings"/>
              <a:buChar char="Ø"/>
            </a:pPr>
            <a:r>
              <a:rPr lang="en-GB" sz="1400" dirty="0" smtClean="0">
                <a:solidFill>
                  <a:schemeClr val="bg1"/>
                </a:solidFill>
              </a:rPr>
              <a:t> </a:t>
            </a:r>
            <a:r>
              <a:rPr lang="en-GB" sz="1200" dirty="0" smtClean="0">
                <a:solidFill>
                  <a:schemeClr val="bg1"/>
                </a:solidFill>
              </a:rPr>
              <a:t>library (</a:t>
            </a:r>
            <a:r>
              <a:rPr lang="en-GB" sz="1200" dirty="0" err="1" smtClean="0">
                <a:solidFill>
                  <a:schemeClr val="bg1"/>
                </a:solidFill>
              </a:rPr>
              <a:t>pamr</a:t>
            </a:r>
            <a:r>
              <a:rPr lang="en-GB" sz="1200" dirty="0" smtClean="0">
                <a:solidFill>
                  <a:schemeClr val="bg1"/>
                </a:solidFill>
              </a:rPr>
              <a:t>) </a:t>
            </a:r>
            <a:r>
              <a:rPr lang="en-GB" sz="1200" dirty="0" smtClean="0">
                <a:solidFill>
                  <a:srgbClr val="FFC000"/>
                </a:solidFill>
              </a:rPr>
              <a:t># loads </a:t>
            </a:r>
            <a:r>
              <a:rPr lang="en-GB" sz="1200" dirty="0" err="1" smtClean="0">
                <a:solidFill>
                  <a:srgbClr val="FFC000"/>
                </a:solidFill>
              </a:rPr>
              <a:t>pamr</a:t>
            </a:r>
            <a:r>
              <a:rPr lang="en-GB" sz="1200" dirty="0" smtClean="0">
                <a:solidFill>
                  <a:srgbClr val="FFC000"/>
                </a:solidFill>
              </a:rPr>
              <a:t> package</a:t>
            </a:r>
          </a:p>
          <a:p>
            <a:pPr>
              <a:buFont typeface="Wingdings"/>
              <a:buChar char="Ø"/>
            </a:pPr>
            <a:r>
              <a:rPr lang="en-GB" sz="1200" dirty="0" smtClean="0">
                <a:solidFill>
                  <a:schemeClr val="bg1"/>
                </a:solidFill>
              </a:rPr>
              <a:t> seltop5&lt;-</a:t>
            </a:r>
            <a:r>
              <a:rPr lang="en-GB" sz="1200" dirty="0" err="1" smtClean="0">
                <a:solidFill>
                  <a:schemeClr val="bg1"/>
                </a:solidFill>
              </a:rPr>
              <a:t>exprs</a:t>
            </a:r>
            <a:r>
              <a:rPr lang="en-GB" sz="1200" dirty="0" smtClean="0">
                <a:solidFill>
                  <a:schemeClr val="bg1"/>
                </a:solidFill>
              </a:rPr>
              <a:t>(</a:t>
            </a:r>
            <a:r>
              <a:rPr lang="en-GB" sz="1200" dirty="0" err="1" smtClean="0">
                <a:solidFill>
                  <a:schemeClr val="bg1"/>
                </a:solidFill>
              </a:rPr>
              <a:t>esetsel</a:t>
            </a:r>
            <a:r>
              <a:rPr lang="en-GB" sz="1200" dirty="0" smtClean="0">
                <a:solidFill>
                  <a:schemeClr val="bg1"/>
                </a:solidFill>
              </a:rPr>
              <a:t>)[c("206172_at","210895_s_at","206953_s_at","211671_s_at","213338_at"),] </a:t>
            </a:r>
            <a:r>
              <a:rPr lang="en-GB" sz="1200" dirty="0" smtClean="0">
                <a:solidFill>
                  <a:srgbClr val="FFC000"/>
                </a:solidFill>
              </a:rPr>
              <a:t># selects top 5 genes</a:t>
            </a:r>
          </a:p>
          <a:p>
            <a:pPr>
              <a:buFont typeface="Wingdings"/>
              <a:buChar char="Ø"/>
            </a:pPr>
            <a:r>
              <a:rPr lang="en-GB" sz="1200" dirty="0" smtClean="0">
                <a:solidFill>
                  <a:schemeClr val="bg1"/>
                </a:solidFill>
              </a:rPr>
              <a:t> </a:t>
            </a:r>
            <a:r>
              <a:rPr lang="en-GB" sz="1200" dirty="0" err="1" smtClean="0">
                <a:solidFill>
                  <a:schemeClr val="bg1"/>
                </a:solidFill>
              </a:rPr>
              <a:t>pData</a:t>
            </a:r>
            <a:r>
              <a:rPr lang="en-GB" sz="1200" dirty="0" smtClean="0">
                <a:solidFill>
                  <a:schemeClr val="bg1"/>
                </a:solidFill>
              </a:rPr>
              <a:t>(</a:t>
            </a:r>
            <a:r>
              <a:rPr lang="en-GB" sz="1200" dirty="0" err="1" smtClean="0">
                <a:solidFill>
                  <a:schemeClr val="bg1"/>
                </a:solidFill>
              </a:rPr>
              <a:t>esetsel</a:t>
            </a:r>
            <a:r>
              <a:rPr lang="en-GB" sz="1200" dirty="0" smtClean="0">
                <a:solidFill>
                  <a:schemeClr val="bg1"/>
                </a:solidFill>
              </a:rPr>
              <a:t>)[,"</a:t>
            </a:r>
            <a:r>
              <a:rPr lang="en-GB" sz="1200" dirty="0" err="1" smtClean="0">
                <a:solidFill>
                  <a:schemeClr val="bg1"/>
                </a:solidFill>
              </a:rPr>
              <a:t>Responsfinal</a:t>
            </a:r>
            <a:r>
              <a:rPr lang="en-GB" sz="1200" dirty="0" smtClean="0">
                <a:solidFill>
                  <a:schemeClr val="bg1"/>
                </a:solidFill>
              </a:rPr>
              <a:t>"]&lt;-factor(</a:t>
            </a:r>
            <a:r>
              <a:rPr lang="en-GB" sz="1200" dirty="0" err="1" smtClean="0">
                <a:solidFill>
                  <a:schemeClr val="bg1"/>
                </a:solidFill>
              </a:rPr>
              <a:t>as.character</a:t>
            </a:r>
            <a:r>
              <a:rPr lang="en-GB" sz="1200" dirty="0" smtClean="0">
                <a:solidFill>
                  <a:schemeClr val="bg1"/>
                </a:solidFill>
              </a:rPr>
              <a:t>(</a:t>
            </a:r>
            <a:r>
              <a:rPr lang="en-GB" sz="1200" dirty="0" err="1" smtClean="0">
                <a:solidFill>
                  <a:schemeClr val="bg1"/>
                </a:solidFill>
              </a:rPr>
              <a:t>esetsel$Responsfinal</a:t>
            </a:r>
            <a:r>
              <a:rPr lang="en-GB" sz="1200" dirty="0" smtClean="0">
                <a:solidFill>
                  <a:schemeClr val="bg1"/>
                </a:solidFill>
              </a:rPr>
              <a:t>))</a:t>
            </a:r>
          </a:p>
          <a:p>
            <a:pPr>
              <a:buFont typeface="Wingdings"/>
              <a:buChar char="Ø"/>
            </a:pPr>
            <a:r>
              <a:rPr lang="en-GB" sz="1200" dirty="0" smtClean="0">
                <a:solidFill>
                  <a:schemeClr val="bg1"/>
                </a:solidFill>
              </a:rPr>
              <a:t> </a:t>
            </a:r>
            <a:r>
              <a:rPr lang="nl-BE" sz="1200" dirty="0" smtClean="0">
                <a:solidFill>
                  <a:schemeClr val="bg1"/>
                </a:solidFill>
              </a:rPr>
              <a:t>labels&lt;-</a:t>
            </a:r>
            <a:r>
              <a:rPr lang="nl-BE" sz="1200" dirty="0" err="1" smtClean="0">
                <a:solidFill>
                  <a:schemeClr val="bg1"/>
                </a:solidFill>
              </a:rPr>
              <a:t>esetsel</a:t>
            </a:r>
            <a:r>
              <a:rPr lang="nl-BE" sz="1200" dirty="0" smtClean="0">
                <a:solidFill>
                  <a:schemeClr val="bg1"/>
                </a:solidFill>
              </a:rPr>
              <a:t>$</a:t>
            </a:r>
            <a:r>
              <a:rPr lang="nl-BE" sz="1200" dirty="0" err="1" smtClean="0">
                <a:solidFill>
                  <a:schemeClr val="bg1"/>
                </a:solidFill>
              </a:rPr>
              <a:t>Responsfinal</a:t>
            </a:r>
            <a:r>
              <a:rPr lang="nl-BE" sz="1200" dirty="0" smtClean="0">
                <a:solidFill>
                  <a:schemeClr val="bg1"/>
                </a:solidFill>
              </a:rPr>
              <a:t>                                                                                                     </a:t>
            </a:r>
            <a:r>
              <a:rPr lang="nl-BE" sz="1200" dirty="0" smtClean="0">
                <a:solidFill>
                  <a:srgbClr val="FFC000"/>
                </a:solidFill>
              </a:rPr>
              <a:t># </a:t>
            </a:r>
            <a:r>
              <a:rPr lang="nl-BE" sz="1200" dirty="0" err="1" smtClean="0">
                <a:solidFill>
                  <a:srgbClr val="FFC000"/>
                </a:solidFill>
              </a:rPr>
              <a:t>variable</a:t>
            </a:r>
            <a:r>
              <a:rPr lang="nl-BE" sz="1200" dirty="0" smtClean="0">
                <a:solidFill>
                  <a:srgbClr val="FFC000"/>
                </a:solidFill>
              </a:rPr>
              <a:t> </a:t>
            </a:r>
            <a:r>
              <a:rPr lang="nl-BE" sz="1200" dirty="0" err="1" smtClean="0">
                <a:solidFill>
                  <a:srgbClr val="FFC000"/>
                </a:solidFill>
              </a:rPr>
              <a:t>for</a:t>
            </a:r>
            <a:r>
              <a:rPr lang="nl-BE" sz="1200" dirty="0" smtClean="0">
                <a:solidFill>
                  <a:srgbClr val="FFC000"/>
                </a:solidFill>
              </a:rPr>
              <a:t> response to IFX</a:t>
            </a:r>
          </a:p>
          <a:p>
            <a:pPr>
              <a:buFont typeface="Wingdings"/>
              <a:buChar char="Ø"/>
            </a:pPr>
            <a:r>
              <a:rPr lang="nl-BE" sz="1200" dirty="0" smtClean="0">
                <a:solidFill>
                  <a:schemeClr val="bg1"/>
                </a:solidFill>
              </a:rPr>
              <a:t> </a:t>
            </a:r>
            <a:r>
              <a:rPr lang="nl-BE" sz="1200" dirty="0" err="1" smtClean="0">
                <a:solidFill>
                  <a:schemeClr val="bg1"/>
                </a:solidFill>
              </a:rPr>
              <a:t>set.seed</a:t>
            </a:r>
            <a:r>
              <a:rPr lang="nl-BE" sz="1200" dirty="0" smtClean="0">
                <a:solidFill>
                  <a:schemeClr val="bg1"/>
                </a:solidFill>
              </a:rPr>
              <a:t>(4)</a:t>
            </a:r>
          </a:p>
          <a:p>
            <a:pPr>
              <a:buFont typeface="Wingdings"/>
              <a:buChar char="Ø"/>
            </a:pPr>
            <a:r>
              <a:rPr lang="nl-BE" sz="1200" dirty="0" smtClean="0">
                <a:solidFill>
                  <a:schemeClr val="bg1"/>
                </a:solidFill>
              </a:rPr>
              <a:t> dat&lt;-seltop5</a:t>
            </a:r>
          </a:p>
          <a:p>
            <a:pPr>
              <a:buFont typeface="Wingdings"/>
              <a:buChar char="Ø"/>
            </a:pPr>
            <a:r>
              <a:rPr lang="nl-BE" sz="1200" dirty="0" smtClean="0">
                <a:solidFill>
                  <a:schemeClr val="bg1"/>
                </a:solidFill>
              </a:rPr>
              <a:t> </a:t>
            </a:r>
            <a:r>
              <a:rPr lang="nl-BE" sz="1200" dirty="0" err="1" smtClean="0">
                <a:solidFill>
                  <a:schemeClr val="bg1"/>
                </a:solidFill>
              </a:rPr>
              <a:t>gI</a:t>
            </a:r>
            <a:r>
              <a:rPr lang="nl-BE" sz="1200" dirty="0" smtClean="0">
                <a:solidFill>
                  <a:schemeClr val="bg1"/>
                </a:solidFill>
              </a:rPr>
              <a:t>&lt;-</a:t>
            </a:r>
            <a:r>
              <a:rPr lang="nl-BE" sz="1200" dirty="0" err="1" smtClean="0">
                <a:solidFill>
                  <a:schemeClr val="bg1"/>
                </a:solidFill>
              </a:rPr>
              <a:t>rownames</a:t>
            </a:r>
            <a:r>
              <a:rPr lang="nl-BE" sz="1200" dirty="0" smtClean="0">
                <a:solidFill>
                  <a:schemeClr val="bg1"/>
                </a:solidFill>
              </a:rPr>
              <a:t>(dat)</a:t>
            </a:r>
          </a:p>
          <a:p>
            <a:pPr>
              <a:buFont typeface="Wingdings"/>
              <a:buChar char="Ø"/>
            </a:pPr>
            <a:r>
              <a:rPr lang="nl-BE" sz="1200" dirty="0" smtClean="0">
                <a:solidFill>
                  <a:schemeClr val="bg1"/>
                </a:solidFill>
              </a:rPr>
              <a:t> </a:t>
            </a:r>
            <a:r>
              <a:rPr lang="en-GB" sz="1200" dirty="0" err="1" smtClean="0">
                <a:solidFill>
                  <a:schemeClr val="bg1"/>
                </a:solidFill>
              </a:rPr>
              <a:t>sI</a:t>
            </a:r>
            <a:r>
              <a:rPr lang="en-GB" sz="1200" dirty="0" smtClean="0">
                <a:solidFill>
                  <a:schemeClr val="bg1"/>
                </a:solidFill>
              </a:rPr>
              <a:t>&lt;-</a:t>
            </a:r>
            <a:r>
              <a:rPr lang="en-GB" sz="1200" dirty="0" err="1" smtClean="0">
                <a:solidFill>
                  <a:schemeClr val="bg1"/>
                </a:solidFill>
              </a:rPr>
              <a:t>as.factor</a:t>
            </a:r>
            <a:r>
              <a:rPr lang="en-GB" sz="1200" dirty="0" smtClean="0">
                <a:solidFill>
                  <a:schemeClr val="bg1"/>
                </a:solidFill>
              </a:rPr>
              <a:t>(</a:t>
            </a:r>
            <a:r>
              <a:rPr lang="en-GB" sz="1200" dirty="0" err="1" smtClean="0">
                <a:solidFill>
                  <a:schemeClr val="bg1"/>
                </a:solidFill>
              </a:rPr>
              <a:t>colnames</a:t>
            </a:r>
            <a:r>
              <a:rPr lang="en-GB" sz="1200" dirty="0" smtClean="0">
                <a:solidFill>
                  <a:schemeClr val="bg1"/>
                </a:solidFill>
              </a:rPr>
              <a:t>(</a:t>
            </a:r>
            <a:r>
              <a:rPr lang="en-GB" sz="1200" dirty="0" err="1" smtClean="0">
                <a:solidFill>
                  <a:schemeClr val="bg1"/>
                </a:solidFill>
              </a:rPr>
              <a:t>dat</a:t>
            </a:r>
            <a:r>
              <a:rPr lang="en-GB" sz="1200" dirty="0" smtClean="0">
                <a:solidFill>
                  <a:schemeClr val="bg1"/>
                </a:solidFill>
              </a:rPr>
              <a:t>))</a:t>
            </a:r>
          </a:p>
          <a:p>
            <a:pPr>
              <a:buFont typeface="Wingdings"/>
              <a:buChar char="Ø"/>
            </a:pPr>
            <a:r>
              <a:rPr lang="en-GB" sz="1200" dirty="0" smtClean="0">
                <a:solidFill>
                  <a:schemeClr val="bg1"/>
                </a:solidFill>
              </a:rPr>
              <a:t> </a:t>
            </a:r>
            <a:r>
              <a:rPr lang="nl-BE" sz="1200" dirty="0" err="1" smtClean="0">
                <a:solidFill>
                  <a:schemeClr val="bg1"/>
                </a:solidFill>
              </a:rPr>
              <a:t>train.dat</a:t>
            </a:r>
            <a:r>
              <a:rPr lang="nl-BE" sz="1200" dirty="0" smtClean="0">
                <a:solidFill>
                  <a:schemeClr val="bg1"/>
                </a:solidFill>
              </a:rPr>
              <a:t>&lt;-list(x=dat,y=labels,</a:t>
            </a:r>
            <a:r>
              <a:rPr lang="nl-BE" sz="1200" dirty="0" err="1" smtClean="0">
                <a:solidFill>
                  <a:schemeClr val="bg1"/>
                </a:solidFill>
              </a:rPr>
              <a:t>geneid</a:t>
            </a:r>
            <a:r>
              <a:rPr lang="nl-BE" sz="1200" dirty="0" smtClean="0">
                <a:solidFill>
                  <a:schemeClr val="bg1"/>
                </a:solidFill>
              </a:rPr>
              <a:t>=</a:t>
            </a:r>
            <a:r>
              <a:rPr lang="nl-BE" sz="1200" dirty="0" err="1" smtClean="0">
                <a:solidFill>
                  <a:schemeClr val="bg1"/>
                </a:solidFill>
              </a:rPr>
              <a:t>gI</a:t>
            </a:r>
            <a:r>
              <a:rPr lang="nl-BE" sz="1200" dirty="0" smtClean="0">
                <a:solidFill>
                  <a:schemeClr val="bg1"/>
                </a:solidFill>
              </a:rPr>
              <a:t>,</a:t>
            </a:r>
            <a:r>
              <a:rPr lang="nl-BE" sz="1200" dirty="0" err="1" smtClean="0">
                <a:solidFill>
                  <a:schemeClr val="bg1"/>
                </a:solidFill>
              </a:rPr>
              <a:t>sampleid</a:t>
            </a:r>
            <a:r>
              <a:rPr lang="nl-BE" sz="1200" dirty="0" smtClean="0">
                <a:solidFill>
                  <a:schemeClr val="bg1"/>
                </a:solidFill>
              </a:rPr>
              <a:t>=</a:t>
            </a:r>
            <a:r>
              <a:rPr lang="nl-BE" sz="1200" dirty="0" err="1" smtClean="0">
                <a:solidFill>
                  <a:schemeClr val="bg1"/>
                </a:solidFill>
              </a:rPr>
              <a:t>sI</a:t>
            </a:r>
            <a:r>
              <a:rPr lang="nl-BE" sz="1200" dirty="0" smtClean="0">
                <a:solidFill>
                  <a:schemeClr val="bg1"/>
                </a:solidFill>
              </a:rPr>
              <a:t>)</a:t>
            </a:r>
          </a:p>
          <a:p>
            <a:pPr>
              <a:buFont typeface="Wingdings"/>
              <a:buChar char="Ø"/>
            </a:pPr>
            <a:r>
              <a:rPr lang="nl-BE" sz="1200" dirty="0" smtClean="0">
                <a:solidFill>
                  <a:schemeClr val="bg1"/>
                </a:solidFill>
              </a:rPr>
              <a:t> </a:t>
            </a:r>
            <a:r>
              <a:rPr lang="en-GB" sz="1200" dirty="0" smtClean="0">
                <a:solidFill>
                  <a:schemeClr val="bg1"/>
                </a:solidFill>
              </a:rPr>
              <a:t>model&lt;-</a:t>
            </a:r>
            <a:r>
              <a:rPr lang="en-GB" sz="1200" dirty="0" err="1" smtClean="0">
                <a:solidFill>
                  <a:schemeClr val="bg1"/>
                </a:solidFill>
              </a:rPr>
              <a:t>pamr.train</a:t>
            </a:r>
            <a:r>
              <a:rPr lang="en-GB" sz="1200" dirty="0" smtClean="0">
                <a:solidFill>
                  <a:schemeClr val="bg1"/>
                </a:solidFill>
              </a:rPr>
              <a:t>(train.dat)</a:t>
            </a:r>
          </a:p>
          <a:p>
            <a:pPr>
              <a:buFont typeface="Wingdings"/>
              <a:buChar char="Ø"/>
            </a:pPr>
            <a:r>
              <a:rPr lang="en-GB" sz="1200" dirty="0" smtClean="0">
                <a:solidFill>
                  <a:schemeClr val="bg1"/>
                </a:solidFill>
              </a:rPr>
              <a:t> </a:t>
            </a:r>
            <a:r>
              <a:rPr lang="en-US" sz="1200" dirty="0" err="1" smtClean="0">
                <a:solidFill>
                  <a:schemeClr val="bg1"/>
                </a:solidFill>
              </a:rPr>
              <a:t>set.seed</a:t>
            </a:r>
            <a:r>
              <a:rPr lang="en-US" sz="1200" dirty="0" smtClean="0">
                <a:solidFill>
                  <a:schemeClr val="bg1"/>
                </a:solidFill>
              </a:rPr>
              <a:t>(4)</a:t>
            </a:r>
            <a:endParaRPr lang="nl-BE" sz="1200" dirty="0" smtClean="0">
              <a:solidFill>
                <a:schemeClr val="bg1"/>
              </a:solidFill>
            </a:endParaRPr>
          </a:p>
          <a:p>
            <a:pPr>
              <a:buFont typeface="Wingdings"/>
              <a:buChar char="Ø"/>
            </a:pPr>
            <a:r>
              <a:rPr lang="nl-BE" sz="1200" dirty="0" smtClean="0">
                <a:solidFill>
                  <a:schemeClr val="bg1"/>
                </a:solidFill>
              </a:rPr>
              <a:t> </a:t>
            </a:r>
            <a:r>
              <a:rPr lang="en-US" sz="1200" dirty="0" smtClean="0">
                <a:solidFill>
                  <a:schemeClr val="bg1"/>
                </a:solidFill>
              </a:rPr>
              <a:t>model.cv&lt;-</a:t>
            </a:r>
            <a:r>
              <a:rPr lang="en-US" sz="1200" dirty="0" err="1" smtClean="0">
                <a:solidFill>
                  <a:schemeClr val="bg1"/>
                </a:solidFill>
              </a:rPr>
              <a:t>pamr.cv</a:t>
            </a:r>
            <a:r>
              <a:rPr lang="en-US" sz="1200" dirty="0" smtClean="0">
                <a:solidFill>
                  <a:schemeClr val="bg1"/>
                </a:solidFill>
              </a:rPr>
              <a:t>(</a:t>
            </a:r>
            <a:r>
              <a:rPr lang="en-US" sz="1200" dirty="0" err="1" smtClean="0">
                <a:solidFill>
                  <a:schemeClr val="bg1"/>
                </a:solidFill>
              </a:rPr>
              <a:t>model,train.dat,nfold</a:t>
            </a:r>
            <a:r>
              <a:rPr lang="en-US" sz="1200" dirty="0" smtClean="0">
                <a:solidFill>
                  <a:schemeClr val="bg1"/>
                </a:solidFill>
              </a:rPr>
              <a:t>=10)</a:t>
            </a:r>
            <a:endParaRPr lang="nl-BE" sz="1200" dirty="0" smtClean="0">
              <a:solidFill>
                <a:schemeClr val="bg1"/>
              </a:solidFill>
            </a:endParaRPr>
          </a:p>
          <a:p>
            <a:pPr>
              <a:buFont typeface="Wingdings"/>
              <a:buChar char="Ø"/>
            </a:pPr>
            <a:r>
              <a:rPr lang="nl-BE" sz="1200" dirty="0" smtClean="0">
                <a:solidFill>
                  <a:schemeClr val="bg1"/>
                </a:solidFill>
              </a:rPr>
              <a:t> </a:t>
            </a:r>
            <a:r>
              <a:rPr lang="en-US" sz="1200" dirty="0" smtClean="0">
                <a:solidFill>
                  <a:schemeClr val="bg1"/>
                </a:solidFill>
              </a:rPr>
              <a:t>model.cv</a:t>
            </a:r>
            <a:endParaRPr lang="nl-BE" sz="1200" dirty="0" smtClean="0">
              <a:solidFill>
                <a:schemeClr val="bg1"/>
              </a:solidFill>
            </a:endParaRPr>
          </a:p>
          <a:p>
            <a:pPr>
              <a:buFont typeface="Wingdings"/>
              <a:buChar char="Ø"/>
            </a:pPr>
            <a:r>
              <a:rPr lang="nl-BE" sz="1200" dirty="0" smtClean="0">
                <a:solidFill>
                  <a:schemeClr val="bg1"/>
                </a:solidFill>
              </a:rPr>
              <a:t> </a:t>
            </a:r>
            <a:r>
              <a:rPr lang="en-US" sz="1200" dirty="0" smtClean="0">
                <a:solidFill>
                  <a:schemeClr val="bg1"/>
                </a:solidFill>
              </a:rPr>
              <a:t>source("C:\\PhD and </a:t>
            </a:r>
            <a:r>
              <a:rPr lang="en-US" sz="1200" dirty="0" err="1" smtClean="0">
                <a:solidFill>
                  <a:schemeClr val="bg1"/>
                </a:solidFill>
              </a:rPr>
              <a:t>postdoc</a:t>
            </a:r>
            <a:r>
              <a:rPr lang="en-US" sz="1200" dirty="0" smtClean="0">
                <a:solidFill>
                  <a:schemeClr val="bg1"/>
                </a:solidFill>
              </a:rPr>
              <a:t> project\\course liege 20112012\\</a:t>
            </a:r>
            <a:r>
              <a:rPr lang="en-US" sz="1200" dirty="0" err="1" smtClean="0">
                <a:solidFill>
                  <a:schemeClr val="bg1"/>
                </a:solidFill>
              </a:rPr>
              <a:t>nsccv.R</a:t>
            </a:r>
            <a:r>
              <a:rPr lang="en-US" sz="1200" dirty="0" smtClean="0">
                <a:solidFill>
                  <a:schemeClr val="bg1"/>
                </a:solidFill>
              </a:rPr>
              <a:t>")</a:t>
            </a:r>
            <a:endParaRPr lang="nl-BE" sz="1200" dirty="0" smtClean="0">
              <a:solidFill>
                <a:schemeClr val="bg1"/>
              </a:solidFill>
            </a:endParaRPr>
          </a:p>
          <a:p>
            <a:pPr>
              <a:buFont typeface="Wingdings"/>
              <a:buChar char="Ø"/>
            </a:pPr>
            <a:r>
              <a:rPr lang="nl-BE" sz="1200" dirty="0" smtClean="0">
                <a:solidFill>
                  <a:schemeClr val="bg1"/>
                </a:solidFill>
              </a:rPr>
              <a:t> </a:t>
            </a:r>
            <a:r>
              <a:rPr lang="en-US" sz="1200" dirty="0" smtClean="0">
                <a:solidFill>
                  <a:schemeClr val="bg1"/>
                </a:solidFill>
              </a:rPr>
              <a:t>objects()</a:t>
            </a:r>
            <a:endParaRPr lang="nl-BE" sz="1200" dirty="0" smtClean="0">
              <a:solidFill>
                <a:schemeClr val="bg1"/>
              </a:solidFill>
            </a:endParaRPr>
          </a:p>
          <a:p>
            <a:pPr>
              <a:buFont typeface="Wingdings"/>
              <a:buChar char="Ø"/>
            </a:pPr>
            <a:r>
              <a:rPr lang="nl-BE" sz="1200" dirty="0" smtClean="0">
                <a:solidFill>
                  <a:schemeClr val="bg1"/>
                </a:solidFill>
              </a:rPr>
              <a:t> </a:t>
            </a:r>
            <a:r>
              <a:rPr lang="en-US" sz="1200" dirty="0" err="1" smtClean="0">
                <a:solidFill>
                  <a:schemeClr val="bg1"/>
                </a:solidFill>
              </a:rPr>
              <a:t>ncv</a:t>
            </a:r>
            <a:r>
              <a:rPr lang="en-US" sz="1200" dirty="0" smtClean="0">
                <a:solidFill>
                  <a:schemeClr val="bg1"/>
                </a:solidFill>
              </a:rPr>
              <a:t> &lt;- length(</a:t>
            </a:r>
            <a:r>
              <a:rPr lang="en-US" sz="1200" dirty="0" err="1" smtClean="0">
                <a:solidFill>
                  <a:schemeClr val="bg1"/>
                </a:solidFill>
              </a:rPr>
              <a:t>train.dat$y</a:t>
            </a:r>
            <a:r>
              <a:rPr lang="en-US" sz="1200" dirty="0" smtClean="0">
                <a:solidFill>
                  <a:schemeClr val="bg1"/>
                </a:solidFill>
              </a:rPr>
              <a:t>)</a:t>
            </a:r>
            <a:endParaRPr lang="nl-BE" sz="1200" dirty="0" smtClean="0">
              <a:solidFill>
                <a:schemeClr val="bg1"/>
              </a:solidFill>
            </a:endParaRPr>
          </a:p>
          <a:p>
            <a:pPr>
              <a:buFont typeface="Wingdings"/>
              <a:buChar char="Ø"/>
            </a:pPr>
            <a:r>
              <a:rPr lang="nl-BE" sz="1200" dirty="0" smtClean="0">
                <a:solidFill>
                  <a:schemeClr val="bg1"/>
                </a:solidFill>
              </a:rPr>
              <a:t> </a:t>
            </a:r>
            <a:r>
              <a:rPr lang="en-US" sz="1200" dirty="0" err="1" smtClean="0">
                <a:solidFill>
                  <a:schemeClr val="bg1"/>
                </a:solidFill>
              </a:rPr>
              <a:t>ncv</a:t>
            </a:r>
            <a:endParaRPr lang="nl-BE" sz="1200" dirty="0" smtClean="0">
              <a:solidFill>
                <a:schemeClr val="bg1"/>
              </a:solidFill>
            </a:endParaRPr>
          </a:p>
          <a:p>
            <a:pPr>
              <a:buFont typeface="Wingdings"/>
              <a:buChar char="Ø"/>
            </a:pPr>
            <a:r>
              <a:rPr lang="nl-BE" sz="1200" dirty="0" smtClean="0">
                <a:solidFill>
                  <a:schemeClr val="bg1"/>
                </a:solidFill>
              </a:rPr>
              <a:t> </a:t>
            </a:r>
            <a:r>
              <a:rPr lang="en-US" sz="1200" dirty="0" err="1" smtClean="0">
                <a:solidFill>
                  <a:schemeClr val="bg1"/>
                </a:solidFill>
              </a:rPr>
              <a:t>set.seed</a:t>
            </a:r>
            <a:r>
              <a:rPr lang="en-US" sz="1200" dirty="0" smtClean="0">
                <a:solidFill>
                  <a:schemeClr val="bg1"/>
                </a:solidFill>
              </a:rPr>
              <a:t>(4)</a:t>
            </a:r>
            <a:endParaRPr lang="nl-BE" sz="1200" dirty="0" smtClean="0">
              <a:solidFill>
                <a:schemeClr val="bg1"/>
              </a:solidFill>
            </a:endParaRPr>
          </a:p>
          <a:p>
            <a:pPr>
              <a:buFont typeface="Wingdings"/>
              <a:buChar char="Ø"/>
            </a:pPr>
            <a:r>
              <a:rPr lang="nl-BE" sz="1200" dirty="0" smtClean="0">
                <a:solidFill>
                  <a:schemeClr val="bg1"/>
                </a:solidFill>
              </a:rPr>
              <a:t> </a:t>
            </a:r>
            <a:r>
              <a:rPr lang="en-US" sz="1200" dirty="0" smtClean="0">
                <a:solidFill>
                  <a:schemeClr val="bg1"/>
                </a:solidFill>
              </a:rPr>
              <a:t>model.cv&lt;-</a:t>
            </a:r>
            <a:r>
              <a:rPr lang="en-US" sz="1200" dirty="0" err="1" smtClean="0">
                <a:solidFill>
                  <a:schemeClr val="bg1"/>
                </a:solidFill>
              </a:rPr>
              <a:t>MYpamr.cv</a:t>
            </a:r>
            <a:r>
              <a:rPr lang="en-US" sz="1200" dirty="0" smtClean="0">
                <a:solidFill>
                  <a:schemeClr val="bg1"/>
                </a:solidFill>
              </a:rPr>
              <a:t>(model, train.dat, folds=</a:t>
            </a:r>
            <a:r>
              <a:rPr lang="en-US" sz="1200" dirty="0" err="1" smtClean="0">
                <a:solidFill>
                  <a:schemeClr val="bg1"/>
                </a:solidFill>
              </a:rPr>
              <a:t>as.list</a:t>
            </a:r>
            <a:r>
              <a:rPr lang="en-US" sz="1200" dirty="0" smtClean="0">
                <a:solidFill>
                  <a:schemeClr val="bg1"/>
                </a:solidFill>
              </a:rPr>
              <a:t>(</a:t>
            </a:r>
            <a:r>
              <a:rPr lang="en-US" sz="1200" dirty="0" err="1" smtClean="0">
                <a:solidFill>
                  <a:schemeClr val="bg1"/>
                </a:solidFill>
              </a:rPr>
              <a:t>seq</a:t>
            </a:r>
            <a:r>
              <a:rPr lang="en-US" sz="1200" dirty="0" smtClean="0">
                <a:solidFill>
                  <a:schemeClr val="bg1"/>
                </a:solidFill>
              </a:rPr>
              <a:t>(</a:t>
            </a:r>
            <a:r>
              <a:rPr lang="en-US" sz="1200" dirty="0" err="1" smtClean="0">
                <a:solidFill>
                  <a:schemeClr val="bg1"/>
                </a:solidFill>
              </a:rPr>
              <a:t>ncv</a:t>
            </a:r>
            <a:r>
              <a:rPr lang="en-US" sz="1200" dirty="0" smtClean="0">
                <a:solidFill>
                  <a:schemeClr val="bg1"/>
                </a:solidFill>
              </a:rPr>
              <a:t>)))</a:t>
            </a:r>
            <a:r>
              <a:rPr lang="en-GB" sz="1200" dirty="0" smtClean="0">
                <a:solidFill>
                  <a:schemeClr val="bg1"/>
                </a:solidFill>
              </a:rPr>
              <a:t>                                             </a:t>
            </a:r>
            <a:r>
              <a:rPr lang="en-GB" sz="1200" dirty="0" smtClean="0">
                <a:solidFill>
                  <a:srgbClr val="FFC000"/>
                </a:solidFill>
              </a:rPr>
              <a:t># PAM with leave-one-out cross -</a:t>
            </a:r>
            <a:endParaRPr lang="nl-BE" sz="1200" dirty="0" smtClean="0">
              <a:solidFill>
                <a:srgbClr val="FFC000"/>
              </a:solidFill>
            </a:endParaRPr>
          </a:p>
          <a:p>
            <a:pPr>
              <a:buFont typeface="Wingdings"/>
              <a:buChar char="Ø"/>
            </a:pPr>
            <a:r>
              <a:rPr lang="nl-BE" sz="1200" dirty="0" smtClean="0">
                <a:solidFill>
                  <a:schemeClr val="bg1"/>
                </a:solidFill>
              </a:rPr>
              <a:t> </a:t>
            </a:r>
            <a:r>
              <a:rPr lang="en-GB" sz="1200" dirty="0" err="1" smtClean="0">
                <a:solidFill>
                  <a:schemeClr val="bg1"/>
                </a:solidFill>
              </a:rPr>
              <a:t>pamr.plotcv</a:t>
            </a:r>
            <a:r>
              <a:rPr lang="en-GB" sz="1200" dirty="0" smtClean="0">
                <a:solidFill>
                  <a:schemeClr val="bg1"/>
                </a:solidFill>
              </a:rPr>
              <a:t>(model.cv)                                                                                                                 </a:t>
            </a:r>
            <a:r>
              <a:rPr lang="en-GB" sz="1200" dirty="0" smtClean="0">
                <a:solidFill>
                  <a:srgbClr val="FFC000"/>
                </a:solidFill>
              </a:rPr>
              <a:t>validation and threshold 1.26</a:t>
            </a:r>
            <a:endParaRPr lang="nl-BE" sz="1200" dirty="0" smtClean="0">
              <a:solidFill>
                <a:srgbClr val="FFC000"/>
              </a:solidFill>
            </a:endParaRPr>
          </a:p>
          <a:p>
            <a:pPr>
              <a:buFont typeface="Wingdings"/>
              <a:buChar char="Ø"/>
            </a:pPr>
            <a:r>
              <a:rPr lang="nl-BE" sz="1200" dirty="0" smtClean="0">
                <a:solidFill>
                  <a:schemeClr val="bg1"/>
                </a:solidFill>
              </a:rPr>
              <a:t> </a:t>
            </a:r>
            <a:r>
              <a:rPr lang="en-GB" sz="1200" dirty="0" smtClean="0">
                <a:solidFill>
                  <a:schemeClr val="bg1"/>
                </a:solidFill>
              </a:rPr>
              <a:t>Delta=1.26</a:t>
            </a:r>
            <a:endParaRPr lang="nl-BE" sz="1200" dirty="0" smtClean="0">
              <a:solidFill>
                <a:schemeClr val="bg1"/>
              </a:solidFill>
            </a:endParaRPr>
          </a:p>
          <a:p>
            <a:pPr>
              <a:buFont typeface="Wingdings"/>
              <a:buChar char="Ø"/>
            </a:pPr>
            <a:r>
              <a:rPr lang="nl-BE" sz="1200" dirty="0" smtClean="0">
                <a:solidFill>
                  <a:schemeClr val="bg1"/>
                </a:solidFill>
              </a:rPr>
              <a:t> </a:t>
            </a:r>
            <a:r>
              <a:rPr lang="en-GB" sz="1200" dirty="0" err="1" smtClean="0">
                <a:solidFill>
                  <a:schemeClr val="bg1"/>
                </a:solidFill>
              </a:rPr>
              <a:t>pamr.confusion</a:t>
            </a:r>
            <a:r>
              <a:rPr lang="en-GB" sz="1200" dirty="0" smtClean="0">
                <a:solidFill>
                  <a:schemeClr val="bg1"/>
                </a:solidFill>
              </a:rPr>
              <a:t>(</a:t>
            </a:r>
            <a:r>
              <a:rPr lang="en-GB" sz="1200" dirty="0" err="1" smtClean="0">
                <a:solidFill>
                  <a:schemeClr val="bg1"/>
                </a:solidFill>
              </a:rPr>
              <a:t>model.cv,Delta</a:t>
            </a:r>
            <a:r>
              <a:rPr lang="en-GB" sz="1200" dirty="0" smtClean="0">
                <a:solidFill>
                  <a:schemeClr val="bg1"/>
                </a:solidFill>
              </a:rPr>
              <a:t>)</a:t>
            </a:r>
            <a:endParaRPr lang="nl-BE" sz="1200" dirty="0" smtClean="0">
              <a:solidFill>
                <a:schemeClr val="bg1"/>
              </a:solidFill>
            </a:endParaRPr>
          </a:p>
          <a:p>
            <a:pPr>
              <a:buFont typeface="Wingdings"/>
              <a:buChar char="Ø"/>
            </a:pPr>
            <a:r>
              <a:rPr lang="nl-BE" sz="1200" dirty="0" smtClean="0">
                <a:solidFill>
                  <a:schemeClr val="bg1"/>
                </a:solidFill>
              </a:rPr>
              <a:t> </a:t>
            </a:r>
            <a:r>
              <a:rPr lang="en-GB" sz="1200" dirty="0" smtClean="0">
                <a:solidFill>
                  <a:schemeClr val="bg1"/>
                </a:solidFill>
              </a:rPr>
              <a:t>listtop5&lt;-</a:t>
            </a:r>
            <a:r>
              <a:rPr lang="en-GB" sz="1200" dirty="0" err="1" smtClean="0">
                <a:solidFill>
                  <a:schemeClr val="bg1"/>
                </a:solidFill>
              </a:rPr>
              <a:t>pamr.listgenes</a:t>
            </a:r>
            <a:r>
              <a:rPr lang="en-GB" sz="1200" dirty="0" smtClean="0">
                <a:solidFill>
                  <a:schemeClr val="bg1"/>
                </a:solidFill>
              </a:rPr>
              <a:t>(</a:t>
            </a:r>
            <a:r>
              <a:rPr lang="en-GB" sz="1200" dirty="0" err="1" smtClean="0">
                <a:solidFill>
                  <a:schemeClr val="bg1"/>
                </a:solidFill>
              </a:rPr>
              <a:t>model,train.dat,Delta</a:t>
            </a:r>
            <a:r>
              <a:rPr lang="en-GB" sz="1200" dirty="0" smtClean="0">
                <a:solidFill>
                  <a:schemeClr val="bg1"/>
                </a:solidFill>
              </a:rPr>
              <a:t>)</a:t>
            </a:r>
            <a:endParaRPr lang="nl-BE" sz="1200" dirty="0" smtClean="0">
              <a:solidFill>
                <a:schemeClr val="bg1"/>
              </a:solidFill>
            </a:endParaRPr>
          </a:p>
          <a:p>
            <a:pPr>
              <a:buFont typeface="Wingdings"/>
              <a:buChar char="Ø"/>
            </a:pPr>
            <a:r>
              <a:rPr lang="en-GB" sz="1200" dirty="0" smtClean="0">
                <a:solidFill>
                  <a:schemeClr val="bg1"/>
                </a:solidFill>
              </a:rPr>
              <a:t> </a:t>
            </a:r>
            <a:r>
              <a:rPr lang="en-GB" sz="1200" dirty="0" err="1" smtClean="0">
                <a:solidFill>
                  <a:schemeClr val="bg1"/>
                </a:solidFill>
              </a:rPr>
              <a:t>write.table</a:t>
            </a:r>
            <a:r>
              <a:rPr lang="en-GB" sz="1200" dirty="0" smtClean="0">
                <a:solidFill>
                  <a:schemeClr val="bg1"/>
                </a:solidFill>
              </a:rPr>
              <a:t>(listtop5, "pamrall_listgenestop5genes.txt", sep='\t', quote=F) </a:t>
            </a:r>
            <a:endParaRPr lang="nl-BE" sz="1200" dirty="0" smtClean="0">
              <a:solidFill>
                <a:schemeClr val="bg1"/>
              </a:solidFill>
            </a:endParaRPr>
          </a:p>
          <a:p>
            <a:pPr>
              <a:buFont typeface="Wingdings"/>
              <a:buChar char="Ø"/>
            </a:pPr>
            <a:r>
              <a:rPr lang="nl-BE" sz="1200" dirty="0" smtClean="0">
                <a:solidFill>
                  <a:schemeClr val="bg1"/>
                </a:solidFill>
              </a:rPr>
              <a:t> </a:t>
            </a:r>
            <a:r>
              <a:rPr lang="nl-BE" sz="1200" dirty="0" err="1" smtClean="0">
                <a:solidFill>
                  <a:schemeClr val="bg1"/>
                </a:solidFill>
              </a:rPr>
              <a:t>pamr.plotcen</a:t>
            </a:r>
            <a:r>
              <a:rPr lang="nl-BE" sz="1200" dirty="0" smtClean="0">
                <a:solidFill>
                  <a:schemeClr val="bg1"/>
                </a:solidFill>
              </a:rPr>
              <a:t>(model,</a:t>
            </a:r>
            <a:r>
              <a:rPr lang="nl-BE" sz="1200" dirty="0" err="1" smtClean="0">
                <a:solidFill>
                  <a:schemeClr val="bg1"/>
                </a:solidFill>
              </a:rPr>
              <a:t>train.dat</a:t>
            </a:r>
            <a:r>
              <a:rPr lang="nl-BE" sz="1200" dirty="0" smtClean="0">
                <a:solidFill>
                  <a:schemeClr val="bg1"/>
                </a:solidFill>
              </a:rPr>
              <a:t>,Delta)</a:t>
            </a:r>
          </a:p>
          <a:p>
            <a:pPr>
              <a:buFont typeface="Wingdings"/>
              <a:buChar char="Ø"/>
            </a:pPr>
            <a:r>
              <a:rPr lang="nl-BE" sz="1200" dirty="0" smtClean="0">
                <a:solidFill>
                  <a:schemeClr val="bg1"/>
                </a:solidFill>
              </a:rPr>
              <a:t> </a:t>
            </a:r>
            <a:r>
              <a:rPr lang="nl-BE" sz="1200" dirty="0" err="1" smtClean="0">
                <a:solidFill>
                  <a:schemeClr val="bg1"/>
                </a:solidFill>
              </a:rPr>
              <a:t>pamr.geneplot</a:t>
            </a:r>
            <a:r>
              <a:rPr lang="nl-BE" sz="1200" dirty="0" smtClean="0">
                <a:solidFill>
                  <a:schemeClr val="bg1"/>
                </a:solidFill>
              </a:rPr>
              <a:t>(model,</a:t>
            </a:r>
            <a:r>
              <a:rPr lang="nl-BE" sz="1200" dirty="0" err="1" smtClean="0">
                <a:solidFill>
                  <a:schemeClr val="bg1"/>
                </a:solidFill>
              </a:rPr>
              <a:t>train.dat</a:t>
            </a:r>
            <a:r>
              <a:rPr lang="nl-BE" sz="1200" dirty="0" smtClean="0">
                <a:solidFill>
                  <a:schemeClr val="bg1"/>
                </a:solidFill>
              </a:rPr>
              <a:t>,Delta)</a:t>
            </a:r>
          </a:p>
          <a:p>
            <a:pPr>
              <a:buFont typeface="Wingdings"/>
              <a:buChar char="Ø"/>
            </a:pPr>
            <a:r>
              <a:rPr lang="nl-BE" sz="1200" dirty="0" smtClean="0">
                <a:solidFill>
                  <a:schemeClr val="bg1"/>
                </a:solidFill>
              </a:rPr>
              <a:t> </a:t>
            </a:r>
            <a:r>
              <a:rPr lang="nl-BE" sz="1200" dirty="0" err="1" smtClean="0">
                <a:solidFill>
                  <a:schemeClr val="bg1"/>
                </a:solidFill>
              </a:rPr>
              <a:t>pamr.predict</a:t>
            </a:r>
            <a:r>
              <a:rPr lang="nl-BE" sz="1200" dirty="0" smtClean="0">
                <a:solidFill>
                  <a:schemeClr val="bg1"/>
                </a:solidFill>
              </a:rPr>
              <a:t>(model,seltop5,Delta,type="</a:t>
            </a:r>
            <a:r>
              <a:rPr lang="nl-BE" sz="1200" dirty="0" err="1" smtClean="0">
                <a:solidFill>
                  <a:schemeClr val="bg1"/>
                </a:solidFill>
              </a:rPr>
              <a:t>posterior</a:t>
            </a:r>
            <a:r>
              <a:rPr lang="nl-BE" sz="1200" dirty="0" smtClean="0">
                <a:solidFill>
                  <a:schemeClr val="bg1"/>
                </a:solidFill>
              </a:rPr>
              <a:t>")</a:t>
            </a:r>
            <a:endParaRPr lang="nl-BE" sz="1400" dirty="0">
              <a:solidFill>
                <a:schemeClr val="bg1"/>
              </a:solidFill>
            </a:endParaRPr>
          </a:p>
        </p:txBody>
      </p:sp>
      <p:sp>
        <p:nvSpPr>
          <p:cNvPr id="6" name="Right Brace 5"/>
          <p:cNvSpPr/>
          <p:nvPr/>
        </p:nvSpPr>
        <p:spPr>
          <a:xfrm>
            <a:off x="6643698" y="1142984"/>
            <a:ext cx="71438" cy="285752"/>
          </a:xfrm>
          <a:prstGeom prst="rightBrace">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7" name="Right Brace 6"/>
          <p:cNvSpPr/>
          <p:nvPr/>
        </p:nvSpPr>
        <p:spPr>
          <a:xfrm>
            <a:off x="6286508" y="1484784"/>
            <a:ext cx="441168" cy="4392488"/>
          </a:xfrm>
          <a:prstGeom prst="rightBrace">
            <a:avLst/>
          </a:prstGeom>
          <a:no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pic>
        <p:nvPicPr>
          <p:cNvPr id="8" name="Picture 2"/>
          <p:cNvPicPr>
            <a:picLocks noChangeAspect="1" noChangeArrowheads="1"/>
          </p:cNvPicPr>
          <p:nvPr/>
        </p:nvPicPr>
        <p:blipFill>
          <a:blip r:embed="rId4" cstate="print"/>
          <a:srcRect b="50123"/>
          <a:stretch>
            <a:fillRect/>
          </a:stretch>
        </p:blipFill>
        <p:spPr>
          <a:xfrm>
            <a:off x="6812579" y="2060848"/>
            <a:ext cx="3443489" cy="1714512"/>
          </a:xfrm>
          <a:prstGeom prst="rect">
            <a:avLst/>
          </a:prstGeom>
          <a:noFill/>
        </p:spPr>
      </p:pic>
    </p:spTree>
    <p:custDataLst>
      <p:tags r:id="rId1"/>
    </p:custData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11267"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11268"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11269" name="Text Box 3"/>
          <p:cNvSpPr txBox="1">
            <a:spLocks noChangeArrowheads="1"/>
          </p:cNvSpPr>
          <p:nvPr/>
        </p:nvSpPr>
        <p:spPr bwMode="auto">
          <a:xfrm>
            <a:off x="174625" y="476250"/>
            <a:ext cx="10183813" cy="2739211"/>
          </a:xfrm>
          <a:prstGeom prst="rect">
            <a:avLst/>
          </a:prstGeom>
          <a:noFill/>
          <a:ln w="9525">
            <a:noFill/>
            <a:miter lim="800000"/>
            <a:headEnd/>
            <a:tailEnd/>
          </a:ln>
        </p:spPr>
        <p:txBody>
          <a:bodyPr>
            <a:spAutoFit/>
          </a:bodyPr>
          <a:lstStyle/>
          <a:p>
            <a:pPr marL="182563" algn="just" defTabSz="534988">
              <a:buFont typeface="Arial" pitchFamily="34" charset="0"/>
              <a:buChar char="•"/>
            </a:pPr>
            <a:r>
              <a:rPr lang="nl-BE" sz="2400" dirty="0" smtClean="0">
                <a:solidFill>
                  <a:schemeClr val="bg1"/>
                </a:solidFill>
                <a:cs typeface="Times New Roman" pitchFamily="18" charset="0"/>
              </a:rPr>
              <a:t> Gene </a:t>
            </a:r>
            <a:r>
              <a:rPr lang="nl-BE" sz="2400" dirty="0" err="1" smtClean="0">
                <a:solidFill>
                  <a:schemeClr val="bg1"/>
                </a:solidFill>
                <a:cs typeface="Times New Roman" pitchFamily="18" charset="0"/>
              </a:rPr>
              <a:t>expression</a:t>
            </a:r>
            <a:r>
              <a:rPr lang="nl-BE" sz="2400" dirty="0" smtClean="0">
                <a:solidFill>
                  <a:schemeClr val="bg1"/>
                </a:solidFill>
                <a:cs typeface="Times New Roman" pitchFamily="18" charset="0"/>
              </a:rPr>
              <a:t> </a:t>
            </a:r>
            <a:r>
              <a:rPr lang="nl-BE" sz="2400" dirty="0" err="1" smtClean="0">
                <a:solidFill>
                  <a:schemeClr val="bg1"/>
                </a:solidFill>
                <a:cs typeface="Times New Roman" pitchFamily="18" charset="0"/>
              </a:rPr>
              <a:t>microarrays</a:t>
            </a:r>
            <a:r>
              <a:rPr lang="nl-BE" sz="2400" dirty="0" smtClean="0">
                <a:solidFill>
                  <a:schemeClr val="bg1"/>
                </a:solidFill>
                <a:cs typeface="Times New Roman" pitchFamily="18" charset="0"/>
              </a:rPr>
              <a:t>:</a:t>
            </a:r>
          </a:p>
          <a:p>
            <a:pPr marL="639763" lvl="1" algn="just" defTabSz="534988">
              <a:buFont typeface="Arial" pitchFamily="34" charset="0"/>
              <a:buChar char="•"/>
            </a:pPr>
            <a:r>
              <a:rPr lang="nl-BE" sz="2400" dirty="0" smtClean="0">
                <a:solidFill>
                  <a:schemeClr val="bg1"/>
                </a:solidFill>
                <a:cs typeface="Times New Roman" pitchFamily="18" charset="0"/>
              </a:rPr>
              <a:t> </a:t>
            </a:r>
            <a:r>
              <a:rPr lang="nl-BE" sz="2000" dirty="0" err="1" smtClean="0">
                <a:solidFill>
                  <a:schemeClr val="bg1"/>
                </a:solidFill>
                <a:cs typeface="Times New Roman" pitchFamily="18" charset="0"/>
              </a:rPr>
              <a:t>Powerful</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tool</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for</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measuring</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simultaneously</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expression</a:t>
            </a:r>
            <a:r>
              <a:rPr lang="nl-BE" sz="2000" dirty="0" smtClean="0">
                <a:solidFill>
                  <a:schemeClr val="bg1"/>
                </a:solidFill>
                <a:cs typeface="Times New Roman" pitchFamily="18" charset="0"/>
              </a:rPr>
              <a:t> of </a:t>
            </a:r>
            <a:r>
              <a:rPr lang="nl-BE" sz="2000" dirty="0" err="1" smtClean="0">
                <a:solidFill>
                  <a:schemeClr val="bg1"/>
                </a:solidFill>
                <a:cs typeface="Times New Roman" pitchFamily="18" charset="0"/>
              </a:rPr>
              <a:t>thousands</a:t>
            </a:r>
            <a:r>
              <a:rPr lang="nl-BE" sz="2000" dirty="0" smtClean="0">
                <a:solidFill>
                  <a:schemeClr val="bg1"/>
                </a:solidFill>
                <a:cs typeface="Times New Roman" pitchFamily="18" charset="0"/>
              </a:rPr>
              <a:t> of </a:t>
            </a:r>
            <a:r>
              <a:rPr lang="nl-BE" sz="2000" dirty="0" err="1" smtClean="0">
                <a:solidFill>
                  <a:schemeClr val="bg1"/>
                </a:solidFill>
                <a:cs typeface="Times New Roman" pitchFamily="18" charset="0"/>
              </a:rPr>
              <a:t>genes</a:t>
            </a:r>
            <a:r>
              <a:rPr lang="nl-BE" sz="2000" dirty="0" smtClean="0">
                <a:solidFill>
                  <a:schemeClr val="bg1"/>
                </a:solidFill>
                <a:cs typeface="Times New Roman" pitchFamily="18" charset="0"/>
              </a:rPr>
              <a:t> in </a:t>
            </a:r>
            <a:r>
              <a:rPr lang="nl-BE" sz="2000" dirty="0" err="1" smtClean="0">
                <a:solidFill>
                  <a:schemeClr val="bg1"/>
                </a:solidFill>
                <a:cs typeface="Times New Roman" pitchFamily="18" charset="0"/>
              </a:rPr>
              <a:t>one</a:t>
            </a:r>
            <a:r>
              <a:rPr lang="nl-BE" sz="2000" dirty="0" smtClean="0">
                <a:solidFill>
                  <a:schemeClr val="bg1"/>
                </a:solidFill>
                <a:cs typeface="Times New Roman" pitchFamily="18" charset="0"/>
              </a:rPr>
              <a:t> single experiment</a:t>
            </a:r>
          </a:p>
          <a:p>
            <a:pPr marL="639763" lvl="1" algn="just" defTabSz="534988"/>
            <a:endParaRPr lang="nl-BE" sz="600" dirty="0" smtClean="0">
              <a:solidFill>
                <a:schemeClr val="bg1"/>
              </a:solidFill>
              <a:cs typeface="Times New Roman" pitchFamily="18" charset="0"/>
            </a:endParaRPr>
          </a:p>
          <a:p>
            <a:pPr marL="639763" lvl="1" algn="just" defTabSz="534988">
              <a:buFont typeface="Arial" pitchFamily="34" charset="0"/>
              <a:buChar char="•"/>
            </a:pP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Comprehensive</a:t>
            </a:r>
            <a:r>
              <a:rPr lang="nl-BE" sz="2000" dirty="0" smtClean="0">
                <a:solidFill>
                  <a:schemeClr val="bg1"/>
                </a:solidFill>
                <a:cs typeface="Times New Roman" pitchFamily="18" charset="0"/>
              </a:rPr>
              <a:t> picture of gene </a:t>
            </a:r>
            <a:r>
              <a:rPr lang="nl-BE" sz="2000" dirty="0" err="1" smtClean="0">
                <a:solidFill>
                  <a:schemeClr val="bg1"/>
                </a:solidFill>
                <a:cs typeface="Times New Roman" pitchFamily="18" charset="0"/>
              </a:rPr>
              <a:t>expression</a:t>
            </a:r>
            <a:r>
              <a:rPr lang="nl-BE" sz="2000" dirty="0" smtClean="0">
                <a:solidFill>
                  <a:schemeClr val="bg1"/>
                </a:solidFill>
                <a:cs typeface="Times New Roman" pitchFamily="18" charset="0"/>
              </a:rPr>
              <a:t> at tissue/</a:t>
            </a:r>
            <a:r>
              <a:rPr lang="nl-BE" sz="2000" dirty="0" err="1" smtClean="0">
                <a:solidFill>
                  <a:schemeClr val="bg1"/>
                </a:solidFill>
                <a:cs typeface="Times New Roman" pitchFamily="18" charset="0"/>
              </a:rPr>
              <a:t>cellular</a:t>
            </a:r>
            <a:r>
              <a:rPr lang="nl-BE" sz="2000" dirty="0" smtClean="0">
                <a:solidFill>
                  <a:schemeClr val="bg1"/>
                </a:solidFill>
                <a:cs typeface="Times New Roman" pitchFamily="18" charset="0"/>
              </a:rPr>
              <a:t> level</a:t>
            </a:r>
          </a:p>
          <a:p>
            <a:pPr marL="639763" lvl="1" algn="just" defTabSz="534988"/>
            <a:endParaRPr lang="nl-BE" sz="600" dirty="0" smtClean="0">
              <a:solidFill>
                <a:schemeClr val="bg1"/>
              </a:solidFill>
              <a:cs typeface="Times New Roman" pitchFamily="18" charset="0"/>
            </a:endParaRPr>
          </a:p>
          <a:p>
            <a:pPr marL="639763" lvl="1" algn="just" defTabSz="534988">
              <a:buFont typeface="Arial" pitchFamily="34" charset="0"/>
              <a:buChar char="•"/>
            </a:pP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Comparing</a:t>
            </a:r>
            <a:r>
              <a:rPr lang="nl-BE" sz="2000" dirty="0" smtClean="0">
                <a:solidFill>
                  <a:schemeClr val="bg1"/>
                </a:solidFill>
                <a:cs typeface="Times New Roman" pitchFamily="18" charset="0"/>
              </a:rPr>
              <a:t> gene </a:t>
            </a:r>
            <a:r>
              <a:rPr lang="nl-BE" sz="2000" dirty="0" err="1" smtClean="0">
                <a:solidFill>
                  <a:schemeClr val="bg1"/>
                </a:solidFill>
                <a:cs typeface="Times New Roman" pitchFamily="18" charset="0"/>
              </a:rPr>
              <a:t>expression</a:t>
            </a:r>
            <a:r>
              <a:rPr lang="nl-BE" sz="2000" dirty="0" smtClean="0">
                <a:solidFill>
                  <a:schemeClr val="bg1"/>
                </a:solidFill>
                <a:cs typeface="Times New Roman" pitchFamily="18" charset="0"/>
              </a:rPr>
              <a:t> profiles </a:t>
            </a:r>
            <a:r>
              <a:rPr lang="nl-BE" sz="2000" dirty="0" err="1" smtClean="0">
                <a:solidFill>
                  <a:schemeClr val="bg1"/>
                </a:solidFill>
                <a:cs typeface="Times New Roman" pitchFamily="18" charset="0"/>
              </a:rPr>
              <a:t>between</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clinical</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conditions</a:t>
            </a:r>
            <a:endParaRPr lang="nl-BE" sz="2000" dirty="0" smtClean="0">
              <a:solidFill>
                <a:schemeClr val="bg1"/>
              </a:solidFill>
              <a:cs typeface="Times New Roman" pitchFamily="18" charset="0"/>
            </a:endParaRPr>
          </a:p>
          <a:p>
            <a:pPr marL="639763" lvl="1" algn="just" defTabSz="534988"/>
            <a:endParaRPr lang="nl-BE" sz="600" dirty="0" smtClean="0">
              <a:solidFill>
                <a:schemeClr val="bg1"/>
              </a:solidFill>
              <a:cs typeface="Times New Roman" pitchFamily="18" charset="0"/>
            </a:endParaRPr>
          </a:p>
          <a:p>
            <a:pPr marL="1096963" lvl="2" algn="just" defTabSz="534988">
              <a:buFont typeface="Arial" pitchFamily="34" charset="0"/>
              <a:buChar char="•"/>
            </a:pPr>
            <a:r>
              <a:rPr lang="nl-BE" dirty="0" smtClean="0">
                <a:solidFill>
                  <a:schemeClr val="bg1"/>
                </a:solidFill>
                <a:cs typeface="Times New Roman" pitchFamily="18" charset="0"/>
              </a:rPr>
              <a:t> </a:t>
            </a:r>
            <a:r>
              <a:rPr lang="nl-BE" dirty="0" smtClean="0">
                <a:solidFill>
                  <a:srgbClr val="FFFF00"/>
                </a:solidFill>
                <a:cs typeface="Times New Roman" pitchFamily="18" charset="0"/>
              </a:rPr>
              <a:t>To </a:t>
            </a:r>
            <a:r>
              <a:rPr lang="nl-BE" dirty="0" err="1" smtClean="0">
                <a:solidFill>
                  <a:srgbClr val="FFFF00"/>
                </a:solidFill>
                <a:cs typeface="Times New Roman" pitchFamily="18" charset="0"/>
              </a:rPr>
              <a:t>identify</a:t>
            </a:r>
            <a:r>
              <a:rPr lang="nl-BE" dirty="0" smtClean="0">
                <a:solidFill>
                  <a:srgbClr val="FFFF00"/>
                </a:solidFill>
                <a:cs typeface="Times New Roman" pitchFamily="18" charset="0"/>
              </a:rPr>
              <a:t> </a:t>
            </a:r>
            <a:r>
              <a:rPr lang="nl-BE" dirty="0" err="1" smtClean="0">
                <a:solidFill>
                  <a:srgbClr val="FFFF00"/>
                </a:solidFill>
                <a:cs typeface="Times New Roman" pitchFamily="18" charset="0"/>
              </a:rPr>
              <a:t>diagnostic</a:t>
            </a:r>
            <a:r>
              <a:rPr lang="nl-BE" dirty="0" smtClean="0">
                <a:solidFill>
                  <a:srgbClr val="FFFF00"/>
                </a:solidFill>
                <a:cs typeface="Times New Roman" pitchFamily="18" charset="0"/>
              </a:rPr>
              <a:t> and </a:t>
            </a:r>
            <a:r>
              <a:rPr lang="nl-BE" dirty="0" err="1" smtClean="0">
                <a:solidFill>
                  <a:srgbClr val="FFFF00"/>
                </a:solidFill>
                <a:cs typeface="Times New Roman" pitchFamily="18" charset="0"/>
              </a:rPr>
              <a:t>prognostic</a:t>
            </a:r>
            <a:r>
              <a:rPr lang="nl-BE" dirty="0" smtClean="0">
                <a:solidFill>
                  <a:srgbClr val="FFFF00"/>
                </a:solidFill>
                <a:cs typeface="Times New Roman" pitchFamily="18" charset="0"/>
              </a:rPr>
              <a:t> </a:t>
            </a:r>
            <a:r>
              <a:rPr lang="nl-BE" dirty="0" err="1" smtClean="0">
                <a:solidFill>
                  <a:srgbClr val="FFFF00"/>
                </a:solidFill>
                <a:cs typeface="Times New Roman" pitchFamily="18" charset="0"/>
              </a:rPr>
              <a:t>biomarkers</a:t>
            </a:r>
            <a:endParaRPr lang="nl-BE" dirty="0" smtClean="0">
              <a:solidFill>
                <a:srgbClr val="FFFF00"/>
              </a:solidFill>
              <a:cs typeface="Times New Roman" pitchFamily="18" charset="0"/>
            </a:endParaRPr>
          </a:p>
          <a:p>
            <a:pPr marL="182563" algn="just" defTabSz="534988"/>
            <a:endParaRPr lang="nl-BE" sz="400" dirty="0" smtClean="0">
              <a:solidFill>
                <a:schemeClr val="bg1"/>
              </a:solidFill>
              <a:cs typeface="Times New Roman" pitchFamily="18" charset="0"/>
            </a:endParaRPr>
          </a:p>
          <a:p>
            <a:pPr marL="182563" algn="just" defTabSz="534988"/>
            <a:r>
              <a:rPr lang="nl-BE" sz="2400" dirty="0" smtClean="0">
                <a:solidFill>
                  <a:schemeClr val="bg1"/>
                </a:solidFill>
                <a:cs typeface="Times New Roman" pitchFamily="18" charset="0"/>
              </a:rPr>
              <a:t>		</a:t>
            </a:r>
            <a:endParaRPr lang="nl-BE" sz="800" dirty="0" smtClean="0">
              <a:solidFill>
                <a:schemeClr val="bg1"/>
              </a:solidFill>
              <a:cs typeface="Times New Roman" pitchFamily="18" charset="0"/>
            </a:endParaRPr>
          </a:p>
        </p:txBody>
      </p:sp>
      <p:pic>
        <p:nvPicPr>
          <p:cNvPr id="11270" name="Picture 11"/>
          <p:cNvPicPr>
            <a:picLocks noChangeAspect="1" noChangeArrowheads="1"/>
          </p:cNvPicPr>
          <p:nvPr/>
        </p:nvPicPr>
        <p:blipFill>
          <a:blip r:embed="rId4" cstate="print"/>
          <a:srcRect t="32263" r="38765" b="30048"/>
          <a:stretch>
            <a:fillRect/>
          </a:stretch>
        </p:blipFill>
        <p:spPr bwMode="auto">
          <a:xfrm>
            <a:off x="1471092" y="2992710"/>
            <a:ext cx="7466012" cy="3676650"/>
          </a:xfrm>
          <a:prstGeom prst="rect">
            <a:avLst/>
          </a:prstGeom>
          <a:noFill/>
          <a:ln w="31750">
            <a:solidFill>
              <a:srgbClr val="FFFF00"/>
            </a:solid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9"/>
          <p:cNvSpPr txBox="1">
            <a:spLocks noChangeArrowheads="1"/>
          </p:cNvSpPr>
          <p:nvPr/>
        </p:nvSpPr>
        <p:spPr bwMode="auto">
          <a:xfrm>
            <a:off x="285716" y="357166"/>
            <a:ext cx="10001284" cy="2462213"/>
          </a:xfrm>
          <a:prstGeom prst="rect">
            <a:avLst/>
          </a:prstGeom>
          <a:noFill/>
          <a:ln w="9525">
            <a:noFill/>
            <a:miter lim="800000"/>
            <a:headEnd/>
            <a:tailEnd/>
          </a:ln>
        </p:spPr>
        <p:txBody>
          <a:bodyPr wrap="square">
            <a:spAutoFit/>
          </a:bodyPr>
          <a:lstStyle/>
          <a:p>
            <a:r>
              <a:rPr lang="en-GB" sz="2000" dirty="0" smtClean="0">
                <a:solidFill>
                  <a:srgbClr val="FFFF00"/>
                </a:solidFill>
              </a:rPr>
              <a:t>R commands for hierarchical cluster analysis with top 5 genes: </a:t>
            </a:r>
          </a:p>
          <a:p>
            <a:pPr>
              <a:buFont typeface="Wingdings"/>
              <a:buChar char="Ø"/>
            </a:pPr>
            <a:r>
              <a:rPr lang="nl-BE" sz="1200" dirty="0" smtClean="0">
                <a:solidFill>
                  <a:schemeClr val="bg1"/>
                </a:solidFill>
              </a:rPr>
              <a:t>dat&lt;-seltop5</a:t>
            </a:r>
          </a:p>
          <a:p>
            <a:pPr>
              <a:buFont typeface="Wingdings"/>
              <a:buChar char="Ø"/>
            </a:pPr>
            <a:r>
              <a:rPr lang="nl-BE" sz="1200" dirty="0" smtClean="0">
                <a:solidFill>
                  <a:schemeClr val="bg1"/>
                </a:solidFill>
              </a:rPr>
              <a:t> d&lt;-dist(dat)</a:t>
            </a:r>
          </a:p>
          <a:p>
            <a:pPr>
              <a:buFont typeface="Wingdings"/>
              <a:buChar char="Ø"/>
            </a:pPr>
            <a:r>
              <a:rPr lang="nl-BE" sz="1200" dirty="0" smtClean="0">
                <a:solidFill>
                  <a:schemeClr val="bg1"/>
                </a:solidFill>
              </a:rPr>
              <a:t> </a:t>
            </a:r>
            <a:r>
              <a:rPr lang="en-GB" sz="1200" dirty="0" err="1" smtClean="0">
                <a:solidFill>
                  <a:schemeClr val="bg1"/>
                </a:solidFill>
              </a:rPr>
              <a:t>hc</a:t>
            </a:r>
            <a:r>
              <a:rPr lang="en-GB" sz="1200" dirty="0" smtClean="0">
                <a:solidFill>
                  <a:schemeClr val="bg1"/>
                </a:solidFill>
              </a:rPr>
              <a:t>&lt;-</a:t>
            </a:r>
            <a:r>
              <a:rPr lang="en-GB" sz="1200" dirty="0" err="1" smtClean="0">
                <a:solidFill>
                  <a:schemeClr val="bg1"/>
                </a:solidFill>
              </a:rPr>
              <a:t>hclust</a:t>
            </a:r>
            <a:r>
              <a:rPr lang="en-GB" sz="1200" dirty="0" smtClean="0">
                <a:solidFill>
                  <a:schemeClr val="bg1"/>
                </a:solidFill>
              </a:rPr>
              <a:t>(</a:t>
            </a:r>
            <a:r>
              <a:rPr lang="en-GB" sz="1200" dirty="0" err="1" smtClean="0">
                <a:solidFill>
                  <a:schemeClr val="bg1"/>
                </a:solidFill>
              </a:rPr>
              <a:t>d,method</a:t>
            </a:r>
            <a:r>
              <a:rPr lang="en-GB" sz="1200" dirty="0" smtClean="0">
                <a:solidFill>
                  <a:schemeClr val="bg1"/>
                </a:solidFill>
              </a:rPr>
              <a:t>="average")</a:t>
            </a:r>
            <a:endParaRPr lang="nl-BE" sz="1200" dirty="0" smtClean="0">
              <a:solidFill>
                <a:schemeClr val="bg1"/>
              </a:solidFill>
            </a:endParaRPr>
          </a:p>
          <a:p>
            <a:pPr>
              <a:buFont typeface="Wingdings"/>
              <a:buChar char="Ø"/>
            </a:pPr>
            <a:r>
              <a:rPr lang="nl-BE" sz="1200" dirty="0" smtClean="0">
                <a:solidFill>
                  <a:schemeClr val="bg1"/>
                </a:solidFill>
              </a:rPr>
              <a:t> </a:t>
            </a:r>
            <a:r>
              <a:rPr lang="en-GB" sz="1200" dirty="0" smtClean="0">
                <a:solidFill>
                  <a:schemeClr val="bg1"/>
                </a:solidFill>
              </a:rPr>
              <a:t>d2&lt;-dist(t(</a:t>
            </a:r>
            <a:r>
              <a:rPr lang="en-GB" sz="1200" dirty="0" err="1" smtClean="0">
                <a:solidFill>
                  <a:schemeClr val="bg1"/>
                </a:solidFill>
              </a:rPr>
              <a:t>dat</a:t>
            </a:r>
            <a:r>
              <a:rPr lang="en-GB" sz="1200" dirty="0" smtClean="0">
                <a:solidFill>
                  <a:schemeClr val="bg1"/>
                </a:solidFill>
              </a:rPr>
              <a:t>))</a:t>
            </a:r>
            <a:endParaRPr lang="nl-BE" sz="1200" dirty="0" smtClean="0">
              <a:solidFill>
                <a:schemeClr val="bg1"/>
              </a:solidFill>
            </a:endParaRPr>
          </a:p>
          <a:p>
            <a:pPr>
              <a:buFont typeface="Wingdings"/>
              <a:buChar char="Ø"/>
            </a:pPr>
            <a:r>
              <a:rPr lang="nl-BE" sz="1200" dirty="0" smtClean="0">
                <a:solidFill>
                  <a:schemeClr val="bg1"/>
                </a:solidFill>
              </a:rPr>
              <a:t> </a:t>
            </a:r>
            <a:r>
              <a:rPr lang="en-GB" sz="1200" dirty="0" smtClean="0">
                <a:solidFill>
                  <a:schemeClr val="bg1"/>
                </a:solidFill>
              </a:rPr>
              <a:t>hc2&lt;-</a:t>
            </a:r>
            <a:r>
              <a:rPr lang="en-GB" sz="1200" dirty="0" err="1" smtClean="0">
                <a:solidFill>
                  <a:schemeClr val="bg1"/>
                </a:solidFill>
              </a:rPr>
              <a:t>hclust</a:t>
            </a:r>
            <a:r>
              <a:rPr lang="en-GB" sz="1200" dirty="0" smtClean="0">
                <a:solidFill>
                  <a:schemeClr val="bg1"/>
                </a:solidFill>
              </a:rPr>
              <a:t>(d2,method="average")</a:t>
            </a:r>
          </a:p>
          <a:p>
            <a:pPr>
              <a:buFont typeface="Wingdings"/>
              <a:buChar char="Ø"/>
            </a:pPr>
            <a:r>
              <a:rPr lang="en-GB" sz="1200" dirty="0" smtClean="0">
                <a:solidFill>
                  <a:schemeClr val="bg1"/>
                </a:solidFill>
              </a:rPr>
              <a:t> library(</a:t>
            </a:r>
            <a:r>
              <a:rPr lang="en-GB" sz="1200" dirty="0" err="1" smtClean="0">
                <a:solidFill>
                  <a:schemeClr val="bg1"/>
                </a:solidFill>
              </a:rPr>
              <a:t>gplots</a:t>
            </a:r>
            <a:r>
              <a:rPr lang="en-GB" sz="1200" dirty="0" smtClean="0">
                <a:solidFill>
                  <a:schemeClr val="bg1"/>
                </a:solidFill>
              </a:rPr>
              <a:t>)                                                                                                                            </a:t>
            </a:r>
            <a:r>
              <a:rPr lang="en-GB" sz="1200" dirty="0" smtClean="0">
                <a:solidFill>
                  <a:srgbClr val="FFC000"/>
                </a:solidFill>
              </a:rPr>
              <a:t># average-linkage hierarchical clustering, using          </a:t>
            </a:r>
            <a:endParaRPr lang="nl-BE" sz="1200" dirty="0" smtClean="0">
              <a:solidFill>
                <a:srgbClr val="FFC000"/>
              </a:solidFill>
            </a:endParaRPr>
          </a:p>
          <a:p>
            <a:pPr>
              <a:buFont typeface="Wingdings"/>
              <a:buChar char="Ø"/>
            </a:pPr>
            <a:r>
              <a:rPr lang="nl-BE" sz="1200" dirty="0" smtClean="0">
                <a:solidFill>
                  <a:schemeClr val="bg1"/>
                </a:solidFill>
              </a:rPr>
              <a:t> </a:t>
            </a:r>
            <a:r>
              <a:rPr lang="en-GB" sz="1200" dirty="0" smtClean="0">
                <a:solidFill>
                  <a:schemeClr val="bg1"/>
                </a:solidFill>
              </a:rPr>
              <a:t>color.map&lt;-function(</a:t>
            </a:r>
            <a:r>
              <a:rPr lang="en-GB" sz="1200" dirty="0" err="1" smtClean="0">
                <a:solidFill>
                  <a:schemeClr val="bg1"/>
                </a:solidFill>
              </a:rPr>
              <a:t>Responsfinal</a:t>
            </a:r>
            <a:r>
              <a:rPr lang="en-GB" sz="1200" dirty="0" smtClean="0">
                <a:solidFill>
                  <a:schemeClr val="bg1"/>
                </a:solidFill>
              </a:rPr>
              <a:t>){if(</a:t>
            </a:r>
            <a:r>
              <a:rPr lang="en-GB" sz="1200" dirty="0" err="1" smtClean="0">
                <a:solidFill>
                  <a:schemeClr val="bg1"/>
                </a:solidFill>
              </a:rPr>
              <a:t>Responsfinal</a:t>
            </a:r>
            <a:r>
              <a:rPr lang="en-GB" sz="1200" dirty="0" smtClean="0">
                <a:solidFill>
                  <a:schemeClr val="bg1"/>
                </a:solidFill>
              </a:rPr>
              <a:t>=="R")"#FF0000"else"#0000FF"}               </a:t>
            </a:r>
            <a:r>
              <a:rPr lang="en-GB" sz="1200" dirty="0" smtClean="0">
                <a:solidFill>
                  <a:srgbClr val="FFC000"/>
                </a:solidFill>
              </a:rPr>
              <a:t>Euclidian distance as metric with </a:t>
            </a:r>
            <a:r>
              <a:rPr lang="en-GB" sz="1200" dirty="0" err="1" smtClean="0">
                <a:solidFill>
                  <a:srgbClr val="FFC000"/>
                </a:solidFill>
              </a:rPr>
              <a:t>heatmap</a:t>
            </a:r>
            <a:r>
              <a:rPr lang="en-GB" sz="1200" dirty="0" smtClean="0">
                <a:solidFill>
                  <a:srgbClr val="FFC000"/>
                </a:solidFill>
              </a:rPr>
              <a:t> as </a:t>
            </a:r>
            <a:endParaRPr lang="nl-BE" sz="1200" dirty="0" smtClean="0">
              <a:solidFill>
                <a:srgbClr val="FFC000"/>
              </a:solidFill>
            </a:endParaRPr>
          </a:p>
          <a:p>
            <a:pPr>
              <a:buFont typeface="Wingdings"/>
              <a:buChar char="Ø"/>
            </a:pPr>
            <a:r>
              <a:rPr lang="nl-BE" sz="1200" dirty="0" smtClean="0">
                <a:solidFill>
                  <a:schemeClr val="bg1"/>
                </a:solidFill>
              </a:rPr>
              <a:t> </a:t>
            </a:r>
            <a:r>
              <a:rPr lang="en-GB" sz="1200" dirty="0" err="1" smtClean="0">
                <a:solidFill>
                  <a:schemeClr val="bg1"/>
                </a:solidFill>
              </a:rPr>
              <a:t>patientcolors</a:t>
            </a:r>
            <a:r>
              <a:rPr lang="en-GB" sz="1200" dirty="0" smtClean="0">
                <a:solidFill>
                  <a:schemeClr val="bg1"/>
                </a:solidFill>
              </a:rPr>
              <a:t>&lt;-</a:t>
            </a:r>
            <a:r>
              <a:rPr lang="en-GB" sz="1200" dirty="0" err="1" smtClean="0">
                <a:solidFill>
                  <a:schemeClr val="bg1"/>
                </a:solidFill>
              </a:rPr>
              <a:t>unlist</a:t>
            </a:r>
            <a:r>
              <a:rPr lang="en-GB" sz="1200" dirty="0" smtClean="0">
                <a:solidFill>
                  <a:schemeClr val="bg1"/>
                </a:solidFill>
              </a:rPr>
              <a:t>(</a:t>
            </a:r>
            <a:r>
              <a:rPr lang="en-GB" sz="1200" dirty="0" err="1" smtClean="0">
                <a:solidFill>
                  <a:schemeClr val="bg1"/>
                </a:solidFill>
              </a:rPr>
              <a:t>lapply</a:t>
            </a:r>
            <a:r>
              <a:rPr lang="en-GB" sz="1200" dirty="0" smtClean="0">
                <a:solidFill>
                  <a:schemeClr val="bg1"/>
                </a:solidFill>
              </a:rPr>
              <a:t>(</a:t>
            </a:r>
            <a:r>
              <a:rPr lang="en-GB" sz="1200" dirty="0" err="1" smtClean="0">
                <a:solidFill>
                  <a:schemeClr val="bg1"/>
                </a:solidFill>
              </a:rPr>
              <a:t>esetsel$Responsfinal,color.map</a:t>
            </a:r>
            <a:r>
              <a:rPr lang="en-GB" sz="1200" dirty="0" smtClean="0">
                <a:solidFill>
                  <a:schemeClr val="bg1"/>
                </a:solidFill>
              </a:rPr>
              <a:t>))                                                  </a:t>
            </a:r>
            <a:r>
              <a:rPr lang="en-GB" sz="1200" dirty="0" smtClean="0">
                <a:solidFill>
                  <a:srgbClr val="FFC000"/>
                </a:solidFill>
              </a:rPr>
              <a:t>result</a:t>
            </a:r>
            <a:endParaRPr lang="nl-BE" sz="1200" dirty="0" smtClean="0">
              <a:solidFill>
                <a:srgbClr val="FFC000"/>
              </a:solidFill>
            </a:endParaRPr>
          </a:p>
          <a:p>
            <a:pPr>
              <a:buFont typeface="Wingdings"/>
              <a:buChar char="Ø"/>
            </a:pPr>
            <a:r>
              <a:rPr lang="en-GB" sz="1200" dirty="0" smtClean="0">
                <a:solidFill>
                  <a:schemeClr val="bg1"/>
                </a:solidFill>
              </a:rPr>
              <a:t>heatmap.2(</a:t>
            </a:r>
            <a:r>
              <a:rPr lang="en-GB" sz="1200" dirty="0" err="1" smtClean="0">
                <a:solidFill>
                  <a:schemeClr val="bg1"/>
                </a:solidFill>
              </a:rPr>
              <a:t>dat,col</a:t>
            </a:r>
            <a:r>
              <a:rPr lang="en-GB" sz="1200" dirty="0" smtClean="0">
                <a:solidFill>
                  <a:schemeClr val="bg1"/>
                </a:solidFill>
              </a:rPr>
              <a:t>=</a:t>
            </a:r>
            <a:r>
              <a:rPr lang="en-GB" sz="1200" dirty="0" err="1" smtClean="0">
                <a:solidFill>
                  <a:schemeClr val="bg1"/>
                </a:solidFill>
              </a:rPr>
              <a:t>topo.colors</a:t>
            </a:r>
            <a:r>
              <a:rPr lang="en-GB" sz="1200" dirty="0" smtClean="0">
                <a:solidFill>
                  <a:schemeClr val="bg1"/>
                </a:solidFill>
              </a:rPr>
              <a:t>(100),</a:t>
            </a:r>
            <a:r>
              <a:rPr lang="en-GB" sz="1200" dirty="0" err="1" smtClean="0">
                <a:solidFill>
                  <a:schemeClr val="bg1"/>
                </a:solidFill>
              </a:rPr>
              <a:t>cexRow</a:t>
            </a:r>
            <a:r>
              <a:rPr lang="en-GB" sz="1200" dirty="0" smtClean="0">
                <a:solidFill>
                  <a:schemeClr val="bg1"/>
                </a:solidFill>
              </a:rPr>
              <a:t>=0.6,cexCol=0.8,scale="</a:t>
            </a:r>
            <a:r>
              <a:rPr lang="en-GB" sz="1200" dirty="0" err="1" smtClean="0">
                <a:solidFill>
                  <a:schemeClr val="bg1"/>
                </a:solidFill>
              </a:rPr>
              <a:t>none",key</a:t>
            </a:r>
            <a:r>
              <a:rPr lang="en-GB" sz="1200" dirty="0" smtClean="0">
                <a:solidFill>
                  <a:schemeClr val="bg1"/>
                </a:solidFill>
              </a:rPr>
              <a:t>=</a:t>
            </a:r>
            <a:r>
              <a:rPr lang="en-GB" sz="1200" dirty="0" err="1" smtClean="0">
                <a:solidFill>
                  <a:schemeClr val="bg1"/>
                </a:solidFill>
              </a:rPr>
              <a:t>TRUE,symkey</a:t>
            </a:r>
            <a:r>
              <a:rPr lang="en-GB" sz="1200" dirty="0" smtClean="0">
                <a:solidFill>
                  <a:schemeClr val="bg1"/>
                </a:solidFill>
              </a:rPr>
              <a:t>=</a:t>
            </a:r>
            <a:r>
              <a:rPr lang="en-GB" sz="1200" dirty="0" err="1" smtClean="0">
                <a:solidFill>
                  <a:schemeClr val="bg1"/>
                </a:solidFill>
              </a:rPr>
              <a:t>FALSE,density.info</a:t>
            </a:r>
            <a:r>
              <a:rPr lang="en-GB" sz="1200" dirty="0" smtClean="0">
                <a:solidFill>
                  <a:schemeClr val="bg1"/>
                </a:solidFill>
              </a:rPr>
              <a:t>="</a:t>
            </a:r>
            <a:r>
              <a:rPr lang="en-GB" sz="1200" dirty="0" err="1" smtClean="0">
                <a:solidFill>
                  <a:schemeClr val="bg1"/>
                </a:solidFill>
              </a:rPr>
              <a:t>none",trace</a:t>
            </a:r>
            <a:r>
              <a:rPr lang="en-GB" sz="1200" dirty="0" smtClean="0">
                <a:solidFill>
                  <a:schemeClr val="bg1"/>
                </a:solidFill>
              </a:rPr>
              <a:t>="</a:t>
            </a:r>
            <a:r>
              <a:rPr lang="en-GB" sz="1200" dirty="0" err="1" smtClean="0">
                <a:solidFill>
                  <a:schemeClr val="bg1"/>
                </a:solidFill>
              </a:rPr>
              <a:t>none",labCol</a:t>
            </a:r>
            <a:r>
              <a:rPr lang="en-GB" sz="1200" dirty="0" smtClean="0">
                <a:solidFill>
                  <a:schemeClr val="bg1"/>
                </a:solidFill>
              </a:rPr>
              <a:t>=</a:t>
            </a:r>
            <a:r>
              <a:rPr lang="en-GB" sz="1200" dirty="0" err="1" smtClean="0">
                <a:solidFill>
                  <a:schemeClr val="bg1"/>
                </a:solidFill>
              </a:rPr>
              <a:t>labels,margins</a:t>
            </a:r>
            <a:r>
              <a:rPr lang="en-GB" sz="1200" dirty="0" smtClean="0">
                <a:solidFill>
                  <a:schemeClr val="bg1"/>
                </a:solidFill>
              </a:rPr>
              <a:t> = c(2,8),</a:t>
            </a:r>
            <a:r>
              <a:rPr lang="en-GB" sz="1200" dirty="0" err="1" smtClean="0">
                <a:solidFill>
                  <a:schemeClr val="bg1"/>
                </a:solidFill>
              </a:rPr>
              <a:t>Rowv</a:t>
            </a:r>
            <a:r>
              <a:rPr lang="en-GB" sz="1200" dirty="0" smtClean="0">
                <a:solidFill>
                  <a:schemeClr val="bg1"/>
                </a:solidFill>
              </a:rPr>
              <a:t>=</a:t>
            </a:r>
            <a:r>
              <a:rPr lang="en-GB" sz="1200" dirty="0" err="1" smtClean="0">
                <a:solidFill>
                  <a:schemeClr val="bg1"/>
                </a:solidFill>
              </a:rPr>
              <a:t>as.dendrogram</a:t>
            </a:r>
            <a:r>
              <a:rPr lang="en-GB" sz="1200" dirty="0" smtClean="0">
                <a:solidFill>
                  <a:schemeClr val="bg1"/>
                </a:solidFill>
              </a:rPr>
              <a:t>(</a:t>
            </a:r>
            <a:r>
              <a:rPr lang="en-GB" sz="1200" dirty="0" err="1" smtClean="0">
                <a:solidFill>
                  <a:schemeClr val="bg1"/>
                </a:solidFill>
              </a:rPr>
              <a:t>hc</a:t>
            </a:r>
            <a:r>
              <a:rPr lang="en-GB" sz="1200" dirty="0" smtClean="0">
                <a:solidFill>
                  <a:schemeClr val="bg1"/>
                </a:solidFill>
              </a:rPr>
              <a:t>),</a:t>
            </a:r>
            <a:r>
              <a:rPr lang="en-GB" sz="1200" dirty="0" err="1" smtClean="0">
                <a:solidFill>
                  <a:schemeClr val="bg1"/>
                </a:solidFill>
              </a:rPr>
              <a:t>Colv</a:t>
            </a:r>
            <a:r>
              <a:rPr lang="en-GB" sz="1200" dirty="0" smtClean="0">
                <a:solidFill>
                  <a:schemeClr val="bg1"/>
                </a:solidFill>
              </a:rPr>
              <a:t>=</a:t>
            </a:r>
            <a:r>
              <a:rPr lang="en-GB" sz="1200" dirty="0" err="1" smtClean="0">
                <a:solidFill>
                  <a:schemeClr val="bg1"/>
                </a:solidFill>
              </a:rPr>
              <a:t>as.dendrogram</a:t>
            </a:r>
            <a:r>
              <a:rPr lang="en-GB" sz="1200" dirty="0" smtClean="0">
                <a:solidFill>
                  <a:schemeClr val="bg1"/>
                </a:solidFill>
              </a:rPr>
              <a:t>(hc2),</a:t>
            </a:r>
            <a:r>
              <a:rPr lang="en-GB" sz="1200" dirty="0" err="1" smtClean="0">
                <a:solidFill>
                  <a:schemeClr val="bg1"/>
                </a:solidFill>
              </a:rPr>
              <a:t>ColSideColors</a:t>
            </a:r>
            <a:r>
              <a:rPr lang="en-GB" sz="1200" dirty="0" smtClean="0">
                <a:solidFill>
                  <a:schemeClr val="bg1"/>
                </a:solidFill>
              </a:rPr>
              <a:t>=</a:t>
            </a:r>
            <a:r>
              <a:rPr lang="en-GB" sz="1200" dirty="0" err="1" smtClean="0">
                <a:solidFill>
                  <a:schemeClr val="bg1"/>
                </a:solidFill>
              </a:rPr>
              <a:t>patientcolors</a:t>
            </a:r>
            <a:r>
              <a:rPr lang="en-GB" sz="1200" dirty="0" smtClean="0">
                <a:solidFill>
                  <a:schemeClr val="bg1"/>
                </a:solidFill>
              </a:rPr>
              <a:t>)</a:t>
            </a:r>
            <a:endParaRPr lang="nl-BE" sz="1200" dirty="0" smtClean="0">
              <a:solidFill>
                <a:schemeClr val="bg1"/>
              </a:solidFill>
            </a:endParaRPr>
          </a:p>
          <a:p>
            <a:pPr>
              <a:buFont typeface="Wingdings"/>
              <a:buChar char="Ø"/>
            </a:pPr>
            <a:endParaRPr lang="nl-BE" sz="1400" dirty="0">
              <a:solidFill>
                <a:schemeClr val="bg1"/>
              </a:solidFill>
            </a:endParaRPr>
          </a:p>
        </p:txBody>
      </p:sp>
      <p:sp>
        <p:nvSpPr>
          <p:cNvPr id="7" name="Right Brace 6"/>
          <p:cNvSpPr/>
          <p:nvPr/>
        </p:nvSpPr>
        <p:spPr>
          <a:xfrm>
            <a:off x="6286508" y="764704"/>
            <a:ext cx="369160" cy="1728192"/>
          </a:xfrm>
          <a:prstGeom prst="rightBrace">
            <a:avLst/>
          </a:prstGeom>
          <a:no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Tree>
    <p:custDataLst>
      <p:tags r:id="rId1"/>
    </p:custData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9"/>
          <p:cNvSpPr txBox="1">
            <a:spLocks noChangeArrowheads="1"/>
          </p:cNvSpPr>
          <p:nvPr/>
        </p:nvSpPr>
        <p:spPr bwMode="auto">
          <a:xfrm>
            <a:off x="579474" y="414749"/>
            <a:ext cx="9707562" cy="5847755"/>
          </a:xfrm>
          <a:prstGeom prst="rect">
            <a:avLst/>
          </a:prstGeom>
          <a:noFill/>
          <a:ln w="9525">
            <a:noFill/>
            <a:miter lim="800000"/>
            <a:headEnd/>
            <a:tailEnd/>
          </a:ln>
        </p:spPr>
        <p:txBody>
          <a:bodyPr wrap="square">
            <a:spAutoFit/>
          </a:bodyPr>
          <a:lstStyle/>
          <a:p>
            <a:r>
              <a:rPr lang="en-GB" sz="2400" dirty="0" smtClean="0">
                <a:solidFill>
                  <a:srgbClr val="FFFF00"/>
                </a:solidFill>
              </a:rPr>
              <a:t>Results for PAM and hierarchical cluster analyses:</a:t>
            </a:r>
          </a:p>
          <a:p>
            <a:pPr>
              <a:buFont typeface="Arial" pitchFamily="34" charset="0"/>
              <a:buChar char="•"/>
            </a:pPr>
            <a:r>
              <a:rPr lang="en-GB" sz="2400" dirty="0" smtClean="0">
                <a:solidFill>
                  <a:srgbClr val="FFFF00"/>
                </a:solidFill>
              </a:rPr>
              <a:t> PAM analysis of the top 5 significantly genes:</a:t>
            </a:r>
            <a:endParaRPr lang="en-GB" sz="2400" dirty="0" smtClean="0">
              <a:solidFill>
                <a:schemeClr val="bg1"/>
              </a:solidFill>
            </a:endParaRPr>
          </a:p>
          <a:p>
            <a:pPr>
              <a:buFont typeface="Arial" pitchFamily="34" charset="0"/>
              <a:buChar char="•"/>
            </a:pPr>
            <a:endParaRPr lang="en-GB" sz="2400" dirty="0" smtClean="0">
              <a:solidFill>
                <a:schemeClr val="bg1"/>
              </a:solidFill>
            </a:endParaRPr>
          </a:p>
          <a:p>
            <a:pPr>
              <a:buFont typeface="Arial" pitchFamily="34" charset="0"/>
              <a:buChar char="•"/>
            </a:pPr>
            <a:endParaRPr lang="en-GB" sz="2400" dirty="0" smtClean="0">
              <a:solidFill>
                <a:schemeClr val="bg1"/>
              </a:solidFill>
            </a:endParaRPr>
          </a:p>
          <a:p>
            <a:pPr>
              <a:buFont typeface="Arial" pitchFamily="34" charset="0"/>
              <a:buChar char="•"/>
            </a:pPr>
            <a:endParaRPr lang="en-GB" sz="2400" dirty="0" smtClean="0">
              <a:solidFill>
                <a:schemeClr val="bg1"/>
              </a:solidFill>
            </a:endParaRPr>
          </a:p>
          <a:p>
            <a:endParaRPr lang="en-GB" sz="2400" dirty="0" smtClean="0">
              <a:solidFill>
                <a:schemeClr val="bg1"/>
              </a:solidFill>
            </a:endParaRPr>
          </a:p>
          <a:p>
            <a:endParaRPr lang="en-GB" sz="2400" dirty="0" smtClean="0">
              <a:solidFill>
                <a:schemeClr val="bg1"/>
              </a:solidFill>
            </a:endParaRPr>
          </a:p>
          <a:p>
            <a:endParaRPr lang="en-GB" sz="2400" dirty="0" smtClean="0">
              <a:solidFill>
                <a:schemeClr val="bg1"/>
              </a:solidFill>
            </a:endParaRPr>
          </a:p>
          <a:p>
            <a:pPr>
              <a:buFont typeface="Arial" pitchFamily="34" charset="0"/>
              <a:buChar char="•"/>
            </a:pPr>
            <a:r>
              <a:rPr lang="en-GB" sz="2400" dirty="0" smtClean="0">
                <a:solidFill>
                  <a:srgbClr val="FFFF00"/>
                </a:solidFill>
              </a:rPr>
              <a:t> </a:t>
            </a:r>
            <a:r>
              <a:rPr lang="nl-BE" sz="2400" dirty="0" err="1" smtClean="0">
                <a:solidFill>
                  <a:srgbClr val="FFFF00"/>
                </a:solidFill>
              </a:rPr>
              <a:t>Hierarchical</a:t>
            </a:r>
            <a:r>
              <a:rPr lang="nl-BE" sz="2400" dirty="0" smtClean="0">
                <a:solidFill>
                  <a:srgbClr val="FFFF00"/>
                </a:solidFill>
              </a:rPr>
              <a:t> cluster </a:t>
            </a:r>
            <a:r>
              <a:rPr lang="nl-BE" sz="2400" dirty="0" err="1" smtClean="0">
                <a:solidFill>
                  <a:srgbClr val="FFFF00"/>
                </a:solidFill>
              </a:rPr>
              <a:t>analysis</a:t>
            </a:r>
            <a:r>
              <a:rPr lang="nl-BE" sz="2400" dirty="0" smtClean="0">
                <a:solidFill>
                  <a:srgbClr val="FFFF00"/>
                </a:solidFill>
              </a:rPr>
              <a:t> of the top 5 </a:t>
            </a:r>
            <a:r>
              <a:rPr lang="nl-BE" sz="2400" dirty="0" err="1" smtClean="0">
                <a:solidFill>
                  <a:srgbClr val="FFFF00"/>
                </a:solidFill>
              </a:rPr>
              <a:t>significantly</a:t>
            </a:r>
            <a:r>
              <a:rPr lang="nl-BE" sz="2400" dirty="0" smtClean="0">
                <a:solidFill>
                  <a:srgbClr val="FFFF00"/>
                </a:solidFill>
              </a:rPr>
              <a:t> </a:t>
            </a:r>
            <a:r>
              <a:rPr lang="nl-BE" sz="2400" dirty="0" err="1" smtClean="0">
                <a:solidFill>
                  <a:srgbClr val="FFFF00"/>
                </a:solidFill>
              </a:rPr>
              <a:t>genes</a:t>
            </a:r>
            <a:r>
              <a:rPr lang="nl-BE" sz="2400" dirty="0" smtClean="0">
                <a:solidFill>
                  <a:srgbClr val="FFFF00"/>
                </a:solidFill>
              </a:rPr>
              <a:t>:</a:t>
            </a:r>
          </a:p>
          <a:p>
            <a:pPr>
              <a:buFont typeface="Arial" pitchFamily="34" charset="0"/>
              <a:buChar char="•"/>
            </a:pPr>
            <a:endParaRPr lang="en-GB" sz="2400" dirty="0" smtClean="0">
              <a:solidFill>
                <a:schemeClr val="bg1"/>
              </a:solidFill>
            </a:endParaRPr>
          </a:p>
          <a:p>
            <a:endParaRPr lang="en-GB" sz="2400" dirty="0" smtClean="0">
              <a:solidFill>
                <a:srgbClr val="FFFF00"/>
              </a:solidFill>
            </a:endParaRPr>
          </a:p>
          <a:p>
            <a:endParaRPr lang="en-GB" sz="2400" dirty="0" smtClean="0">
              <a:solidFill>
                <a:srgbClr val="FFFF00"/>
              </a:solidFill>
            </a:endParaRPr>
          </a:p>
          <a:p>
            <a:endParaRPr lang="en-GB" sz="2400" dirty="0" smtClean="0">
              <a:solidFill>
                <a:srgbClr val="FFFF00"/>
              </a:solidFill>
            </a:endParaRPr>
          </a:p>
          <a:p>
            <a:endParaRPr lang="en-GB" sz="2400" dirty="0" smtClean="0">
              <a:solidFill>
                <a:srgbClr val="FFFF00"/>
              </a:solidFill>
            </a:endParaRPr>
          </a:p>
          <a:p>
            <a:endParaRPr lang="en-GB" sz="2400" dirty="0" smtClean="0">
              <a:solidFill>
                <a:srgbClr val="FFFF00"/>
              </a:solidFill>
            </a:endParaRPr>
          </a:p>
          <a:p>
            <a:endParaRPr lang="nl-BE" sz="1400" dirty="0" smtClean="0">
              <a:solidFill>
                <a:srgbClr val="FFC000"/>
              </a:solidFill>
            </a:endParaRPr>
          </a:p>
        </p:txBody>
      </p:sp>
      <p:pic>
        <p:nvPicPr>
          <p:cNvPr id="54273" name="Picture 1"/>
          <p:cNvPicPr>
            <a:picLocks noChangeAspect="1" noChangeArrowheads="1"/>
          </p:cNvPicPr>
          <p:nvPr/>
        </p:nvPicPr>
        <p:blipFill>
          <a:blip r:embed="rId5" cstate="print"/>
          <a:srcRect/>
          <a:stretch>
            <a:fillRect/>
          </a:stretch>
        </p:blipFill>
        <p:spPr bwMode="auto">
          <a:xfrm>
            <a:off x="2481259" y="1342234"/>
            <a:ext cx="5662637" cy="1943890"/>
          </a:xfrm>
          <a:prstGeom prst="rect">
            <a:avLst/>
          </a:prstGeom>
          <a:noFill/>
          <a:ln w="9525">
            <a:noFill/>
            <a:miter lim="800000"/>
            <a:headEnd/>
            <a:tailEnd/>
          </a:ln>
          <a:effectLst/>
        </p:spPr>
      </p:pic>
      <p:grpSp>
        <p:nvGrpSpPr>
          <p:cNvPr id="18" name="Group 306"/>
          <p:cNvGrpSpPr>
            <a:grpSpLocks/>
          </p:cNvGrpSpPr>
          <p:nvPr/>
        </p:nvGrpSpPr>
        <p:grpSpPr bwMode="auto">
          <a:xfrm>
            <a:off x="9364663" y="4373108"/>
            <a:ext cx="481013" cy="627528"/>
            <a:chOff x="6114" y="2346"/>
            <a:chExt cx="303" cy="358"/>
          </a:xfrm>
        </p:grpSpPr>
        <p:sp>
          <p:nvSpPr>
            <p:cNvPr id="32" name="Rectangle 302"/>
            <p:cNvSpPr>
              <a:spLocks noChangeArrowheads="1"/>
            </p:cNvSpPr>
            <p:nvPr/>
          </p:nvSpPr>
          <p:spPr bwMode="auto">
            <a:xfrm>
              <a:off x="6114" y="2379"/>
              <a:ext cx="78" cy="136"/>
            </a:xfrm>
            <a:prstGeom prst="rect">
              <a:avLst/>
            </a:prstGeom>
            <a:solidFill>
              <a:srgbClr val="FF0000"/>
            </a:solidFill>
            <a:ln w="9525">
              <a:noFill/>
              <a:miter lim="800000"/>
              <a:headEnd/>
              <a:tailEnd/>
            </a:ln>
            <a:effectLst/>
          </p:spPr>
          <p:txBody>
            <a:bodyPr wrap="none" anchor="ctr"/>
            <a:lstStyle/>
            <a:p>
              <a:pPr algn="ctr"/>
              <a:endParaRPr lang="nl-NL">
                <a:solidFill>
                  <a:srgbClr val="FF0000"/>
                </a:solidFill>
              </a:endParaRPr>
            </a:p>
          </p:txBody>
        </p:sp>
        <p:sp>
          <p:nvSpPr>
            <p:cNvPr id="33" name="Rectangle 303"/>
            <p:cNvSpPr>
              <a:spLocks noChangeArrowheads="1"/>
            </p:cNvSpPr>
            <p:nvPr/>
          </p:nvSpPr>
          <p:spPr bwMode="auto">
            <a:xfrm>
              <a:off x="6114" y="2545"/>
              <a:ext cx="78" cy="136"/>
            </a:xfrm>
            <a:prstGeom prst="rect">
              <a:avLst/>
            </a:prstGeom>
            <a:solidFill>
              <a:srgbClr val="3333CC"/>
            </a:solidFill>
            <a:ln w="9525">
              <a:noFill/>
              <a:miter lim="800000"/>
              <a:headEnd/>
              <a:tailEnd/>
            </a:ln>
            <a:effectLst/>
          </p:spPr>
          <p:txBody>
            <a:bodyPr wrap="none" anchor="ctr"/>
            <a:lstStyle/>
            <a:p>
              <a:pPr algn="ctr"/>
              <a:endParaRPr lang="nl-NL">
                <a:solidFill>
                  <a:srgbClr val="FF0000"/>
                </a:solidFill>
              </a:endParaRPr>
            </a:p>
          </p:txBody>
        </p:sp>
        <p:sp>
          <p:nvSpPr>
            <p:cNvPr id="34" name="Text Box 304"/>
            <p:cNvSpPr txBox="1">
              <a:spLocks noChangeArrowheads="1"/>
            </p:cNvSpPr>
            <p:nvPr/>
          </p:nvSpPr>
          <p:spPr bwMode="auto">
            <a:xfrm>
              <a:off x="6139" y="2346"/>
              <a:ext cx="197" cy="192"/>
            </a:xfrm>
            <a:prstGeom prst="rect">
              <a:avLst/>
            </a:prstGeom>
            <a:noFill/>
            <a:ln w="9525">
              <a:noFill/>
              <a:miter lim="800000"/>
              <a:headEnd/>
              <a:tailEnd/>
            </a:ln>
            <a:effectLst/>
          </p:spPr>
          <p:txBody>
            <a:bodyPr wrap="none">
              <a:spAutoFit/>
            </a:bodyPr>
            <a:lstStyle/>
            <a:p>
              <a:r>
                <a:rPr lang="nl-BE" sz="1400"/>
                <a:t>R</a:t>
              </a:r>
            </a:p>
          </p:txBody>
        </p:sp>
        <p:sp>
          <p:nvSpPr>
            <p:cNvPr id="35" name="Text Box 305"/>
            <p:cNvSpPr txBox="1">
              <a:spLocks noChangeArrowheads="1"/>
            </p:cNvSpPr>
            <p:nvPr/>
          </p:nvSpPr>
          <p:spPr bwMode="auto">
            <a:xfrm>
              <a:off x="6139" y="2512"/>
              <a:ext cx="278" cy="192"/>
            </a:xfrm>
            <a:prstGeom prst="rect">
              <a:avLst/>
            </a:prstGeom>
            <a:noFill/>
            <a:ln w="9525">
              <a:noFill/>
              <a:miter lim="800000"/>
              <a:headEnd/>
              <a:tailEnd/>
            </a:ln>
            <a:effectLst/>
          </p:spPr>
          <p:txBody>
            <a:bodyPr wrap="none">
              <a:spAutoFit/>
            </a:bodyPr>
            <a:lstStyle/>
            <a:p>
              <a:r>
                <a:rPr lang="nl-BE" sz="1400"/>
                <a:t>NR</a:t>
              </a:r>
            </a:p>
          </p:txBody>
        </p:sp>
      </p:grpSp>
      <p:grpSp>
        <p:nvGrpSpPr>
          <p:cNvPr id="48" name="Group 47"/>
          <p:cNvGrpSpPr/>
          <p:nvPr/>
        </p:nvGrpSpPr>
        <p:grpSpPr>
          <a:xfrm>
            <a:off x="290837" y="3832081"/>
            <a:ext cx="9894888" cy="2928934"/>
            <a:chOff x="12700" y="3929066"/>
            <a:chExt cx="9894888" cy="2928934"/>
          </a:xfrm>
        </p:grpSpPr>
        <p:sp>
          <p:nvSpPr>
            <p:cNvPr id="11" name="Rectangle 199"/>
            <p:cNvSpPr>
              <a:spLocks noChangeArrowheads="1"/>
            </p:cNvSpPr>
            <p:nvPr/>
          </p:nvSpPr>
          <p:spPr bwMode="auto">
            <a:xfrm>
              <a:off x="12700" y="3929066"/>
              <a:ext cx="9893300" cy="2928934"/>
            </a:xfrm>
            <a:prstGeom prst="rect">
              <a:avLst/>
            </a:prstGeom>
            <a:solidFill>
              <a:schemeClr val="bg1"/>
            </a:solidFill>
            <a:ln w="9525">
              <a:noFill/>
              <a:miter lim="800000"/>
              <a:headEnd/>
              <a:tailEnd/>
            </a:ln>
            <a:effectLst/>
          </p:spPr>
          <p:txBody>
            <a:bodyPr wrap="none" anchor="ctr"/>
            <a:lstStyle/>
            <a:p>
              <a:pPr algn="ctr"/>
              <a:endParaRPr lang="nl-NL"/>
            </a:p>
          </p:txBody>
        </p:sp>
        <p:grpSp>
          <p:nvGrpSpPr>
            <p:cNvPr id="13" name="Group 481"/>
            <p:cNvGrpSpPr>
              <a:grpSpLocks/>
            </p:cNvGrpSpPr>
            <p:nvPr/>
          </p:nvGrpSpPr>
          <p:grpSpPr bwMode="auto">
            <a:xfrm>
              <a:off x="500029" y="4286255"/>
              <a:ext cx="2655921" cy="2501629"/>
              <a:chOff x="1452" y="1008"/>
              <a:chExt cx="3081" cy="2740"/>
            </a:xfrm>
          </p:grpSpPr>
          <p:pic>
            <p:nvPicPr>
              <p:cNvPr id="43" name="Picture 4"/>
              <p:cNvPicPr>
                <a:picLocks noChangeAspect="1" noChangeArrowheads="1"/>
              </p:cNvPicPr>
              <p:nvPr/>
            </p:nvPicPr>
            <p:blipFill>
              <a:blip r:embed="rId6" cstate="print"/>
              <a:srcRect r="73810" b="5507"/>
              <a:stretch>
                <a:fillRect/>
              </a:stretch>
            </p:blipFill>
            <p:spPr bwMode="auto">
              <a:xfrm>
                <a:off x="1452" y="1008"/>
                <a:ext cx="748" cy="2694"/>
              </a:xfrm>
              <a:prstGeom prst="rect">
                <a:avLst/>
              </a:prstGeom>
              <a:noFill/>
              <a:ln w="9525">
                <a:noFill/>
                <a:miter lim="800000"/>
                <a:headEnd/>
                <a:tailEnd/>
              </a:ln>
            </p:spPr>
          </p:pic>
          <p:pic>
            <p:nvPicPr>
              <p:cNvPr id="44" name="Picture 4"/>
              <p:cNvPicPr>
                <a:picLocks noChangeAspect="1" noChangeArrowheads="1"/>
              </p:cNvPicPr>
              <p:nvPr/>
            </p:nvPicPr>
            <p:blipFill>
              <a:blip r:embed="rId7" cstate="print"/>
              <a:srcRect l="16632" r="26190" b="3894"/>
              <a:stretch>
                <a:fillRect/>
              </a:stretch>
            </p:blipFill>
            <p:spPr bwMode="auto">
              <a:xfrm>
                <a:off x="2200" y="1008"/>
                <a:ext cx="1633" cy="2740"/>
              </a:xfrm>
              <a:prstGeom prst="rect">
                <a:avLst/>
              </a:prstGeom>
              <a:noFill/>
              <a:ln w="9525">
                <a:noFill/>
                <a:miter lim="800000"/>
                <a:headEnd/>
                <a:tailEnd/>
              </a:ln>
            </p:spPr>
          </p:pic>
          <p:graphicFrame>
            <p:nvGraphicFramePr>
              <p:cNvPr id="45" name="Object 484"/>
              <p:cNvGraphicFramePr>
                <a:graphicFrameLocks noChangeAspect="1"/>
              </p:cNvGraphicFramePr>
              <p:nvPr/>
            </p:nvGraphicFramePr>
            <p:xfrm>
              <a:off x="3787" y="1858"/>
              <a:ext cx="746" cy="1869"/>
            </p:xfrm>
            <a:graphic>
              <a:graphicData uri="http://schemas.openxmlformats.org/presentationml/2006/ole">
                <p:oleObj spid="_x0000_s54275" name="Werkblad" r:id="rId8" imgW="771525" imgH="1914525" progId="Excel.Sheet.8">
                  <p:embed/>
                </p:oleObj>
              </a:graphicData>
            </a:graphic>
          </p:graphicFrame>
        </p:grpSp>
        <p:sp>
          <p:nvSpPr>
            <p:cNvPr id="15" name="Text Box 4"/>
            <p:cNvSpPr txBox="1">
              <a:spLocks noChangeArrowheads="1"/>
            </p:cNvSpPr>
            <p:nvPr/>
          </p:nvSpPr>
          <p:spPr bwMode="auto">
            <a:xfrm>
              <a:off x="38100" y="3960504"/>
              <a:ext cx="846257" cy="276999"/>
            </a:xfrm>
            <a:prstGeom prst="rect">
              <a:avLst/>
            </a:prstGeom>
            <a:noFill/>
            <a:ln w="9525">
              <a:noFill/>
              <a:miter lim="800000"/>
              <a:headEnd/>
              <a:tailEnd/>
            </a:ln>
          </p:spPr>
          <p:txBody>
            <a:bodyPr wrap="none">
              <a:spAutoFit/>
            </a:bodyPr>
            <a:lstStyle/>
            <a:p>
              <a:r>
                <a:rPr lang="nl-BE" sz="1200" b="1" dirty="0" smtClean="0">
                  <a:latin typeface="Times New Roman" pitchFamily="18" charset="0"/>
                </a:rPr>
                <a:t>Cohort A:</a:t>
              </a:r>
              <a:endParaRPr lang="nl-BE" sz="1200" b="1" dirty="0">
                <a:latin typeface="Times New Roman" pitchFamily="18" charset="0"/>
              </a:endParaRPr>
            </a:p>
          </p:txBody>
        </p:sp>
        <p:sp>
          <p:nvSpPr>
            <p:cNvPr id="16" name="Text Box 4"/>
            <p:cNvSpPr txBox="1">
              <a:spLocks noChangeArrowheads="1"/>
            </p:cNvSpPr>
            <p:nvPr/>
          </p:nvSpPr>
          <p:spPr bwMode="auto">
            <a:xfrm>
              <a:off x="3154363" y="3960504"/>
              <a:ext cx="846707" cy="276999"/>
            </a:xfrm>
            <a:prstGeom prst="rect">
              <a:avLst/>
            </a:prstGeom>
            <a:noFill/>
            <a:ln w="9525">
              <a:noFill/>
              <a:miter lim="800000"/>
              <a:headEnd/>
              <a:tailEnd/>
            </a:ln>
          </p:spPr>
          <p:txBody>
            <a:bodyPr wrap="none">
              <a:spAutoFit/>
            </a:bodyPr>
            <a:lstStyle/>
            <a:p>
              <a:r>
                <a:rPr lang="nl-BE" sz="1200" b="1" dirty="0" smtClean="0">
                  <a:latin typeface="Times New Roman" pitchFamily="18" charset="0"/>
                </a:rPr>
                <a:t>Cohort B:</a:t>
              </a:r>
              <a:endParaRPr lang="nl-BE" sz="1200" b="1" dirty="0">
                <a:latin typeface="Times New Roman" pitchFamily="18" charset="0"/>
              </a:endParaRPr>
            </a:p>
          </p:txBody>
        </p:sp>
        <p:sp>
          <p:nvSpPr>
            <p:cNvPr id="21" name="Text Box 4"/>
            <p:cNvSpPr txBox="1">
              <a:spLocks noChangeArrowheads="1"/>
            </p:cNvSpPr>
            <p:nvPr/>
          </p:nvSpPr>
          <p:spPr bwMode="auto">
            <a:xfrm>
              <a:off x="6557963" y="3960504"/>
              <a:ext cx="1264192" cy="276999"/>
            </a:xfrm>
            <a:prstGeom prst="rect">
              <a:avLst/>
            </a:prstGeom>
            <a:noFill/>
            <a:ln w="9525">
              <a:noFill/>
              <a:miter lim="800000"/>
              <a:headEnd/>
              <a:tailEnd/>
            </a:ln>
          </p:spPr>
          <p:txBody>
            <a:bodyPr wrap="none">
              <a:spAutoFit/>
            </a:bodyPr>
            <a:lstStyle/>
            <a:p>
              <a:r>
                <a:rPr lang="nl-BE" sz="1200" b="1" dirty="0" smtClean="0">
                  <a:latin typeface="Times New Roman" pitchFamily="18" charset="0"/>
                </a:rPr>
                <a:t>Cohort A and B:</a:t>
              </a:r>
              <a:endParaRPr lang="nl-BE" sz="1200" b="1" dirty="0">
                <a:latin typeface="Times New Roman" pitchFamily="18" charset="0"/>
              </a:endParaRPr>
            </a:p>
          </p:txBody>
        </p:sp>
        <p:grpSp>
          <p:nvGrpSpPr>
            <p:cNvPr id="24" name="Group 485"/>
            <p:cNvGrpSpPr>
              <a:grpSpLocks/>
            </p:cNvGrpSpPr>
            <p:nvPr/>
          </p:nvGrpSpPr>
          <p:grpSpPr bwMode="auto">
            <a:xfrm>
              <a:off x="3879943" y="4287707"/>
              <a:ext cx="2657382" cy="2500178"/>
              <a:chOff x="1452" y="1008"/>
              <a:chExt cx="3297" cy="2740"/>
            </a:xfrm>
          </p:grpSpPr>
          <p:pic>
            <p:nvPicPr>
              <p:cNvPr id="28" name="Picture 2"/>
              <p:cNvPicPr>
                <a:picLocks noChangeAspect="1" noChangeArrowheads="1"/>
              </p:cNvPicPr>
              <p:nvPr/>
            </p:nvPicPr>
            <p:blipFill>
              <a:blip r:embed="rId9" cstate="print"/>
              <a:srcRect r="16632" b="3894"/>
              <a:stretch>
                <a:fillRect/>
              </a:stretch>
            </p:blipFill>
            <p:spPr bwMode="auto">
              <a:xfrm>
                <a:off x="1452" y="1008"/>
                <a:ext cx="2381" cy="2740"/>
              </a:xfrm>
              <a:prstGeom prst="rect">
                <a:avLst/>
              </a:prstGeom>
              <a:noFill/>
              <a:ln w="9525">
                <a:noFill/>
                <a:miter lim="800000"/>
                <a:headEnd/>
                <a:tailEnd/>
              </a:ln>
            </p:spPr>
          </p:pic>
          <p:graphicFrame>
            <p:nvGraphicFramePr>
              <p:cNvPr id="29" name="Object 487"/>
              <p:cNvGraphicFramePr>
                <a:graphicFrameLocks noChangeAspect="1"/>
              </p:cNvGraphicFramePr>
              <p:nvPr/>
            </p:nvGraphicFramePr>
            <p:xfrm>
              <a:off x="3817" y="1854"/>
              <a:ext cx="932" cy="1872"/>
            </p:xfrm>
            <a:graphic>
              <a:graphicData uri="http://schemas.openxmlformats.org/presentationml/2006/ole">
                <p:oleObj spid="_x0000_s54278" name="Werkblad" r:id="rId10" imgW="971550" imgH="1914525" progId="Excel.Sheet.8">
                  <p:embed/>
                </p:oleObj>
              </a:graphicData>
            </a:graphic>
          </p:graphicFrame>
        </p:grpSp>
        <p:grpSp>
          <p:nvGrpSpPr>
            <p:cNvPr id="25" name="Group 488"/>
            <p:cNvGrpSpPr>
              <a:grpSpLocks/>
            </p:cNvGrpSpPr>
            <p:nvPr/>
          </p:nvGrpSpPr>
          <p:grpSpPr bwMode="auto">
            <a:xfrm>
              <a:off x="7250206" y="4287707"/>
              <a:ext cx="2657382" cy="2500178"/>
              <a:chOff x="1429" y="1026"/>
              <a:chExt cx="3307" cy="2740"/>
            </a:xfrm>
          </p:grpSpPr>
          <p:pic>
            <p:nvPicPr>
              <p:cNvPr id="26" name="Picture 2"/>
              <p:cNvPicPr>
                <a:picLocks noChangeAspect="1" noChangeArrowheads="1"/>
              </p:cNvPicPr>
              <p:nvPr/>
            </p:nvPicPr>
            <p:blipFill>
              <a:blip r:embed="rId11" cstate="print"/>
              <a:srcRect r="17436" b="3894"/>
              <a:stretch>
                <a:fillRect/>
              </a:stretch>
            </p:blipFill>
            <p:spPr bwMode="auto">
              <a:xfrm>
                <a:off x="1429" y="1026"/>
                <a:ext cx="2358" cy="2740"/>
              </a:xfrm>
              <a:prstGeom prst="rect">
                <a:avLst/>
              </a:prstGeom>
              <a:noFill/>
              <a:ln w="9525">
                <a:noFill/>
                <a:miter lim="800000"/>
                <a:headEnd/>
                <a:tailEnd/>
              </a:ln>
            </p:spPr>
          </p:pic>
          <p:graphicFrame>
            <p:nvGraphicFramePr>
              <p:cNvPr id="27" name="Object 490"/>
              <p:cNvGraphicFramePr>
                <a:graphicFrameLocks noChangeAspect="1"/>
              </p:cNvGraphicFramePr>
              <p:nvPr/>
            </p:nvGraphicFramePr>
            <p:xfrm>
              <a:off x="3787" y="1876"/>
              <a:ext cx="949" cy="1869"/>
            </p:xfrm>
            <a:graphic>
              <a:graphicData uri="http://schemas.openxmlformats.org/presentationml/2006/ole">
                <p:oleObj spid="_x0000_s54279" name="Werkblad" r:id="rId12" imgW="962025" imgH="1914525" progId="Excel.Sheet.8">
                  <p:embed/>
                </p:oleObj>
              </a:graphicData>
            </a:graphic>
          </p:graphicFrame>
        </p:grpSp>
      </p:grpSp>
      <p:sp>
        <p:nvSpPr>
          <p:cNvPr id="30" name="Rectangle 302"/>
          <p:cNvSpPr>
            <a:spLocks noChangeArrowheads="1"/>
          </p:cNvSpPr>
          <p:nvPr/>
        </p:nvSpPr>
        <p:spPr bwMode="auto">
          <a:xfrm>
            <a:off x="9663147" y="4137026"/>
            <a:ext cx="123825" cy="215900"/>
          </a:xfrm>
          <a:prstGeom prst="rect">
            <a:avLst/>
          </a:prstGeom>
          <a:solidFill>
            <a:srgbClr val="FF0000"/>
          </a:solidFill>
          <a:ln w="9525">
            <a:noFill/>
            <a:miter lim="800000"/>
            <a:headEnd/>
            <a:tailEnd/>
          </a:ln>
          <a:effectLst/>
        </p:spPr>
        <p:txBody>
          <a:bodyPr wrap="none" anchor="ctr"/>
          <a:lstStyle/>
          <a:p>
            <a:pPr algn="ctr"/>
            <a:endParaRPr lang="nl-NL">
              <a:solidFill>
                <a:srgbClr val="FF0000"/>
              </a:solidFill>
            </a:endParaRPr>
          </a:p>
        </p:txBody>
      </p:sp>
      <p:sp>
        <p:nvSpPr>
          <p:cNvPr id="31" name="Rectangle 303"/>
          <p:cNvSpPr>
            <a:spLocks noChangeArrowheads="1"/>
          </p:cNvSpPr>
          <p:nvPr/>
        </p:nvSpPr>
        <p:spPr bwMode="auto">
          <a:xfrm>
            <a:off x="9663147" y="4400551"/>
            <a:ext cx="123825" cy="215900"/>
          </a:xfrm>
          <a:prstGeom prst="rect">
            <a:avLst/>
          </a:prstGeom>
          <a:solidFill>
            <a:srgbClr val="3333CC"/>
          </a:solidFill>
          <a:ln w="9525">
            <a:noFill/>
            <a:miter lim="800000"/>
            <a:headEnd/>
            <a:tailEnd/>
          </a:ln>
          <a:effectLst/>
        </p:spPr>
        <p:txBody>
          <a:bodyPr wrap="none" anchor="ctr"/>
          <a:lstStyle/>
          <a:p>
            <a:pPr algn="ctr"/>
            <a:endParaRPr lang="nl-NL">
              <a:solidFill>
                <a:srgbClr val="FF0000"/>
              </a:solidFill>
            </a:endParaRPr>
          </a:p>
        </p:txBody>
      </p:sp>
      <p:sp>
        <p:nvSpPr>
          <p:cNvPr id="36" name="Text Box 304"/>
          <p:cNvSpPr txBox="1">
            <a:spLocks noChangeArrowheads="1"/>
          </p:cNvSpPr>
          <p:nvPr/>
        </p:nvSpPr>
        <p:spPr bwMode="auto">
          <a:xfrm>
            <a:off x="9702835" y="4084638"/>
            <a:ext cx="312738" cy="304800"/>
          </a:xfrm>
          <a:prstGeom prst="rect">
            <a:avLst/>
          </a:prstGeom>
          <a:noFill/>
          <a:ln w="9525">
            <a:noFill/>
            <a:miter lim="800000"/>
            <a:headEnd/>
            <a:tailEnd/>
          </a:ln>
          <a:effectLst/>
        </p:spPr>
        <p:txBody>
          <a:bodyPr wrap="none">
            <a:spAutoFit/>
          </a:bodyPr>
          <a:lstStyle/>
          <a:p>
            <a:r>
              <a:rPr lang="nl-BE" sz="1400" dirty="0"/>
              <a:t>R</a:t>
            </a:r>
          </a:p>
        </p:txBody>
      </p:sp>
      <p:sp>
        <p:nvSpPr>
          <p:cNvPr id="37" name="Text Box 305"/>
          <p:cNvSpPr txBox="1">
            <a:spLocks noChangeArrowheads="1"/>
          </p:cNvSpPr>
          <p:nvPr/>
        </p:nvSpPr>
        <p:spPr bwMode="auto">
          <a:xfrm>
            <a:off x="9702835" y="4348163"/>
            <a:ext cx="441325" cy="304800"/>
          </a:xfrm>
          <a:prstGeom prst="rect">
            <a:avLst/>
          </a:prstGeom>
          <a:noFill/>
          <a:ln w="9525">
            <a:noFill/>
            <a:miter lim="800000"/>
            <a:headEnd/>
            <a:tailEnd/>
          </a:ln>
          <a:effectLst/>
        </p:spPr>
        <p:txBody>
          <a:bodyPr wrap="none">
            <a:spAutoFit/>
          </a:bodyPr>
          <a:lstStyle/>
          <a:p>
            <a:r>
              <a:rPr lang="nl-BE" sz="1400" dirty="0"/>
              <a:t>NR</a:t>
            </a:r>
          </a:p>
        </p:txBody>
      </p:sp>
    </p:spTree>
    <p:custDataLst>
      <p:tags r:id="rId2"/>
    </p:custData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2"/>
          <p:cNvSpPr txBox="1">
            <a:spLocks noChangeArrowheads="1"/>
          </p:cNvSpPr>
          <p:nvPr/>
        </p:nvSpPr>
        <p:spPr bwMode="auto">
          <a:xfrm>
            <a:off x="3703638" y="627063"/>
            <a:ext cx="2698175" cy="646331"/>
          </a:xfrm>
          <a:prstGeom prst="rect">
            <a:avLst/>
          </a:prstGeom>
          <a:noFill/>
          <a:ln w="9525">
            <a:noFill/>
            <a:miter lim="800000"/>
            <a:headEnd/>
            <a:tailEnd/>
          </a:ln>
        </p:spPr>
        <p:txBody>
          <a:bodyPr wrap="none">
            <a:spAutoFit/>
          </a:bodyPr>
          <a:lstStyle/>
          <a:p>
            <a:r>
              <a:rPr lang="nl-BE" sz="3600" b="1" dirty="0" err="1" smtClean="0">
                <a:solidFill>
                  <a:srgbClr val="FFFF00"/>
                </a:solidFill>
              </a:rPr>
              <a:t>Conclusion</a:t>
            </a:r>
            <a:endParaRPr lang="nl-BE" sz="3600" b="1" dirty="0">
              <a:solidFill>
                <a:srgbClr val="FFFF00"/>
              </a:solidFill>
            </a:endParaRPr>
          </a:p>
        </p:txBody>
      </p:sp>
      <p:sp>
        <p:nvSpPr>
          <p:cNvPr id="10" name="Text Box 3"/>
          <p:cNvSpPr txBox="1">
            <a:spLocks noChangeArrowheads="1"/>
          </p:cNvSpPr>
          <p:nvPr/>
        </p:nvSpPr>
        <p:spPr bwMode="auto">
          <a:xfrm>
            <a:off x="103188" y="1857364"/>
            <a:ext cx="10183812" cy="4154984"/>
          </a:xfrm>
          <a:prstGeom prst="rect">
            <a:avLst/>
          </a:prstGeom>
          <a:noFill/>
          <a:ln w="9525">
            <a:noFill/>
            <a:miter lim="800000"/>
            <a:headEnd/>
            <a:tailEnd/>
          </a:ln>
        </p:spPr>
        <p:txBody>
          <a:bodyPr>
            <a:spAutoFit/>
          </a:bodyPr>
          <a:lstStyle/>
          <a:p>
            <a:pPr>
              <a:buFontTx/>
              <a:buChar char="•"/>
            </a:pPr>
            <a:r>
              <a:rPr lang="nl-BE" sz="2400" dirty="0">
                <a:solidFill>
                  <a:srgbClr val="FFFF00"/>
                </a:solidFill>
              </a:rPr>
              <a:t> </a:t>
            </a:r>
            <a:r>
              <a:rPr lang="en-GB" sz="2400" dirty="0" smtClean="0">
                <a:solidFill>
                  <a:srgbClr val="FFFF00"/>
                </a:solidFill>
              </a:rPr>
              <a:t>Gene array studies of UC mucosal biopsies identified predictive panels of genes for (non-)response to </a:t>
            </a:r>
            <a:r>
              <a:rPr lang="en-GB" sz="2400" dirty="0" err="1" smtClean="0">
                <a:solidFill>
                  <a:srgbClr val="FFFF00"/>
                </a:solidFill>
              </a:rPr>
              <a:t>infliximab</a:t>
            </a:r>
            <a:r>
              <a:rPr lang="en-GB" sz="2400" dirty="0" smtClean="0">
                <a:solidFill>
                  <a:srgbClr val="FFFF00"/>
                </a:solidFill>
              </a:rPr>
              <a:t> in pre-treatment mucosal biopsies of patients who received for the first time </a:t>
            </a:r>
            <a:r>
              <a:rPr lang="en-GB" sz="2400" dirty="0" err="1" smtClean="0">
                <a:solidFill>
                  <a:srgbClr val="FFFF00"/>
                </a:solidFill>
              </a:rPr>
              <a:t>infliximab</a:t>
            </a:r>
            <a:r>
              <a:rPr lang="en-GB" sz="2400" dirty="0" smtClean="0">
                <a:solidFill>
                  <a:srgbClr val="FFFF00"/>
                </a:solidFill>
              </a:rPr>
              <a:t> therapy in two cohorts of patients.  </a:t>
            </a:r>
          </a:p>
          <a:p>
            <a:endParaRPr lang="en-GB" sz="2400" dirty="0" smtClean="0">
              <a:solidFill>
                <a:srgbClr val="FFFF00"/>
              </a:solidFill>
            </a:endParaRPr>
          </a:p>
          <a:p>
            <a:pPr>
              <a:buFontTx/>
              <a:buChar char="•"/>
            </a:pPr>
            <a:r>
              <a:rPr lang="en-GB" sz="2400" dirty="0" smtClean="0">
                <a:solidFill>
                  <a:srgbClr val="FFFF00"/>
                </a:solidFill>
              </a:rPr>
              <a:t> Our studies demonstrate that differences in mucosal expression of a limited number of genes involved in the inflammatory cascade account for resistance of UC to respond to </a:t>
            </a:r>
            <a:r>
              <a:rPr lang="en-GB" sz="2400" dirty="0" err="1" smtClean="0">
                <a:solidFill>
                  <a:srgbClr val="FFFF00"/>
                </a:solidFill>
              </a:rPr>
              <a:t>infliximab</a:t>
            </a:r>
            <a:r>
              <a:rPr lang="en-GB" sz="2400" dirty="0" smtClean="0">
                <a:solidFill>
                  <a:srgbClr val="FFFF00"/>
                </a:solidFill>
              </a:rPr>
              <a:t> therapy.</a:t>
            </a:r>
          </a:p>
          <a:p>
            <a:endParaRPr lang="en-GB" sz="2400" dirty="0" smtClean="0">
              <a:solidFill>
                <a:srgbClr val="FFFF00"/>
              </a:solidFill>
            </a:endParaRPr>
          </a:p>
          <a:p>
            <a:pPr>
              <a:buFontTx/>
              <a:buChar char="•"/>
            </a:pPr>
            <a:r>
              <a:rPr lang="en-GB" sz="2400" dirty="0" smtClean="0">
                <a:solidFill>
                  <a:srgbClr val="FFFF00"/>
                </a:solidFill>
              </a:rPr>
              <a:t> Further study of the pathways involved should allow to better understand mechanisms of the resistance to </a:t>
            </a:r>
            <a:r>
              <a:rPr lang="en-GB" sz="2400" dirty="0" err="1" smtClean="0">
                <a:solidFill>
                  <a:srgbClr val="FFFF00"/>
                </a:solidFill>
              </a:rPr>
              <a:t>infliximab</a:t>
            </a:r>
            <a:r>
              <a:rPr lang="en-GB" sz="2400" dirty="0" smtClean="0">
                <a:solidFill>
                  <a:srgbClr val="FFFF00"/>
                </a:solidFill>
              </a:rPr>
              <a:t> therapy in UC.</a:t>
            </a:r>
            <a:endParaRPr lang="nl-BE" sz="2400" dirty="0" smtClean="0">
              <a:solidFill>
                <a:srgbClr val="FFFF00"/>
              </a:solidFill>
            </a:endParaRPr>
          </a:p>
        </p:txBody>
      </p:sp>
      <p:pic>
        <p:nvPicPr>
          <p:cNvPr id="14" name="Picture 15" descr="conclusion"/>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572260" y="214290"/>
            <a:ext cx="1955800" cy="1300162"/>
          </a:xfrm>
          <a:prstGeom prst="rect">
            <a:avLst/>
          </a:prstGeom>
          <a:noFill/>
        </p:spPr>
      </p:pic>
    </p:spTree>
    <p:custDataLst>
      <p:tags r:id="rId1"/>
    </p:custData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7174"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7175" name="Text Box 8"/>
          <p:cNvSpPr txBox="1">
            <a:spLocks noChangeArrowheads="1"/>
          </p:cNvSpPr>
          <p:nvPr/>
        </p:nvSpPr>
        <p:spPr bwMode="auto">
          <a:xfrm>
            <a:off x="8528050" y="44450"/>
            <a:ext cx="1514475"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Example</a:t>
            </a:r>
          </a:p>
        </p:txBody>
      </p:sp>
      <p:sp>
        <p:nvSpPr>
          <p:cNvPr id="9" name="Text Box 2"/>
          <p:cNvSpPr txBox="1">
            <a:spLocks noChangeArrowheads="1"/>
          </p:cNvSpPr>
          <p:nvPr/>
        </p:nvSpPr>
        <p:spPr bwMode="auto">
          <a:xfrm>
            <a:off x="3029441" y="627063"/>
            <a:ext cx="4031873" cy="646331"/>
          </a:xfrm>
          <a:prstGeom prst="rect">
            <a:avLst/>
          </a:prstGeom>
          <a:noFill/>
          <a:ln w="9525">
            <a:noFill/>
            <a:miter lim="800000"/>
            <a:headEnd/>
            <a:tailEnd/>
          </a:ln>
        </p:spPr>
        <p:txBody>
          <a:bodyPr wrap="none">
            <a:spAutoFit/>
          </a:bodyPr>
          <a:lstStyle/>
          <a:p>
            <a:r>
              <a:rPr lang="nl-BE" sz="3600" b="1" dirty="0" err="1" smtClean="0">
                <a:solidFill>
                  <a:srgbClr val="FFFF00"/>
                </a:solidFill>
              </a:rPr>
              <a:t>Interesting</a:t>
            </a:r>
            <a:r>
              <a:rPr lang="nl-BE" sz="3600" b="1" dirty="0" smtClean="0">
                <a:solidFill>
                  <a:srgbClr val="FFFF00"/>
                </a:solidFill>
              </a:rPr>
              <a:t> </a:t>
            </a:r>
            <a:r>
              <a:rPr lang="nl-BE" sz="3600" b="1" dirty="0" err="1" smtClean="0">
                <a:solidFill>
                  <a:srgbClr val="FFFF00"/>
                </a:solidFill>
              </a:rPr>
              <a:t>books</a:t>
            </a:r>
            <a:endParaRPr lang="nl-BE" sz="3600" b="1" dirty="0">
              <a:solidFill>
                <a:srgbClr val="FFFF00"/>
              </a:solidFill>
            </a:endParaRPr>
          </a:p>
        </p:txBody>
      </p:sp>
      <p:pic>
        <p:nvPicPr>
          <p:cNvPr id="154626" name="Picture 2" descr="http://www.barnstable.k12.ma.us/bhs/Library/images/ReadingManiacs.gif"/>
          <p:cNvPicPr>
            <a:picLocks noChangeAspect="1" noChangeArrowheads="1"/>
          </p:cNvPicPr>
          <p:nvPr/>
        </p:nvPicPr>
        <p:blipFill>
          <a:blip r:embed="rId4" cstate="print"/>
          <a:srcRect/>
          <a:stretch>
            <a:fillRect/>
          </a:stretch>
        </p:blipFill>
        <p:spPr bwMode="auto">
          <a:xfrm>
            <a:off x="7215202" y="357166"/>
            <a:ext cx="1999355" cy="1500198"/>
          </a:xfrm>
          <a:prstGeom prst="rect">
            <a:avLst/>
          </a:prstGeom>
          <a:noFill/>
        </p:spPr>
      </p:pic>
      <p:pic>
        <p:nvPicPr>
          <p:cNvPr id="154630" name="Picture 6" descr="http://www.brc.dcs.gla.ac.uk/~actan/bioinformatics/BioinformaticsBooks_files/image089.jpg"/>
          <p:cNvPicPr>
            <a:picLocks noChangeAspect="1" noChangeArrowheads="1"/>
          </p:cNvPicPr>
          <p:nvPr/>
        </p:nvPicPr>
        <p:blipFill>
          <a:blip r:embed="rId5" cstate="print"/>
          <a:srcRect/>
          <a:stretch>
            <a:fillRect/>
          </a:stretch>
        </p:blipFill>
        <p:spPr bwMode="auto">
          <a:xfrm>
            <a:off x="2143104" y="2580759"/>
            <a:ext cx="1837267" cy="2777067"/>
          </a:xfrm>
          <a:prstGeom prst="rect">
            <a:avLst/>
          </a:prstGeom>
          <a:noFill/>
        </p:spPr>
      </p:pic>
      <p:pic>
        <p:nvPicPr>
          <p:cNvPr id="154632" name="Picture 8" descr="Voorkant">
            <a:hlinkClick r:id="rId6"/>
          </p:cNvPr>
          <p:cNvPicPr>
            <a:picLocks noChangeAspect="1" noChangeArrowheads="1"/>
          </p:cNvPicPr>
          <p:nvPr/>
        </p:nvPicPr>
        <p:blipFill>
          <a:blip r:embed="rId7" cstate="print"/>
          <a:srcRect/>
          <a:stretch>
            <a:fillRect/>
          </a:stretch>
        </p:blipFill>
        <p:spPr bwMode="auto">
          <a:xfrm>
            <a:off x="4214806" y="2563806"/>
            <a:ext cx="1836071" cy="2794020"/>
          </a:xfrm>
          <a:prstGeom prst="rect">
            <a:avLst/>
          </a:prstGeom>
          <a:noFill/>
        </p:spPr>
      </p:pic>
      <p:pic>
        <p:nvPicPr>
          <p:cNvPr id="154634" name="Picture 10" descr="Voorkant">
            <a:hlinkClick r:id="rId8"/>
          </p:cNvPr>
          <p:cNvPicPr>
            <a:picLocks noChangeAspect="1" noChangeArrowheads="1"/>
          </p:cNvPicPr>
          <p:nvPr/>
        </p:nvPicPr>
        <p:blipFill>
          <a:blip r:embed="rId9" cstate="print"/>
          <a:srcRect/>
          <a:stretch>
            <a:fillRect/>
          </a:stretch>
        </p:blipFill>
        <p:spPr bwMode="auto">
          <a:xfrm>
            <a:off x="6219396" y="2500306"/>
            <a:ext cx="1932228" cy="2857520"/>
          </a:xfrm>
          <a:prstGeom prst="rect">
            <a:avLst/>
          </a:prstGeom>
          <a:noFill/>
        </p:spPr>
      </p:pic>
      <p:pic>
        <p:nvPicPr>
          <p:cNvPr id="154636" name="Picture 12" descr="Voorkant">
            <a:hlinkClick r:id="rId10"/>
          </p:cNvPr>
          <p:cNvPicPr>
            <a:picLocks noChangeAspect="1" noChangeArrowheads="1"/>
          </p:cNvPicPr>
          <p:nvPr/>
        </p:nvPicPr>
        <p:blipFill>
          <a:blip r:embed="rId11" cstate="print"/>
          <a:srcRect/>
          <a:stretch>
            <a:fillRect/>
          </a:stretch>
        </p:blipFill>
        <p:spPr bwMode="auto">
          <a:xfrm>
            <a:off x="8303145" y="2881309"/>
            <a:ext cx="1886870" cy="2476517"/>
          </a:xfrm>
          <a:prstGeom prst="rect">
            <a:avLst/>
          </a:prstGeom>
          <a:noFill/>
        </p:spPr>
      </p:pic>
      <p:pic>
        <p:nvPicPr>
          <p:cNvPr id="154638" name="Picture 14" descr="Voorkant">
            <a:hlinkClick r:id="rId12"/>
          </p:cNvPr>
          <p:cNvPicPr>
            <a:picLocks noChangeAspect="1" noChangeArrowheads="1"/>
          </p:cNvPicPr>
          <p:nvPr/>
        </p:nvPicPr>
        <p:blipFill>
          <a:blip r:embed="rId13" cstate="print"/>
          <a:srcRect/>
          <a:stretch>
            <a:fillRect/>
          </a:stretch>
        </p:blipFill>
        <p:spPr bwMode="auto">
          <a:xfrm>
            <a:off x="71402" y="2817808"/>
            <a:ext cx="1693345" cy="2540018"/>
          </a:xfrm>
          <a:prstGeom prst="rect">
            <a:avLst/>
          </a:prstGeom>
          <a:noFill/>
        </p:spPr>
      </p:pic>
    </p:spTree>
    <p:custDataLst>
      <p:tags r:id="rId1"/>
    </p:custData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44035"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44036"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pic>
        <p:nvPicPr>
          <p:cNvPr id="44037" name="Picture 17"/>
          <p:cNvPicPr>
            <a:picLocks noChangeAspect="1" noChangeArrowheads="1"/>
          </p:cNvPicPr>
          <p:nvPr/>
        </p:nvPicPr>
        <p:blipFill>
          <a:blip r:embed="rId4" cstate="print"/>
          <a:srcRect/>
          <a:stretch>
            <a:fillRect/>
          </a:stretch>
        </p:blipFill>
        <p:spPr bwMode="auto">
          <a:xfrm>
            <a:off x="4527550" y="1071563"/>
            <a:ext cx="5534025" cy="1214437"/>
          </a:xfrm>
          <a:prstGeom prst="rect">
            <a:avLst/>
          </a:prstGeom>
          <a:noFill/>
          <a:ln w="9525">
            <a:noFill/>
            <a:miter lim="800000"/>
            <a:headEnd/>
            <a:tailEnd/>
          </a:ln>
        </p:spPr>
      </p:pic>
      <p:pic>
        <p:nvPicPr>
          <p:cNvPr id="44038" name="Picture 19"/>
          <p:cNvPicPr>
            <a:picLocks noChangeAspect="1" noChangeArrowheads="1"/>
          </p:cNvPicPr>
          <p:nvPr/>
        </p:nvPicPr>
        <p:blipFill>
          <a:blip r:embed="rId5" cstate="print"/>
          <a:srcRect/>
          <a:stretch>
            <a:fillRect/>
          </a:stretch>
        </p:blipFill>
        <p:spPr bwMode="auto">
          <a:xfrm>
            <a:off x="4527550" y="3214688"/>
            <a:ext cx="5545138" cy="1214437"/>
          </a:xfrm>
          <a:prstGeom prst="rect">
            <a:avLst/>
          </a:prstGeom>
          <a:noFill/>
          <a:ln w="9525">
            <a:noFill/>
            <a:miter lim="800000"/>
            <a:headEnd/>
            <a:tailEnd/>
          </a:ln>
        </p:spPr>
      </p:pic>
      <p:sp>
        <p:nvSpPr>
          <p:cNvPr id="44039" name="Text Box 20"/>
          <p:cNvSpPr txBox="1">
            <a:spLocks noChangeArrowheads="1"/>
          </p:cNvSpPr>
          <p:nvPr/>
        </p:nvSpPr>
        <p:spPr bwMode="auto">
          <a:xfrm>
            <a:off x="1235075" y="1038225"/>
            <a:ext cx="1074738" cy="400050"/>
          </a:xfrm>
          <a:prstGeom prst="rect">
            <a:avLst/>
          </a:prstGeom>
          <a:noFill/>
          <a:ln w="9525">
            <a:noFill/>
            <a:miter lim="800000"/>
            <a:headEnd/>
            <a:tailEnd/>
          </a:ln>
        </p:spPr>
        <p:txBody>
          <a:bodyPr wrap="none">
            <a:spAutoFit/>
          </a:bodyPr>
          <a:lstStyle/>
          <a:p>
            <a:r>
              <a:rPr lang="en-US" sz="2000">
                <a:solidFill>
                  <a:srgbClr val="FFFF00"/>
                </a:solidFill>
              </a:rPr>
              <a:t>DAT file</a:t>
            </a:r>
          </a:p>
        </p:txBody>
      </p:sp>
      <p:sp>
        <p:nvSpPr>
          <p:cNvPr id="44040" name="Text Box 21"/>
          <p:cNvSpPr txBox="1">
            <a:spLocks noChangeArrowheads="1"/>
          </p:cNvSpPr>
          <p:nvPr/>
        </p:nvSpPr>
        <p:spPr bwMode="auto">
          <a:xfrm>
            <a:off x="71438" y="3038475"/>
            <a:ext cx="3578225" cy="400050"/>
          </a:xfrm>
          <a:prstGeom prst="rect">
            <a:avLst/>
          </a:prstGeom>
          <a:noFill/>
          <a:ln w="9525">
            <a:noFill/>
            <a:miter lim="800000"/>
            <a:headEnd/>
            <a:tailEnd/>
          </a:ln>
        </p:spPr>
        <p:txBody>
          <a:bodyPr wrap="none">
            <a:spAutoFit/>
          </a:bodyPr>
          <a:lstStyle/>
          <a:p>
            <a:r>
              <a:rPr lang="en-US" sz="2000">
                <a:solidFill>
                  <a:srgbClr val="FFFF00"/>
                </a:solidFill>
              </a:rPr>
              <a:t>CEL file = processed .DAT file</a:t>
            </a:r>
          </a:p>
        </p:txBody>
      </p:sp>
      <p:sp>
        <p:nvSpPr>
          <p:cNvPr id="44041" name="Text Box 22"/>
          <p:cNvSpPr txBox="1">
            <a:spLocks noChangeArrowheads="1"/>
          </p:cNvSpPr>
          <p:nvPr/>
        </p:nvSpPr>
        <p:spPr bwMode="auto">
          <a:xfrm>
            <a:off x="142875" y="3503613"/>
            <a:ext cx="4352925" cy="646112"/>
          </a:xfrm>
          <a:prstGeom prst="rect">
            <a:avLst/>
          </a:prstGeom>
          <a:noFill/>
          <a:ln w="9525">
            <a:noFill/>
            <a:miter lim="800000"/>
            <a:headEnd/>
            <a:tailEnd/>
          </a:ln>
        </p:spPr>
        <p:txBody>
          <a:bodyPr wrap="none">
            <a:spAutoFit/>
          </a:bodyPr>
          <a:lstStyle/>
          <a:p>
            <a:r>
              <a:rPr lang="nl-BE">
                <a:solidFill>
                  <a:schemeClr val="bg1"/>
                </a:solidFill>
              </a:rPr>
              <a:t>It contains a single intensity value</a:t>
            </a:r>
          </a:p>
          <a:p>
            <a:r>
              <a:rPr lang="nl-BE">
                <a:solidFill>
                  <a:schemeClr val="bg1"/>
                </a:solidFill>
              </a:rPr>
              <a:t>for each probe cell delineated by the grid</a:t>
            </a:r>
            <a:endParaRPr lang="nl-NL">
              <a:solidFill>
                <a:schemeClr val="bg1"/>
              </a:solidFill>
            </a:endParaRPr>
          </a:p>
        </p:txBody>
      </p:sp>
      <p:sp>
        <p:nvSpPr>
          <p:cNvPr id="44042" name="Rectangle 23"/>
          <p:cNvSpPr>
            <a:spLocks noChangeArrowheads="1"/>
          </p:cNvSpPr>
          <p:nvPr/>
        </p:nvSpPr>
        <p:spPr bwMode="auto">
          <a:xfrm>
            <a:off x="347663" y="1425575"/>
            <a:ext cx="3867150" cy="366713"/>
          </a:xfrm>
          <a:prstGeom prst="rect">
            <a:avLst/>
          </a:prstGeom>
          <a:noFill/>
          <a:ln w="9525">
            <a:noFill/>
            <a:miter lim="800000"/>
            <a:headEnd/>
            <a:tailEnd/>
          </a:ln>
        </p:spPr>
        <p:txBody>
          <a:bodyPr wrap="none">
            <a:spAutoFit/>
          </a:bodyPr>
          <a:lstStyle/>
          <a:p>
            <a:r>
              <a:rPr lang="nl-BE">
                <a:solidFill>
                  <a:schemeClr val="bg1"/>
                </a:solidFill>
              </a:rPr>
              <a:t>The image of a scanned probe array</a:t>
            </a:r>
            <a:endParaRPr lang="nl-NL">
              <a:solidFill>
                <a:schemeClr val="bg1"/>
              </a:solidFill>
            </a:endParaRPr>
          </a:p>
        </p:txBody>
      </p:sp>
      <p:sp>
        <p:nvSpPr>
          <p:cNvPr id="16" name="Down Arrow 15"/>
          <p:cNvSpPr/>
          <p:nvPr/>
        </p:nvSpPr>
        <p:spPr>
          <a:xfrm>
            <a:off x="1962150" y="2236788"/>
            <a:ext cx="300038" cy="5492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4044" name="Text Box 21"/>
          <p:cNvSpPr txBox="1">
            <a:spLocks noChangeArrowheads="1"/>
          </p:cNvSpPr>
          <p:nvPr/>
        </p:nvSpPr>
        <p:spPr bwMode="auto">
          <a:xfrm>
            <a:off x="458788" y="2143125"/>
            <a:ext cx="1541462" cy="584200"/>
          </a:xfrm>
          <a:prstGeom prst="rect">
            <a:avLst/>
          </a:prstGeom>
          <a:noFill/>
          <a:ln w="9525">
            <a:noFill/>
            <a:miter lim="800000"/>
            <a:headEnd/>
            <a:tailEnd/>
          </a:ln>
        </p:spPr>
        <p:txBody>
          <a:bodyPr wrap="none">
            <a:spAutoFit/>
          </a:bodyPr>
          <a:lstStyle/>
          <a:p>
            <a:r>
              <a:rPr lang="en-US" sz="1600">
                <a:solidFill>
                  <a:schemeClr val="bg1"/>
                </a:solidFill>
              </a:rPr>
              <a:t>Process image</a:t>
            </a:r>
          </a:p>
          <a:p>
            <a:r>
              <a:rPr lang="en-US" sz="1600">
                <a:solidFill>
                  <a:schemeClr val="bg1"/>
                </a:solidFill>
              </a:rPr>
              <a:t>(GCOS)</a:t>
            </a:r>
          </a:p>
        </p:txBody>
      </p:sp>
      <p:sp>
        <p:nvSpPr>
          <p:cNvPr id="21" name="Down Arrow 20"/>
          <p:cNvSpPr/>
          <p:nvPr/>
        </p:nvSpPr>
        <p:spPr>
          <a:xfrm>
            <a:off x="1962150" y="4860925"/>
            <a:ext cx="300038" cy="5492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4046" name="Text Box 21"/>
          <p:cNvSpPr txBox="1">
            <a:spLocks noChangeArrowheads="1"/>
          </p:cNvSpPr>
          <p:nvPr/>
        </p:nvSpPr>
        <p:spPr bwMode="auto">
          <a:xfrm>
            <a:off x="1001713" y="4857750"/>
            <a:ext cx="927100" cy="584200"/>
          </a:xfrm>
          <a:prstGeom prst="rect">
            <a:avLst/>
          </a:prstGeom>
          <a:noFill/>
          <a:ln w="9525">
            <a:noFill/>
            <a:miter lim="800000"/>
            <a:headEnd/>
            <a:tailEnd/>
          </a:ln>
        </p:spPr>
        <p:txBody>
          <a:bodyPr wrap="none">
            <a:spAutoFit/>
          </a:bodyPr>
          <a:lstStyle/>
          <a:p>
            <a:r>
              <a:rPr lang="en-US" sz="1600">
                <a:solidFill>
                  <a:schemeClr val="bg1"/>
                </a:solidFill>
              </a:rPr>
              <a:t>MAS5 </a:t>
            </a:r>
          </a:p>
          <a:p>
            <a:r>
              <a:rPr lang="en-US" sz="1600">
                <a:solidFill>
                  <a:schemeClr val="bg1"/>
                </a:solidFill>
              </a:rPr>
              <a:t>(GCOS)</a:t>
            </a:r>
          </a:p>
        </p:txBody>
      </p:sp>
      <p:sp>
        <p:nvSpPr>
          <p:cNvPr id="44047" name="Text Box 21"/>
          <p:cNvSpPr txBox="1">
            <a:spLocks noChangeArrowheads="1"/>
          </p:cNvSpPr>
          <p:nvPr/>
        </p:nvSpPr>
        <p:spPr bwMode="auto">
          <a:xfrm>
            <a:off x="0" y="5681663"/>
            <a:ext cx="6500813" cy="400050"/>
          </a:xfrm>
          <a:prstGeom prst="rect">
            <a:avLst/>
          </a:prstGeom>
          <a:noFill/>
          <a:ln w="9525">
            <a:noFill/>
            <a:miter lim="800000"/>
            <a:headEnd/>
            <a:tailEnd/>
          </a:ln>
        </p:spPr>
        <p:txBody>
          <a:bodyPr wrap="none">
            <a:spAutoFit/>
          </a:bodyPr>
          <a:lstStyle/>
          <a:p>
            <a:r>
              <a:rPr lang="en-US" sz="2000">
                <a:solidFill>
                  <a:srgbClr val="FFFF00"/>
                </a:solidFill>
              </a:rPr>
              <a:t>CHP file: </a:t>
            </a:r>
            <a:r>
              <a:rPr lang="en-US">
                <a:solidFill>
                  <a:schemeClr val="bg1"/>
                </a:solidFill>
              </a:rPr>
              <a:t>Experiment results created from CEL and CDF files</a:t>
            </a:r>
          </a:p>
        </p:txBody>
      </p:sp>
      <p:sp>
        <p:nvSpPr>
          <p:cNvPr id="44048" name="Text Box 21"/>
          <p:cNvSpPr txBox="1">
            <a:spLocks noChangeArrowheads="1"/>
          </p:cNvSpPr>
          <p:nvPr/>
        </p:nvSpPr>
        <p:spPr bwMode="auto">
          <a:xfrm>
            <a:off x="0" y="6072188"/>
            <a:ext cx="10287000" cy="646112"/>
          </a:xfrm>
          <a:prstGeom prst="rect">
            <a:avLst/>
          </a:prstGeom>
          <a:noFill/>
          <a:ln w="9525">
            <a:noFill/>
            <a:miter lim="800000"/>
            <a:headEnd/>
            <a:tailEnd/>
          </a:ln>
        </p:spPr>
        <p:txBody>
          <a:bodyPr>
            <a:spAutoFit/>
          </a:bodyPr>
          <a:lstStyle/>
          <a:p>
            <a:r>
              <a:rPr lang="en-US" sz="2000">
                <a:solidFill>
                  <a:srgbClr val="FFFF00"/>
                </a:solidFill>
              </a:rPr>
              <a:t>RPT file: </a:t>
            </a:r>
            <a:r>
              <a:rPr lang="en-US">
                <a:solidFill>
                  <a:schemeClr val="bg1"/>
                </a:solidFill>
              </a:rPr>
              <a:t>Generated by GCOS, report of quality control </a:t>
            </a:r>
            <a:r>
              <a:rPr lang="en-US" sz="1600">
                <a:solidFill>
                  <a:schemeClr val="bg1"/>
                </a:solidFill>
              </a:rPr>
              <a:t>(</a:t>
            </a:r>
            <a:r>
              <a:rPr lang="en-GB" sz="1600">
                <a:solidFill>
                  <a:schemeClr val="bg1"/>
                </a:solidFill>
              </a:rPr>
              <a:t>Quality evaluation included Spike-In controls (BioB, BioC, BioD, and cre), a 3’-5’ ratio of GAPDH &lt; 3.0, and average background signal &lt; 100) </a:t>
            </a:r>
            <a:endParaRPr lang="en-US" sz="1600">
              <a:solidFill>
                <a:schemeClr val="bg1"/>
              </a:solidFill>
            </a:endParaRPr>
          </a:p>
        </p:txBody>
      </p:sp>
      <p:sp>
        <p:nvSpPr>
          <p:cNvPr id="44049" name="Text Box 21"/>
          <p:cNvSpPr txBox="1">
            <a:spLocks noChangeArrowheads="1"/>
          </p:cNvSpPr>
          <p:nvPr/>
        </p:nvSpPr>
        <p:spPr bwMode="auto">
          <a:xfrm>
            <a:off x="3643313" y="4779963"/>
            <a:ext cx="4929187" cy="676275"/>
          </a:xfrm>
          <a:prstGeom prst="rect">
            <a:avLst/>
          </a:prstGeom>
          <a:noFill/>
          <a:ln w="9525">
            <a:noFill/>
            <a:miter lim="800000"/>
            <a:headEnd/>
            <a:tailEnd/>
          </a:ln>
        </p:spPr>
        <p:txBody>
          <a:bodyPr>
            <a:spAutoFit/>
          </a:bodyPr>
          <a:lstStyle/>
          <a:p>
            <a:r>
              <a:rPr lang="en-US" sz="2000">
                <a:solidFill>
                  <a:srgbClr val="FFFF00"/>
                </a:solidFill>
              </a:rPr>
              <a:t>CDF file </a:t>
            </a:r>
            <a:r>
              <a:rPr lang="en-US">
                <a:solidFill>
                  <a:schemeClr val="bg1"/>
                </a:solidFill>
              </a:rPr>
              <a:t>(=chip description file): Provided by Affy, describes layout of chip</a:t>
            </a:r>
          </a:p>
        </p:txBody>
      </p:sp>
      <p:sp>
        <p:nvSpPr>
          <p:cNvPr id="44050" name="Text Box 3"/>
          <p:cNvSpPr txBox="1">
            <a:spLocks noChangeArrowheads="1"/>
          </p:cNvSpPr>
          <p:nvPr/>
        </p:nvSpPr>
        <p:spPr bwMode="auto">
          <a:xfrm>
            <a:off x="174625" y="500063"/>
            <a:ext cx="10183813" cy="461962"/>
          </a:xfrm>
          <a:prstGeom prst="rect">
            <a:avLst/>
          </a:prstGeom>
          <a:noFill/>
          <a:ln w="9525">
            <a:noFill/>
            <a:miter lim="800000"/>
            <a:headEnd/>
            <a:tailEnd/>
          </a:ln>
        </p:spPr>
        <p:txBody>
          <a:bodyPr>
            <a:spAutoFit/>
          </a:bodyPr>
          <a:lstStyle/>
          <a:p>
            <a:pPr marL="342900" indent="-342900">
              <a:buFontTx/>
              <a:buChar char="•"/>
            </a:pPr>
            <a:r>
              <a:rPr lang="nl-BE" sz="2400">
                <a:solidFill>
                  <a:schemeClr val="bg1"/>
                </a:solidFill>
              </a:rPr>
              <a:t>Affymetrix file types:</a:t>
            </a:r>
            <a:endParaRPr lang="nl-BE" sz="2000">
              <a:solidFill>
                <a:schemeClr val="bg1"/>
              </a:solidFill>
            </a:endParaRPr>
          </a:p>
        </p:txBody>
      </p:sp>
      <p:sp>
        <p:nvSpPr>
          <p:cNvPr id="28" name="Right Arrow 27"/>
          <p:cNvSpPr/>
          <p:nvPr/>
        </p:nvSpPr>
        <p:spPr>
          <a:xfrm rot="10800000">
            <a:off x="2500313" y="5000625"/>
            <a:ext cx="977900"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custDataLst>
      <p:tags r:id="rId1"/>
    </p:custData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19459"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19460"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19461" name="Text Box 3"/>
          <p:cNvSpPr txBox="1">
            <a:spLocks noChangeArrowheads="1"/>
          </p:cNvSpPr>
          <p:nvPr/>
        </p:nvSpPr>
        <p:spPr bwMode="auto">
          <a:xfrm>
            <a:off x="174625" y="500063"/>
            <a:ext cx="10183813" cy="1508125"/>
          </a:xfrm>
          <a:prstGeom prst="rect">
            <a:avLst/>
          </a:prstGeom>
          <a:noFill/>
          <a:ln w="9525">
            <a:noFill/>
            <a:miter lim="800000"/>
            <a:headEnd/>
            <a:tailEnd/>
          </a:ln>
        </p:spPr>
        <p:txBody>
          <a:bodyPr>
            <a:spAutoFit/>
          </a:bodyPr>
          <a:lstStyle/>
          <a:p>
            <a:pPr marL="342900" indent="-342900">
              <a:buFontTx/>
              <a:buChar char="•"/>
            </a:pPr>
            <a:r>
              <a:rPr lang="nl-BE" sz="2400" dirty="0">
                <a:solidFill>
                  <a:schemeClr val="bg1"/>
                </a:solidFill>
              </a:rPr>
              <a:t>The </a:t>
            </a:r>
            <a:r>
              <a:rPr lang="nl-BE" sz="2400" dirty="0" err="1">
                <a:solidFill>
                  <a:schemeClr val="bg1"/>
                </a:solidFill>
              </a:rPr>
              <a:t>synthesis</a:t>
            </a:r>
            <a:r>
              <a:rPr lang="nl-BE" sz="2400" dirty="0">
                <a:solidFill>
                  <a:schemeClr val="bg1"/>
                </a:solidFill>
              </a:rPr>
              <a:t> of these </a:t>
            </a:r>
            <a:r>
              <a:rPr lang="nl-BE" sz="2400" dirty="0" err="1">
                <a:solidFill>
                  <a:schemeClr val="bg1"/>
                </a:solidFill>
              </a:rPr>
              <a:t>oligonucleotides</a:t>
            </a:r>
            <a:r>
              <a:rPr lang="nl-BE" sz="2400" dirty="0">
                <a:solidFill>
                  <a:schemeClr val="bg1"/>
                </a:solidFill>
              </a:rPr>
              <a:t> </a:t>
            </a:r>
            <a:r>
              <a:rPr lang="nl-BE" sz="2400" dirty="0" err="1">
                <a:solidFill>
                  <a:schemeClr val="bg1"/>
                </a:solidFill>
              </a:rPr>
              <a:t>on</a:t>
            </a:r>
            <a:r>
              <a:rPr lang="nl-BE" sz="2400" dirty="0">
                <a:solidFill>
                  <a:schemeClr val="bg1"/>
                </a:solidFill>
              </a:rPr>
              <a:t> </a:t>
            </a:r>
            <a:r>
              <a:rPr lang="nl-BE" sz="2400" dirty="0" err="1">
                <a:solidFill>
                  <a:schemeClr val="bg1"/>
                </a:solidFill>
              </a:rPr>
              <a:t>GeneChip</a:t>
            </a:r>
            <a:r>
              <a:rPr lang="nl-BE" sz="2400" dirty="0">
                <a:solidFill>
                  <a:schemeClr val="bg1"/>
                </a:solidFill>
              </a:rPr>
              <a:t> </a:t>
            </a:r>
            <a:r>
              <a:rPr lang="nl-BE" sz="2400" dirty="0" err="1">
                <a:solidFill>
                  <a:schemeClr val="bg1"/>
                </a:solidFill>
              </a:rPr>
              <a:t>microarrays</a:t>
            </a:r>
            <a:r>
              <a:rPr lang="nl-BE" sz="2400" dirty="0">
                <a:solidFill>
                  <a:schemeClr val="bg1"/>
                </a:solidFill>
              </a:rPr>
              <a:t> are </a:t>
            </a:r>
            <a:r>
              <a:rPr lang="nl-BE" sz="2400" dirty="0" err="1">
                <a:solidFill>
                  <a:schemeClr val="bg1"/>
                </a:solidFill>
              </a:rPr>
              <a:t>based</a:t>
            </a:r>
            <a:r>
              <a:rPr lang="nl-BE" sz="2400" dirty="0">
                <a:solidFill>
                  <a:schemeClr val="bg1"/>
                </a:solidFill>
              </a:rPr>
              <a:t> </a:t>
            </a:r>
            <a:r>
              <a:rPr lang="nl-BE" sz="2400" dirty="0" err="1">
                <a:solidFill>
                  <a:schemeClr val="bg1"/>
                </a:solidFill>
              </a:rPr>
              <a:t>on</a:t>
            </a:r>
            <a:r>
              <a:rPr lang="nl-BE" sz="2400" dirty="0">
                <a:solidFill>
                  <a:schemeClr val="bg1"/>
                </a:solidFill>
              </a:rPr>
              <a:t> the concept of </a:t>
            </a:r>
            <a:r>
              <a:rPr lang="nl-BE" sz="2400" dirty="0" err="1">
                <a:solidFill>
                  <a:srgbClr val="FFFF00"/>
                </a:solidFill>
              </a:rPr>
              <a:t>photolithography</a:t>
            </a:r>
            <a:endParaRPr lang="nl-BE" sz="2400" dirty="0">
              <a:solidFill>
                <a:srgbClr val="FFFF00"/>
              </a:solidFill>
            </a:endParaRPr>
          </a:p>
          <a:p>
            <a:pPr marL="1257300" lvl="2" indent="-342900">
              <a:buFontTx/>
              <a:buChar char="•"/>
            </a:pPr>
            <a:endParaRPr lang="nl-BE" sz="2000" dirty="0">
              <a:solidFill>
                <a:schemeClr val="bg1"/>
              </a:solidFill>
            </a:endParaRPr>
          </a:p>
          <a:p>
            <a:pPr marL="800100" lvl="1" indent="-342900">
              <a:buFontTx/>
              <a:buChar char="•"/>
            </a:pPr>
            <a:endParaRPr lang="nl-BE" sz="2400" dirty="0">
              <a:solidFill>
                <a:schemeClr val="bg1"/>
              </a:solidFill>
            </a:endParaRPr>
          </a:p>
        </p:txBody>
      </p:sp>
      <p:pic>
        <p:nvPicPr>
          <p:cNvPr id="19462" name="Picture 2" descr="http://www.dkfz.de/gpcf/uploads/pics/AffyChipProduction.jpg"/>
          <p:cNvPicPr>
            <a:picLocks noChangeAspect="1" noChangeArrowheads="1"/>
          </p:cNvPicPr>
          <p:nvPr/>
        </p:nvPicPr>
        <p:blipFill>
          <a:blip r:embed="rId4" cstate="print"/>
          <a:srcRect/>
          <a:stretch>
            <a:fillRect/>
          </a:stretch>
        </p:blipFill>
        <p:spPr bwMode="auto">
          <a:xfrm>
            <a:off x="4214813" y="1428750"/>
            <a:ext cx="4286250" cy="3173413"/>
          </a:xfrm>
          <a:prstGeom prst="rect">
            <a:avLst/>
          </a:prstGeom>
          <a:noFill/>
          <a:ln w="31750">
            <a:solidFill>
              <a:srgbClr val="FFFF00"/>
            </a:solidFill>
            <a:miter lim="800000"/>
            <a:headEnd/>
            <a:tailEnd/>
          </a:ln>
        </p:spPr>
      </p:pic>
      <p:pic>
        <p:nvPicPr>
          <p:cNvPr id="19463" name="Picture 4" descr="http://www.bcm.edu/cms_web/110/affy3.jpg"/>
          <p:cNvPicPr>
            <a:picLocks noChangeAspect="1" noChangeArrowheads="1"/>
          </p:cNvPicPr>
          <p:nvPr/>
        </p:nvPicPr>
        <p:blipFill>
          <a:blip r:embed="rId5" cstate="print"/>
          <a:srcRect/>
          <a:stretch>
            <a:fillRect/>
          </a:stretch>
        </p:blipFill>
        <p:spPr bwMode="auto">
          <a:xfrm>
            <a:off x="1143000" y="2119313"/>
            <a:ext cx="2619375" cy="1238250"/>
          </a:xfrm>
          <a:prstGeom prst="rect">
            <a:avLst/>
          </a:prstGeom>
          <a:noFill/>
          <a:ln w="31750">
            <a:solidFill>
              <a:srgbClr val="FFFF00"/>
            </a:solidFill>
            <a:miter lim="800000"/>
            <a:headEnd/>
            <a:tailEnd/>
          </a:ln>
        </p:spPr>
      </p:pic>
      <p:sp>
        <p:nvSpPr>
          <p:cNvPr id="19464" name="Rectangle 13"/>
          <p:cNvSpPr>
            <a:spLocks noChangeArrowheads="1"/>
          </p:cNvSpPr>
          <p:nvPr/>
        </p:nvSpPr>
        <p:spPr bwMode="auto">
          <a:xfrm>
            <a:off x="71438" y="4652963"/>
            <a:ext cx="10287000" cy="2062162"/>
          </a:xfrm>
          <a:prstGeom prst="rect">
            <a:avLst/>
          </a:prstGeom>
          <a:noFill/>
          <a:ln w="9525">
            <a:noFill/>
            <a:miter lim="800000"/>
            <a:headEnd/>
            <a:tailEnd/>
          </a:ln>
        </p:spPr>
        <p:txBody>
          <a:bodyPr>
            <a:spAutoFit/>
          </a:bodyPr>
          <a:lstStyle/>
          <a:p>
            <a:pPr marL="342900" indent="-342900">
              <a:buFontTx/>
              <a:buAutoNum type="arabicPeriod"/>
            </a:pPr>
            <a:r>
              <a:rPr lang="en-US" sz="1600">
                <a:solidFill>
                  <a:schemeClr val="bg1"/>
                </a:solidFill>
              </a:rPr>
              <a:t>Light is shined through a mask onto a chip that has initial starting strands where the DNA will be built from </a:t>
            </a:r>
          </a:p>
          <a:p>
            <a:pPr marL="342900" indent="-342900">
              <a:buFontTx/>
              <a:buAutoNum type="arabicPeriod"/>
            </a:pPr>
            <a:r>
              <a:rPr lang="en-US" sz="1600">
                <a:solidFill>
                  <a:schemeClr val="bg1"/>
                </a:solidFill>
              </a:rPr>
              <a:t>The mask has specific tiny openings that allow the light to come in contact with the wafer at specific sections (in this diagram there are 5 probes only and each could represent a different feature) </a:t>
            </a:r>
          </a:p>
          <a:p>
            <a:pPr marL="342900" indent="-342900">
              <a:buFontTx/>
              <a:buAutoNum type="arabicPeriod"/>
            </a:pPr>
            <a:r>
              <a:rPr lang="en-US" sz="1600">
                <a:solidFill>
                  <a:schemeClr val="bg1"/>
                </a:solidFill>
              </a:rPr>
              <a:t>Any place where light hits, removes a “protective” group from the strands </a:t>
            </a:r>
          </a:p>
          <a:p>
            <a:pPr marL="342900" indent="-342900">
              <a:buFontTx/>
              <a:buAutoNum type="arabicPeriod"/>
            </a:pPr>
            <a:r>
              <a:rPr lang="en-US" sz="1600">
                <a:solidFill>
                  <a:schemeClr val="bg1"/>
                </a:solidFill>
              </a:rPr>
              <a:t>Free nucleotides (the red T) are washed over the chip and the nucleotides will combine with any strand that had lost its’ protective group in the previous step </a:t>
            </a:r>
          </a:p>
          <a:p>
            <a:pPr marL="342900" indent="-342900">
              <a:buFontTx/>
              <a:buAutoNum type="arabicPeriod"/>
            </a:pPr>
            <a:r>
              <a:rPr lang="en-US" sz="1600">
                <a:solidFill>
                  <a:schemeClr val="bg1"/>
                </a:solidFill>
              </a:rPr>
              <a:t>This is then repeated (shine light through a mask, deprotect the strands, add free nucleotides) numerous times until a each strand built is 25 base pairs long</a:t>
            </a:r>
          </a:p>
        </p:txBody>
      </p:sp>
    </p:spTree>
    <p:custDataLst>
      <p:tags r:id="rId1"/>
    </p:custData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20483"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20484"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20485" name="Text Box 3"/>
          <p:cNvSpPr txBox="1">
            <a:spLocks noChangeArrowheads="1"/>
          </p:cNvSpPr>
          <p:nvPr/>
        </p:nvSpPr>
        <p:spPr bwMode="auto">
          <a:xfrm>
            <a:off x="174625" y="500063"/>
            <a:ext cx="10183813" cy="2524125"/>
          </a:xfrm>
          <a:prstGeom prst="rect">
            <a:avLst/>
          </a:prstGeom>
          <a:noFill/>
          <a:ln w="9525">
            <a:noFill/>
            <a:miter lim="800000"/>
            <a:headEnd/>
            <a:tailEnd/>
          </a:ln>
        </p:spPr>
        <p:txBody>
          <a:bodyPr>
            <a:spAutoFit/>
          </a:bodyPr>
          <a:lstStyle/>
          <a:p>
            <a:pPr marL="342900" indent="-342900">
              <a:buFontTx/>
              <a:buChar char="•"/>
            </a:pPr>
            <a:r>
              <a:rPr lang="en-GB" sz="2400" dirty="0" smtClean="0">
                <a:solidFill>
                  <a:srgbClr val="FFFF00"/>
                </a:solidFill>
              </a:rPr>
              <a:t>Probe set design</a:t>
            </a:r>
            <a:r>
              <a:rPr lang="en-GB" sz="2400" dirty="0" smtClean="0">
                <a:solidFill>
                  <a:schemeClr val="bg1"/>
                </a:solidFill>
              </a:rPr>
              <a:t>:</a:t>
            </a:r>
            <a:r>
              <a:rPr lang="en-GB" dirty="0" smtClean="0">
                <a:solidFill>
                  <a:schemeClr val="bg1"/>
                </a:solidFill>
              </a:rPr>
              <a:t> </a:t>
            </a:r>
          </a:p>
          <a:p>
            <a:pPr marL="800100" lvl="1" indent="-342900">
              <a:buFontTx/>
              <a:buChar char="•"/>
            </a:pPr>
            <a:r>
              <a:rPr lang="en-GB" dirty="0" smtClean="0">
                <a:solidFill>
                  <a:schemeClr val="bg1"/>
                </a:solidFill>
              </a:rPr>
              <a:t>A group of </a:t>
            </a:r>
            <a:r>
              <a:rPr lang="en-GB" dirty="0" err="1" smtClean="0">
                <a:solidFill>
                  <a:schemeClr val="bg1"/>
                </a:solidFill>
              </a:rPr>
              <a:t>oligonucleotide</a:t>
            </a:r>
            <a:r>
              <a:rPr lang="en-GB" dirty="0" smtClean="0">
                <a:solidFill>
                  <a:schemeClr val="bg1"/>
                </a:solidFill>
              </a:rPr>
              <a:t>-probe pairs designed to detect the expression</a:t>
            </a:r>
            <a:r>
              <a:rPr lang="nl-BE" dirty="0" smtClean="0">
                <a:solidFill>
                  <a:schemeClr val="bg1"/>
                </a:solidFill>
              </a:rPr>
              <a:t> </a:t>
            </a:r>
            <a:r>
              <a:rPr lang="en-GB" dirty="0" smtClean="0">
                <a:solidFill>
                  <a:schemeClr val="bg1"/>
                </a:solidFill>
              </a:rPr>
              <a:t>level of one gene transcript. Two </a:t>
            </a:r>
            <a:r>
              <a:rPr lang="en-GB" dirty="0" err="1" smtClean="0">
                <a:solidFill>
                  <a:schemeClr val="bg1"/>
                </a:solidFill>
              </a:rPr>
              <a:t>oligonucleotides</a:t>
            </a:r>
            <a:r>
              <a:rPr lang="en-GB" dirty="0" smtClean="0">
                <a:solidFill>
                  <a:schemeClr val="bg1"/>
                </a:solidFill>
              </a:rPr>
              <a:t> (25 bases) designed to be complementary to a reference sequence, of which one has a mismatch at the 13th position, define a </a:t>
            </a:r>
            <a:r>
              <a:rPr lang="en-GB" dirty="0" smtClean="0">
                <a:solidFill>
                  <a:srgbClr val="FFFF00"/>
                </a:solidFill>
              </a:rPr>
              <a:t>probe pair</a:t>
            </a:r>
            <a:r>
              <a:rPr lang="en-GB" dirty="0" smtClean="0">
                <a:solidFill>
                  <a:schemeClr val="bg1"/>
                </a:solidFill>
              </a:rPr>
              <a:t>. Mismatch probes serve as control for non-specific cross-hybridization. A probe set on the </a:t>
            </a:r>
            <a:r>
              <a:rPr lang="en-GB" dirty="0" err="1" smtClean="0">
                <a:solidFill>
                  <a:schemeClr val="bg1"/>
                </a:solidFill>
              </a:rPr>
              <a:t>Affymetrix</a:t>
            </a:r>
            <a:r>
              <a:rPr lang="en-GB" dirty="0" smtClean="0">
                <a:solidFill>
                  <a:schemeClr val="bg1"/>
                </a:solidFill>
              </a:rPr>
              <a:t> Human Genome U133 Plus 2.0 Array contains 11 probe pairs.</a:t>
            </a:r>
            <a:endParaRPr lang="nl-BE" dirty="0" smtClean="0">
              <a:solidFill>
                <a:schemeClr val="bg1"/>
              </a:solidFill>
            </a:endParaRPr>
          </a:p>
          <a:p>
            <a:pPr marL="1257300" lvl="2" indent="-342900">
              <a:buFontTx/>
              <a:buChar char="•"/>
            </a:pPr>
            <a:endParaRPr lang="nl-BE" sz="2000" dirty="0">
              <a:solidFill>
                <a:schemeClr val="bg1"/>
              </a:solidFill>
            </a:endParaRPr>
          </a:p>
          <a:p>
            <a:pPr marL="800100" lvl="1" indent="-342900">
              <a:buFontTx/>
              <a:buChar char="•"/>
            </a:pPr>
            <a:endParaRPr lang="nl-BE" sz="2400" dirty="0">
              <a:solidFill>
                <a:schemeClr val="bg1"/>
              </a:solidFill>
            </a:endParaRPr>
          </a:p>
        </p:txBody>
      </p:sp>
      <p:pic>
        <p:nvPicPr>
          <p:cNvPr id="20486" name="Picture 10" descr="http://www.weizmann.ac.il/home/ligivol/pictures/system.jpg"/>
          <p:cNvPicPr>
            <a:picLocks noChangeAspect="1" noChangeArrowheads="1"/>
          </p:cNvPicPr>
          <p:nvPr/>
        </p:nvPicPr>
        <p:blipFill>
          <a:blip r:embed="rId4" cstate="print"/>
          <a:srcRect/>
          <a:stretch>
            <a:fillRect/>
          </a:stretch>
        </p:blipFill>
        <p:spPr bwMode="auto">
          <a:xfrm>
            <a:off x="142875" y="2917825"/>
            <a:ext cx="4667250" cy="3500438"/>
          </a:xfrm>
          <a:prstGeom prst="rect">
            <a:avLst/>
          </a:prstGeom>
          <a:noFill/>
          <a:ln w="31750">
            <a:solidFill>
              <a:srgbClr val="FFFF00"/>
            </a:solidFill>
            <a:miter lim="800000"/>
            <a:headEnd/>
            <a:tailEnd/>
          </a:ln>
        </p:spPr>
      </p:pic>
      <p:pic>
        <p:nvPicPr>
          <p:cNvPr id="20487" name="Picture 8" descr="http://www.dkfz.de/gpcf/uploads/pics/GeneChipDescription_01.jpg"/>
          <p:cNvPicPr>
            <a:picLocks noChangeAspect="1" noChangeArrowheads="1"/>
          </p:cNvPicPr>
          <p:nvPr/>
        </p:nvPicPr>
        <p:blipFill>
          <a:blip r:embed="rId5" cstate="print"/>
          <a:srcRect/>
          <a:stretch>
            <a:fillRect/>
          </a:stretch>
        </p:blipFill>
        <p:spPr bwMode="auto">
          <a:xfrm>
            <a:off x="5205413" y="2905125"/>
            <a:ext cx="4795837" cy="3538538"/>
          </a:xfrm>
          <a:prstGeom prst="rect">
            <a:avLst/>
          </a:prstGeom>
          <a:noFill/>
          <a:ln w="31750">
            <a:solidFill>
              <a:srgbClr val="FFFF00"/>
            </a:solidFill>
            <a:miter lim="800000"/>
            <a:headEnd/>
            <a:tailEnd/>
          </a:ln>
        </p:spPr>
      </p:pic>
      <p:sp>
        <p:nvSpPr>
          <p:cNvPr id="11" name="Oval 10"/>
          <p:cNvSpPr/>
          <p:nvPr/>
        </p:nvSpPr>
        <p:spPr>
          <a:xfrm>
            <a:off x="1008063" y="4071938"/>
            <a:ext cx="4000500" cy="1714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custDataLst>
      <p:tags r:id="rId1"/>
    </p:custData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33795"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33796"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2"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33798" name="Text Box 3"/>
          <p:cNvSpPr txBox="1">
            <a:spLocks noChangeArrowheads="1"/>
          </p:cNvSpPr>
          <p:nvPr/>
        </p:nvSpPr>
        <p:spPr bwMode="auto">
          <a:xfrm>
            <a:off x="2214563" y="566738"/>
            <a:ext cx="8072437" cy="7201972"/>
          </a:xfrm>
          <a:prstGeom prst="rect">
            <a:avLst/>
          </a:prstGeom>
          <a:noFill/>
          <a:ln w="9525">
            <a:noFill/>
            <a:miter lim="800000"/>
            <a:headEnd/>
            <a:tailEnd/>
          </a:ln>
        </p:spPr>
        <p:txBody>
          <a:bodyPr>
            <a:spAutoFit/>
          </a:bodyPr>
          <a:lstStyle/>
          <a:p>
            <a:pPr>
              <a:buFontTx/>
              <a:buChar char="•"/>
            </a:pPr>
            <a:r>
              <a:rPr lang="nl-BE" sz="2400" dirty="0">
                <a:solidFill>
                  <a:schemeClr val="bg1"/>
                </a:solidFill>
              </a:rPr>
              <a:t> </a:t>
            </a:r>
            <a:r>
              <a:rPr lang="nl-BE" sz="2400" dirty="0" err="1">
                <a:solidFill>
                  <a:schemeClr val="bg1"/>
                </a:solidFill>
              </a:rPr>
              <a:t>Class</a:t>
            </a:r>
            <a:r>
              <a:rPr lang="nl-BE" sz="2400" dirty="0">
                <a:solidFill>
                  <a:schemeClr val="bg1"/>
                </a:solidFill>
              </a:rPr>
              <a:t> </a:t>
            </a:r>
            <a:r>
              <a:rPr lang="nl-BE" sz="2400" dirty="0" err="1">
                <a:solidFill>
                  <a:schemeClr val="bg1"/>
                </a:solidFill>
              </a:rPr>
              <a:t>prediction</a:t>
            </a:r>
            <a:r>
              <a:rPr lang="nl-BE" sz="2400" dirty="0">
                <a:solidFill>
                  <a:schemeClr val="bg1"/>
                </a:solidFill>
              </a:rPr>
              <a:t> experiment:</a:t>
            </a:r>
          </a:p>
          <a:p>
            <a:pPr lvl="1">
              <a:buFontTx/>
              <a:buChar char="•"/>
            </a:pPr>
            <a:r>
              <a:rPr lang="nl-BE" sz="2000" dirty="0">
                <a:solidFill>
                  <a:schemeClr val="bg1"/>
                </a:solidFill>
              </a:rPr>
              <a:t>  PAM </a:t>
            </a:r>
            <a:r>
              <a:rPr lang="nl-BE" sz="2000" dirty="0" err="1">
                <a:solidFill>
                  <a:schemeClr val="bg1"/>
                </a:solidFill>
              </a:rPr>
              <a:t>method</a:t>
            </a:r>
            <a:endParaRPr lang="en-GB" sz="2000" dirty="0">
              <a:solidFill>
                <a:schemeClr val="bg1"/>
              </a:solidFill>
            </a:endParaRPr>
          </a:p>
          <a:p>
            <a:pPr lvl="2">
              <a:buFontTx/>
              <a:buChar char="•"/>
            </a:pPr>
            <a:r>
              <a:rPr lang="en-GB" dirty="0">
                <a:solidFill>
                  <a:schemeClr val="bg1"/>
                </a:solidFill>
              </a:rPr>
              <a:t> Nearest shrunken </a:t>
            </a:r>
            <a:r>
              <a:rPr lang="en-GB" dirty="0" err="1">
                <a:solidFill>
                  <a:schemeClr val="bg1"/>
                </a:solidFill>
              </a:rPr>
              <a:t>centroid</a:t>
            </a:r>
            <a:r>
              <a:rPr lang="en-GB" dirty="0">
                <a:solidFill>
                  <a:schemeClr val="bg1"/>
                </a:solidFill>
              </a:rPr>
              <a:t> method:</a:t>
            </a:r>
          </a:p>
          <a:p>
            <a:pPr lvl="3">
              <a:buFontTx/>
              <a:buChar char="•"/>
            </a:pPr>
            <a:r>
              <a:rPr lang="en-GB" dirty="0">
                <a:solidFill>
                  <a:schemeClr val="bg1"/>
                </a:solidFill>
              </a:rPr>
              <a:t>  </a:t>
            </a:r>
            <a:r>
              <a:rPr lang="en-GB" sz="1600" dirty="0">
                <a:solidFill>
                  <a:schemeClr val="bg1"/>
                </a:solidFill>
              </a:rPr>
              <a:t>Modification of nearest </a:t>
            </a:r>
            <a:r>
              <a:rPr lang="en-GB" sz="1600" dirty="0" err="1">
                <a:solidFill>
                  <a:schemeClr val="bg1"/>
                </a:solidFill>
              </a:rPr>
              <a:t>centroid</a:t>
            </a:r>
            <a:r>
              <a:rPr lang="en-GB" sz="1600" dirty="0">
                <a:solidFill>
                  <a:schemeClr val="bg1"/>
                </a:solidFill>
              </a:rPr>
              <a:t> method, which computes </a:t>
            </a:r>
            <a:r>
              <a:rPr lang="en-US" sz="1600" dirty="0">
                <a:solidFill>
                  <a:schemeClr val="bg1"/>
                </a:solidFill>
              </a:rPr>
              <a:t>a standardized </a:t>
            </a:r>
            <a:r>
              <a:rPr lang="en-US" sz="1600" dirty="0" err="1">
                <a:solidFill>
                  <a:srgbClr val="FFFF00"/>
                </a:solidFill>
              </a:rPr>
              <a:t>centroid</a:t>
            </a:r>
            <a:r>
              <a:rPr lang="en-US" sz="1600" dirty="0">
                <a:solidFill>
                  <a:schemeClr val="bg1"/>
                </a:solidFill>
              </a:rPr>
              <a:t> for each class in the training set. This is the </a:t>
            </a:r>
            <a:r>
              <a:rPr lang="en-US" sz="1600" dirty="0">
                <a:solidFill>
                  <a:srgbClr val="FFFF00"/>
                </a:solidFill>
              </a:rPr>
              <a:t>average gene expression for each gene in each class divided by the within-class standard deviation for that gene</a:t>
            </a:r>
            <a:r>
              <a:rPr lang="en-US" sz="1600" dirty="0">
                <a:solidFill>
                  <a:schemeClr val="bg1"/>
                </a:solidFill>
              </a:rPr>
              <a:t>. </a:t>
            </a:r>
          </a:p>
          <a:p>
            <a:pPr lvl="4">
              <a:buFontTx/>
              <a:buChar char="•"/>
            </a:pPr>
            <a:r>
              <a:rPr lang="en-US" sz="1600" dirty="0">
                <a:solidFill>
                  <a:schemeClr val="bg1"/>
                </a:solidFill>
              </a:rPr>
              <a:t> </a:t>
            </a:r>
            <a:r>
              <a:rPr lang="en-US" sz="1400" dirty="0">
                <a:solidFill>
                  <a:schemeClr val="bg1"/>
                </a:solidFill>
              </a:rPr>
              <a:t>Nearest </a:t>
            </a:r>
            <a:r>
              <a:rPr lang="en-US" sz="1400" dirty="0" err="1">
                <a:solidFill>
                  <a:schemeClr val="bg1"/>
                </a:solidFill>
              </a:rPr>
              <a:t>centroid</a:t>
            </a:r>
            <a:r>
              <a:rPr lang="en-US" sz="1400" dirty="0">
                <a:solidFill>
                  <a:schemeClr val="bg1"/>
                </a:solidFill>
              </a:rPr>
              <a:t> classification takes the gene expression profile of a new sample, and compares it to each of these class </a:t>
            </a:r>
            <a:r>
              <a:rPr lang="en-US" sz="1400" dirty="0" err="1">
                <a:solidFill>
                  <a:schemeClr val="bg1"/>
                </a:solidFill>
              </a:rPr>
              <a:t>centroids</a:t>
            </a:r>
            <a:r>
              <a:rPr lang="en-US" sz="1400" dirty="0">
                <a:solidFill>
                  <a:schemeClr val="bg1"/>
                </a:solidFill>
              </a:rPr>
              <a:t>. The class, whose </a:t>
            </a:r>
            <a:r>
              <a:rPr lang="en-US" sz="1400" dirty="0" err="1">
                <a:solidFill>
                  <a:schemeClr val="bg1"/>
                </a:solidFill>
              </a:rPr>
              <a:t>centroid</a:t>
            </a:r>
            <a:r>
              <a:rPr lang="en-US" sz="1400" dirty="0">
                <a:solidFill>
                  <a:schemeClr val="bg1"/>
                </a:solidFill>
              </a:rPr>
              <a:t> it is closest to, in squared distance, is the predicted class for that new sample. </a:t>
            </a:r>
          </a:p>
          <a:p>
            <a:pPr lvl="4"/>
            <a:endParaRPr lang="en-US" sz="1400" dirty="0">
              <a:solidFill>
                <a:schemeClr val="bg1"/>
              </a:solidFill>
            </a:endParaRPr>
          </a:p>
          <a:p>
            <a:pPr lvl="3">
              <a:buFontTx/>
              <a:buChar char="•"/>
            </a:pPr>
            <a:r>
              <a:rPr lang="en-GB" sz="1600" dirty="0">
                <a:solidFill>
                  <a:schemeClr val="bg1"/>
                </a:solidFill>
              </a:rPr>
              <a:t>  </a:t>
            </a:r>
            <a:r>
              <a:rPr lang="en-US" sz="1600" dirty="0">
                <a:solidFill>
                  <a:schemeClr val="bg1"/>
                </a:solidFill>
              </a:rPr>
              <a:t>Nearest shrunken </a:t>
            </a:r>
            <a:r>
              <a:rPr lang="en-US" sz="1600" dirty="0" err="1">
                <a:solidFill>
                  <a:schemeClr val="bg1"/>
                </a:solidFill>
              </a:rPr>
              <a:t>centroid</a:t>
            </a:r>
            <a:r>
              <a:rPr lang="en-US" sz="1600" dirty="0">
                <a:solidFill>
                  <a:schemeClr val="bg1"/>
                </a:solidFill>
              </a:rPr>
              <a:t> classification makes one important modification to the standard method. It "shrinks" each of the class </a:t>
            </a:r>
            <a:r>
              <a:rPr lang="en-US" sz="1600" dirty="0" err="1">
                <a:solidFill>
                  <a:schemeClr val="bg1"/>
                </a:solidFill>
              </a:rPr>
              <a:t>centroids</a:t>
            </a:r>
            <a:r>
              <a:rPr lang="en-US" sz="1600" dirty="0">
                <a:solidFill>
                  <a:schemeClr val="bg1"/>
                </a:solidFill>
              </a:rPr>
              <a:t> toward the overall </a:t>
            </a:r>
            <a:r>
              <a:rPr lang="en-US" sz="1600" dirty="0" err="1">
                <a:solidFill>
                  <a:schemeClr val="bg1"/>
                </a:solidFill>
              </a:rPr>
              <a:t>centroid</a:t>
            </a:r>
            <a:r>
              <a:rPr lang="en-US" sz="1600" dirty="0">
                <a:solidFill>
                  <a:schemeClr val="bg1"/>
                </a:solidFill>
              </a:rPr>
              <a:t> for all classes by an amount we call the </a:t>
            </a:r>
            <a:r>
              <a:rPr lang="en-US" sz="1600" dirty="0">
                <a:solidFill>
                  <a:srgbClr val="FFFF00"/>
                </a:solidFill>
              </a:rPr>
              <a:t>threshold</a:t>
            </a:r>
            <a:r>
              <a:rPr lang="en-US" sz="1600" dirty="0">
                <a:solidFill>
                  <a:schemeClr val="bg1"/>
                </a:solidFill>
              </a:rPr>
              <a:t>. This shrinkage consists of moving the </a:t>
            </a:r>
            <a:r>
              <a:rPr lang="en-US" sz="1600" dirty="0" err="1">
                <a:solidFill>
                  <a:schemeClr val="bg1"/>
                </a:solidFill>
              </a:rPr>
              <a:t>centroid</a:t>
            </a:r>
            <a:r>
              <a:rPr lang="en-US" sz="1600" dirty="0">
                <a:solidFill>
                  <a:schemeClr val="bg1"/>
                </a:solidFill>
              </a:rPr>
              <a:t> towards zero by subtracting the threshold, setting it equal to zero if it hits zero. For example if threshold was 2.0, a </a:t>
            </a:r>
            <a:r>
              <a:rPr lang="en-US" sz="1600" dirty="0" err="1">
                <a:solidFill>
                  <a:schemeClr val="bg1"/>
                </a:solidFill>
              </a:rPr>
              <a:t>centroid</a:t>
            </a:r>
            <a:r>
              <a:rPr lang="en-US" sz="1600" dirty="0">
                <a:solidFill>
                  <a:schemeClr val="bg1"/>
                </a:solidFill>
              </a:rPr>
              <a:t> of 3.2 would be shrunk to 1.2, a </a:t>
            </a:r>
            <a:r>
              <a:rPr lang="en-US" sz="1600" dirty="0" err="1">
                <a:solidFill>
                  <a:schemeClr val="bg1"/>
                </a:solidFill>
              </a:rPr>
              <a:t>centroid</a:t>
            </a:r>
            <a:r>
              <a:rPr lang="en-US" sz="1600" dirty="0">
                <a:solidFill>
                  <a:schemeClr val="bg1"/>
                </a:solidFill>
              </a:rPr>
              <a:t> of –3.4 would be shrunk to –1.4, and a </a:t>
            </a:r>
            <a:r>
              <a:rPr lang="en-US" sz="1600" dirty="0" err="1">
                <a:solidFill>
                  <a:schemeClr val="bg1"/>
                </a:solidFill>
              </a:rPr>
              <a:t>centroid</a:t>
            </a:r>
            <a:r>
              <a:rPr lang="en-US" sz="1600" dirty="0">
                <a:solidFill>
                  <a:schemeClr val="bg1"/>
                </a:solidFill>
              </a:rPr>
              <a:t> of 1.2 would be shrunk to zero.</a:t>
            </a:r>
          </a:p>
          <a:p>
            <a:pPr lvl="4">
              <a:buFontTx/>
              <a:buChar char="•"/>
            </a:pPr>
            <a:r>
              <a:rPr lang="en-US" sz="1600" dirty="0">
                <a:solidFill>
                  <a:schemeClr val="bg1"/>
                </a:solidFill>
              </a:rPr>
              <a:t> </a:t>
            </a:r>
            <a:r>
              <a:rPr lang="en-US" sz="1400" dirty="0">
                <a:solidFill>
                  <a:schemeClr val="bg1"/>
                </a:solidFill>
              </a:rPr>
              <a:t>After shrinking the </a:t>
            </a:r>
            <a:r>
              <a:rPr lang="en-US" sz="1400" dirty="0" err="1">
                <a:solidFill>
                  <a:schemeClr val="bg1"/>
                </a:solidFill>
              </a:rPr>
              <a:t>centroids</a:t>
            </a:r>
            <a:r>
              <a:rPr lang="en-US" sz="1400" dirty="0">
                <a:solidFill>
                  <a:schemeClr val="bg1"/>
                </a:solidFill>
              </a:rPr>
              <a:t>, </a:t>
            </a:r>
            <a:r>
              <a:rPr lang="en-US" sz="1400" dirty="0" smtClean="0">
                <a:solidFill>
                  <a:schemeClr val="bg1"/>
                </a:solidFill>
              </a:rPr>
              <a:t>the</a:t>
            </a:r>
          </a:p>
          <a:p>
            <a:pPr lvl="4"/>
            <a:r>
              <a:rPr lang="en-US" sz="1400" dirty="0" smtClean="0">
                <a:solidFill>
                  <a:schemeClr val="bg1"/>
                </a:solidFill>
              </a:rPr>
              <a:t>new </a:t>
            </a:r>
            <a:r>
              <a:rPr lang="en-US" sz="1400" dirty="0">
                <a:solidFill>
                  <a:schemeClr val="bg1"/>
                </a:solidFill>
              </a:rPr>
              <a:t>sample is classified by the </a:t>
            </a:r>
            <a:r>
              <a:rPr lang="en-US" sz="1400" dirty="0" smtClean="0">
                <a:solidFill>
                  <a:schemeClr val="bg1"/>
                </a:solidFill>
              </a:rPr>
              <a:t>usual</a:t>
            </a:r>
          </a:p>
          <a:p>
            <a:pPr lvl="4"/>
            <a:r>
              <a:rPr lang="en-US" sz="1400" dirty="0" smtClean="0">
                <a:solidFill>
                  <a:schemeClr val="bg1"/>
                </a:solidFill>
              </a:rPr>
              <a:t>nearest </a:t>
            </a:r>
            <a:r>
              <a:rPr lang="en-US" sz="1400" dirty="0" err="1">
                <a:solidFill>
                  <a:schemeClr val="bg1"/>
                </a:solidFill>
              </a:rPr>
              <a:t>centroid</a:t>
            </a:r>
            <a:r>
              <a:rPr lang="en-US" sz="1400" dirty="0">
                <a:solidFill>
                  <a:schemeClr val="bg1"/>
                </a:solidFill>
              </a:rPr>
              <a:t> rule, but using </a:t>
            </a:r>
            <a:r>
              <a:rPr lang="en-US" sz="1400" dirty="0" smtClean="0">
                <a:solidFill>
                  <a:schemeClr val="bg1"/>
                </a:solidFill>
              </a:rPr>
              <a:t>the</a:t>
            </a:r>
          </a:p>
          <a:p>
            <a:pPr lvl="4"/>
            <a:r>
              <a:rPr lang="en-US" sz="1400" dirty="0" smtClean="0">
                <a:solidFill>
                  <a:schemeClr val="bg1"/>
                </a:solidFill>
              </a:rPr>
              <a:t>shrunken </a:t>
            </a:r>
            <a:r>
              <a:rPr lang="en-US" sz="1400" dirty="0">
                <a:solidFill>
                  <a:schemeClr val="bg1"/>
                </a:solidFill>
              </a:rPr>
              <a:t>class </a:t>
            </a:r>
            <a:r>
              <a:rPr lang="en-US" sz="1400" dirty="0" err="1">
                <a:solidFill>
                  <a:schemeClr val="bg1"/>
                </a:solidFill>
              </a:rPr>
              <a:t>centroids</a:t>
            </a:r>
            <a:r>
              <a:rPr lang="en-US" sz="1400" dirty="0">
                <a:solidFill>
                  <a:schemeClr val="bg1"/>
                </a:solidFill>
              </a:rPr>
              <a:t>.</a:t>
            </a:r>
          </a:p>
          <a:p>
            <a:pPr lvl="3"/>
            <a:endParaRPr lang="nl-BE" sz="1600" dirty="0">
              <a:solidFill>
                <a:schemeClr val="bg1"/>
              </a:solidFill>
            </a:endParaRPr>
          </a:p>
          <a:p>
            <a:pPr lvl="3"/>
            <a:endParaRPr lang="en-US" dirty="0">
              <a:solidFill>
                <a:schemeClr val="bg1"/>
              </a:solidFill>
            </a:endParaRPr>
          </a:p>
          <a:p>
            <a:pPr lvl="3"/>
            <a:endParaRPr lang="en-US" dirty="0">
              <a:solidFill>
                <a:schemeClr val="bg1"/>
              </a:solidFill>
            </a:endParaRPr>
          </a:p>
          <a:p>
            <a:endParaRPr lang="nl-BE" sz="2400" dirty="0">
              <a:solidFill>
                <a:schemeClr val="bg1"/>
              </a:solidFill>
            </a:endParaRPr>
          </a:p>
        </p:txBody>
      </p:sp>
      <p:pic>
        <p:nvPicPr>
          <p:cNvPr id="119809" name="Picture 1"/>
          <p:cNvPicPr>
            <a:picLocks noChangeAspect="1" noChangeArrowheads="1"/>
          </p:cNvPicPr>
          <p:nvPr/>
        </p:nvPicPr>
        <p:blipFill>
          <a:blip r:embed="rId4" cstate="print"/>
          <a:srcRect l="23437" t="29062" r="22656" b="31563"/>
          <a:stretch>
            <a:fillRect/>
          </a:stretch>
        </p:blipFill>
        <p:spPr bwMode="auto">
          <a:xfrm>
            <a:off x="7199184" y="5403693"/>
            <a:ext cx="2973182" cy="1357322"/>
          </a:xfrm>
          <a:prstGeom prst="rect">
            <a:avLst/>
          </a:prstGeom>
          <a:noFill/>
          <a:ln w="9525">
            <a:noFill/>
            <a:miter lim="800000"/>
            <a:headEnd/>
            <a:tailEnd/>
          </a:ln>
          <a:effectLst/>
        </p:spPr>
      </p:pic>
    </p:spTree>
    <p:custDataLst>
      <p:tags r:id="rId1"/>
    </p:custData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34819"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34820"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2"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32774" name="Text Box 3"/>
          <p:cNvSpPr txBox="1">
            <a:spLocks noChangeArrowheads="1"/>
          </p:cNvSpPr>
          <p:nvPr/>
        </p:nvSpPr>
        <p:spPr bwMode="auto">
          <a:xfrm>
            <a:off x="2214563" y="566738"/>
            <a:ext cx="8072437" cy="4678204"/>
          </a:xfrm>
          <a:prstGeom prst="rect">
            <a:avLst/>
          </a:prstGeom>
          <a:noFill/>
          <a:ln w="9525">
            <a:noFill/>
            <a:miter lim="800000"/>
            <a:headEnd/>
            <a:tailEnd/>
          </a:ln>
        </p:spPr>
        <p:txBody>
          <a:bodyPr>
            <a:spAutoFit/>
          </a:bodyPr>
          <a:lstStyle/>
          <a:p>
            <a:pPr>
              <a:buFontTx/>
              <a:buChar char="•"/>
              <a:defRPr/>
            </a:pPr>
            <a:r>
              <a:rPr lang="nl-BE" sz="2400" dirty="0">
                <a:solidFill>
                  <a:schemeClr val="bg1"/>
                </a:solidFill>
              </a:rPr>
              <a:t> </a:t>
            </a:r>
            <a:r>
              <a:rPr lang="nl-BE" sz="2400" dirty="0" err="1">
                <a:solidFill>
                  <a:schemeClr val="bg1"/>
                </a:solidFill>
              </a:rPr>
              <a:t>Class</a:t>
            </a:r>
            <a:r>
              <a:rPr lang="nl-BE" sz="2400" dirty="0">
                <a:solidFill>
                  <a:schemeClr val="bg1"/>
                </a:solidFill>
              </a:rPr>
              <a:t> </a:t>
            </a:r>
            <a:r>
              <a:rPr lang="nl-BE" sz="2400" dirty="0" err="1">
                <a:solidFill>
                  <a:schemeClr val="bg1"/>
                </a:solidFill>
              </a:rPr>
              <a:t>prediction</a:t>
            </a:r>
            <a:r>
              <a:rPr lang="nl-BE" sz="2400" dirty="0">
                <a:solidFill>
                  <a:schemeClr val="bg1"/>
                </a:solidFill>
              </a:rPr>
              <a:t> experiment:</a:t>
            </a:r>
          </a:p>
          <a:p>
            <a:pPr lvl="1">
              <a:buFontTx/>
              <a:buChar char="•"/>
              <a:defRPr/>
            </a:pPr>
            <a:r>
              <a:rPr lang="nl-BE" sz="2000" dirty="0">
                <a:solidFill>
                  <a:schemeClr val="bg1"/>
                </a:solidFill>
              </a:rPr>
              <a:t>  PAM </a:t>
            </a:r>
            <a:r>
              <a:rPr lang="nl-BE" sz="2000" dirty="0" err="1">
                <a:solidFill>
                  <a:schemeClr val="bg1"/>
                </a:solidFill>
              </a:rPr>
              <a:t>method</a:t>
            </a:r>
            <a:endParaRPr lang="en-GB" sz="2000" dirty="0">
              <a:solidFill>
                <a:schemeClr val="bg1"/>
              </a:solidFill>
            </a:endParaRPr>
          </a:p>
          <a:p>
            <a:pPr lvl="2">
              <a:buFontTx/>
              <a:buChar char="•"/>
              <a:defRPr/>
            </a:pPr>
            <a:r>
              <a:rPr lang="en-GB" dirty="0">
                <a:solidFill>
                  <a:schemeClr val="bg1"/>
                </a:solidFill>
              </a:rPr>
              <a:t> Nearest shrunken </a:t>
            </a:r>
            <a:r>
              <a:rPr lang="en-GB" dirty="0" err="1">
                <a:solidFill>
                  <a:schemeClr val="bg1"/>
                </a:solidFill>
              </a:rPr>
              <a:t>centroid</a:t>
            </a:r>
            <a:r>
              <a:rPr lang="en-GB" dirty="0">
                <a:solidFill>
                  <a:schemeClr val="bg1"/>
                </a:solidFill>
              </a:rPr>
              <a:t> method:</a:t>
            </a:r>
          </a:p>
          <a:p>
            <a:pPr lvl="3">
              <a:buFontTx/>
              <a:buChar char="•"/>
              <a:defRPr/>
            </a:pPr>
            <a:r>
              <a:rPr lang="en-US" sz="1600" dirty="0">
                <a:solidFill>
                  <a:schemeClr val="bg1"/>
                </a:solidFill>
              </a:rPr>
              <a:t> The shrinkage has two advantages: </a:t>
            </a:r>
          </a:p>
          <a:p>
            <a:pPr lvl="4">
              <a:buFontTx/>
              <a:buChar char="•"/>
              <a:defRPr/>
            </a:pPr>
            <a:r>
              <a:rPr lang="en-US" sz="1600" dirty="0">
                <a:solidFill>
                  <a:schemeClr val="bg1"/>
                </a:solidFill>
              </a:rPr>
              <a:t> (1) it can make the classifier more accurate by reducing the effect of noisy genes</a:t>
            </a:r>
          </a:p>
          <a:p>
            <a:pPr lvl="4">
              <a:buFontTx/>
              <a:buChar char="•"/>
              <a:defRPr/>
            </a:pPr>
            <a:r>
              <a:rPr lang="en-US" sz="1600" dirty="0">
                <a:solidFill>
                  <a:schemeClr val="bg1"/>
                </a:solidFill>
              </a:rPr>
              <a:t> (2) it does automatic gene selection for genes that characterize the classes.</a:t>
            </a:r>
          </a:p>
          <a:p>
            <a:pPr lvl="5">
              <a:buFontTx/>
              <a:buChar char="•"/>
              <a:defRPr/>
            </a:pPr>
            <a:r>
              <a:rPr lang="en-US" sz="1600" dirty="0">
                <a:solidFill>
                  <a:schemeClr val="bg1"/>
                </a:solidFill>
              </a:rPr>
              <a:t> In particular, if a gene is shrunk to zero for all classes, then it is eliminated from the prediction rule. Alternatively, it may be set to zero for all classes except one, and we learn that high or low expression for that gene characterizes that class</a:t>
            </a:r>
            <a:r>
              <a:rPr lang="en-US" sz="1600" dirty="0"/>
              <a:t>. </a:t>
            </a:r>
            <a:endParaRPr lang="nl-BE" sz="1600" dirty="0"/>
          </a:p>
          <a:p>
            <a:pPr lvl="3">
              <a:defRPr/>
            </a:pPr>
            <a:endParaRPr lang="nl-BE" sz="1600" dirty="0">
              <a:solidFill>
                <a:schemeClr val="bg1"/>
              </a:solidFill>
            </a:endParaRPr>
          </a:p>
          <a:p>
            <a:pPr lvl="3">
              <a:buFontTx/>
              <a:buChar char="•"/>
              <a:defRPr/>
            </a:pPr>
            <a:endParaRPr lang="nl-BE" sz="1600" dirty="0">
              <a:solidFill>
                <a:schemeClr val="bg1"/>
              </a:solidFill>
            </a:endParaRPr>
          </a:p>
          <a:p>
            <a:pPr lvl="3">
              <a:defRPr/>
            </a:pPr>
            <a:endParaRPr lang="en-US" dirty="0">
              <a:solidFill>
                <a:schemeClr val="bg1"/>
              </a:solidFill>
            </a:endParaRPr>
          </a:p>
          <a:p>
            <a:pPr lvl="3">
              <a:defRPr/>
            </a:pPr>
            <a:endParaRPr lang="en-US" dirty="0">
              <a:solidFill>
                <a:schemeClr val="bg1"/>
              </a:solidFill>
            </a:endParaRPr>
          </a:p>
          <a:p>
            <a:pPr>
              <a:defRPr/>
            </a:pPr>
            <a:endParaRPr lang="nl-BE" sz="2400" dirty="0">
              <a:solidFill>
                <a:schemeClr val="bg1"/>
              </a:solidFill>
            </a:endParaRPr>
          </a:p>
        </p:txBody>
      </p:sp>
      <p:pic>
        <p:nvPicPr>
          <p:cNvPr id="34823" name="Picture 2" descr="http://www.biomedcentral.com/content/figures/1471-213X-6-20-7-l.jpg"/>
          <p:cNvPicPr>
            <a:picLocks noChangeAspect="1" noChangeArrowheads="1"/>
          </p:cNvPicPr>
          <p:nvPr/>
        </p:nvPicPr>
        <p:blipFill>
          <a:blip r:embed="rId4" cstate="print"/>
          <a:srcRect/>
          <a:stretch>
            <a:fillRect/>
          </a:stretch>
        </p:blipFill>
        <p:spPr bwMode="auto">
          <a:xfrm>
            <a:off x="2857500" y="3898900"/>
            <a:ext cx="2428875" cy="2819400"/>
          </a:xfrm>
          <a:prstGeom prst="rect">
            <a:avLst/>
          </a:prstGeom>
          <a:noFill/>
          <a:ln w="9525">
            <a:noFill/>
            <a:miter lim="800000"/>
            <a:headEnd/>
            <a:tailEnd/>
          </a:ln>
        </p:spPr>
      </p:pic>
      <p:sp>
        <p:nvSpPr>
          <p:cNvPr id="34824" name="TextBox 23"/>
          <p:cNvSpPr txBox="1">
            <a:spLocks noChangeArrowheads="1"/>
          </p:cNvSpPr>
          <p:nvPr/>
        </p:nvSpPr>
        <p:spPr bwMode="auto">
          <a:xfrm>
            <a:off x="5357813" y="4327525"/>
            <a:ext cx="4929187" cy="1816100"/>
          </a:xfrm>
          <a:prstGeom prst="rect">
            <a:avLst/>
          </a:prstGeom>
          <a:noFill/>
          <a:ln w="9525">
            <a:noFill/>
            <a:miter lim="800000"/>
            <a:headEnd/>
            <a:tailEnd/>
          </a:ln>
        </p:spPr>
        <p:txBody>
          <a:bodyPr>
            <a:spAutoFit/>
          </a:bodyPr>
          <a:lstStyle/>
          <a:p>
            <a:r>
              <a:rPr lang="en-US" sz="1600" b="1">
                <a:solidFill>
                  <a:schemeClr val="bg1"/>
                </a:solidFill>
              </a:rPr>
              <a:t>Figure: </a:t>
            </a:r>
            <a:r>
              <a:rPr lang="en-US" sz="1600" i="1">
                <a:solidFill>
                  <a:schemeClr val="bg1"/>
                </a:solidFill>
              </a:rPr>
              <a:t>Identification of diagnostic markers by PAM. The shrunken class centroids for genes which have at least one nonzero difference are shown. The genes with nonzero components in each class were almost mutually exclusive and were the candidate molecular markers for the diagnosis of the four groups of cell populations</a:t>
            </a:r>
            <a:endParaRPr lang="nl-BE" sz="1600" i="1">
              <a:solidFill>
                <a:schemeClr val="bg1"/>
              </a:solidFill>
            </a:endParaRPr>
          </a:p>
        </p:txBody>
      </p:sp>
      <p:pic>
        <p:nvPicPr>
          <p:cNvPr id="24" name="Picture 1"/>
          <p:cNvPicPr>
            <a:picLocks noChangeAspect="1" noChangeArrowheads="1"/>
          </p:cNvPicPr>
          <p:nvPr/>
        </p:nvPicPr>
        <p:blipFill>
          <a:blip r:embed="rId5" cstate="print"/>
          <a:srcRect l="23437" t="29062" r="22656" b="31563"/>
          <a:stretch>
            <a:fillRect/>
          </a:stretch>
        </p:blipFill>
        <p:spPr bwMode="auto">
          <a:xfrm>
            <a:off x="7286640" y="571480"/>
            <a:ext cx="2544554" cy="1161644"/>
          </a:xfrm>
          <a:prstGeom prst="rect">
            <a:avLst/>
          </a:prstGeom>
          <a:noFill/>
          <a:ln w="9525">
            <a:noFill/>
            <a:miter lim="800000"/>
            <a:headEnd/>
            <a:tailEnd/>
          </a:ln>
          <a:effectLst/>
        </p:spPr>
      </p:pic>
    </p:spTree>
    <p:custDataLst>
      <p:tags r:id="rId1"/>
    </p:custData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35843"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35844"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2"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32774" name="Text Box 3"/>
          <p:cNvSpPr txBox="1">
            <a:spLocks noChangeArrowheads="1"/>
          </p:cNvSpPr>
          <p:nvPr/>
        </p:nvSpPr>
        <p:spPr bwMode="auto">
          <a:xfrm>
            <a:off x="2214563" y="566738"/>
            <a:ext cx="8072437" cy="4062651"/>
          </a:xfrm>
          <a:prstGeom prst="rect">
            <a:avLst/>
          </a:prstGeom>
          <a:noFill/>
          <a:ln w="9525">
            <a:noFill/>
            <a:miter lim="800000"/>
            <a:headEnd/>
            <a:tailEnd/>
          </a:ln>
        </p:spPr>
        <p:txBody>
          <a:bodyPr>
            <a:spAutoFit/>
          </a:bodyPr>
          <a:lstStyle/>
          <a:p>
            <a:pPr>
              <a:buFontTx/>
              <a:buChar char="•"/>
              <a:defRPr/>
            </a:pPr>
            <a:r>
              <a:rPr lang="nl-BE" sz="2400" dirty="0">
                <a:solidFill>
                  <a:schemeClr val="bg1"/>
                </a:solidFill>
              </a:rPr>
              <a:t> </a:t>
            </a:r>
            <a:r>
              <a:rPr lang="nl-BE" sz="2400" dirty="0" err="1">
                <a:solidFill>
                  <a:schemeClr val="bg1"/>
                </a:solidFill>
              </a:rPr>
              <a:t>Class</a:t>
            </a:r>
            <a:r>
              <a:rPr lang="nl-BE" sz="2400" dirty="0">
                <a:solidFill>
                  <a:schemeClr val="bg1"/>
                </a:solidFill>
              </a:rPr>
              <a:t> </a:t>
            </a:r>
            <a:r>
              <a:rPr lang="nl-BE" sz="2400" dirty="0" err="1">
                <a:solidFill>
                  <a:schemeClr val="bg1"/>
                </a:solidFill>
              </a:rPr>
              <a:t>prediction</a:t>
            </a:r>
            <a:r>
              <a:rPr lang="nl-BE" sz="2400" dirty="0">
                <a:solidFill>
                  <a:schemeClr val="bg1"/>
                </a:solidFill>
              </a:rPr>
              <a:t> experiment:</a:t>
            </a:r>
          </a:p>
          <a:p>
            <a:pPr lvl="1">
              <a:buFontTx/>
              <a:buChar char="•"/>
              <a:defRPr/>
            </a:pPr>
            <a:r>
              <a:rPr lang="nl-BE" sz="2000" dirty="0">
                <a:solidFill>
                  <a:schemeClr val="bg1"/>
                </a:solidFill>
              </a:rPr>
              <a:t>  PAM </a:t>
            </a:r>
            <a:r>
              <a:rPr lang="nl-BE" sz="2000" dirty="0" err="1">
                <a:solidFill>
                  <a:schemeClr val="bg1"/>
                </a:solidFill>
              </a:rPr>
              <a:t>method</a:t>
            </a:r>
            <a:endParaRPr lang="en-GB" sz="2000" dirty="0">
              <a:solidFill>
                <a:schemeClr val="bg1"/>
              </a:solidFill>
            </a:endParaRPr>
          </a:p>
          <a:p>
            <a:pPr lvl="2">
              <a:buFontTx/>
              <a:buChar char="•"/>
              <a:defRPr/>
            </a:pPr>
            <a:r>
              <a:rPr lang="en-GB" dirty="0">
                <a:solidFill>
                  <a:schemeClr val="bg1"/>
                </a:solidFill>
              </a:rPr>
              <a:t> Nearest shrunken </a:t>
            </a:r>
            <a:r>
              <a:rPr lang="en-GB" dirty="0" err="1">
                <a:solidFill>
                  <a:schemeClr val="bg1"/>
                </a:solidFill>
              </a:rPr>
              <a:t>centroid</a:t>
            </a:r>
            <a:r>
              <a:rPr lang="en-GB" dirty="0">
                <a:solidFill>
                  <a:schemeClr val="bg1"/>
                </a:solidFill>
              </a:rPr>
              <a:t> method:</a:t>
            </a:r>
            <a:endParaRPr lang="en-US" sz="1600" dirty="0">
              <a:solidFill>
                <a:schemeClr val="bg1"/>
              </a:solidFill>
            </a:endParaRPr>
          </a:p>
          <a:p>
            <a:pPr lvl="3">
              <a:buFontTx/>
              <a:buChar char="•"/>
              <a:defRPr/>
            </a:pPr>
            <a:r>
              <a:rPr lang="en-US" sz="1600" dirty="0">
                <a:solidFill>
                  <a:schemeClr val="bg1"/>
                </a:solidFill>
              </a:rPr>
              <a:t> The user decides on the value to use for </a:t>
            </a:r>
            <a:r>
              <a:rPr lang="en-US" sz="1600" dirty="0">
                <a:solidFill>
                  <a:srgbClr val="FFFF00"/>
                </a:solidFill>
              </a:rPr>
              <a:t>threshold </a:t>
            </a:r>
            <a:r>
              <a:rPr lang="el-GR" sz="1600" dirty="0">
                <a:solidFill>
                  <a:srgbClr val="FFFF00"/>
                </a:solidFill>
              </a:rPr>
              <a:t>Δ</a:t>
            </a:r>
            <a:r>
              <a:rPr lang="en-US" sz="1600" dirty="0">
                <a:solidFill>
                  <a:schemeClr val="bg1"/>
                </a:solidFill>
              </a:rPr>
              <a:t>. </a:t>
            </a:r>
          </a:p>
          <a:p>
            <a:pPr lvl="3">
              <a:buFontTx/>
              <a:buChar char="•"/>
              <a:defRPr/>
            </a:pPr>
            <a:r>
              <a:rPr lang="en-US" sz="1600" dirty="0">
                <a:solidFill>
                  <a:schemeClr val="bg1"/>
                </a:solidFill>
              </a:rPr>
              <a:t>  Choosing </a:t>
            </a:r>
            <a:r>
              <a:rPr lang="el-GR" sz="1600" dirty="0">
                <a:solidFill>
                  <a:srgbClr val="FFFF00"/>
                </a:solidFill>
              </a:rPr>
              <a:t>Δ</a:t>
            </a:r>
            <a:r>
              <a:rPr lang="el-GR" sz="1600" dirty="0">
                <a:solidFill>
                  <a:schemeClr val="bg1"/>
                </a:solidFill>
              </a:rPr>
              <a:t> </a:t>
            </a:r>
            <a:r>
              <a:rPr lang="nl-BE" sz="1600" dirty="0">
                <a:solidFill>
                  <a:schemeClr val="bg1"/>
                </a:solidFill>
              </a:rPr>
              <a:t> </a:t>
            </a:r>
            <a:r>
              <a:rPr lang="nl-BE" sz="1600" dirty="0" err="1">
                <a:solidFill>
                  <a:schemeClr val="bg1"/>
                </a:solidFill>
              </a:rPr>
              <a:t>with</a:t>
            </a:r>
            <a:r>
              <a:rPr lang="nl-BE" sz="1600" dirty="0">
                <a:solidFill>
                  <a:schemeClr val="bg1"/>
                </a:solidFill>
              </a:rPr>
              <a:t> </a:t>
            </a:r>
            <a:r>
              <a:rPr lang="nl-BE" sz="1600" dirty="0" err="1">
                <a:solidFill>
                  <a:srgbClr val="FFFF00"/>
                </a:solidFill>
              </a:rPr>
              <a:t>cross-validation</a:t>
            </a:r>
            <a:endParaRPr lang="nl-BE" sz="1600" dirty="0">
              <a:solidFill>
                <a:srgbClr val="FFFF00"/>
              </a:solidFill>
            </a:endParaRPr>
          </a:p>
          <a:p>
            <a:pPr lvl="4">
              <a:buFontTx/>
              <a:buChar char="•"/>
              <a:defRPr/>
            </a:pPr>
            <a:r>
              <a:rPr lang="nl-BE" sz="1600" dirty="0">
                <a:solidFill>
                  <a:schemeClr val="bg1"/>
                </a:solidFill>
              </a:rPr>
              <a:t> </a:t>
            </a:r>
            <a:r>
              <a:rPr lang="en-US" sz="1600" dirty="0">
                <a:solidFill>
                  <a:schemeClr val="bg1"/>
                </a:solidFill>
              </a:rPr>
              <a:t>PAM does </a:t>
            </a:r>
            <a:r>
              <a:rPr lang="en-US" sz="1600" dirty="0">
                <a:solidFill>
                  <a:srgbClr val="FFFF00"/>
                </a:solidFill>
              </a:rPr>
              <a:t>K-fold cross-validation</a:t>
            </a:r>
            <a:r>
              <a:rPr lang="en-US" sz="1600" dirty="0">
                <a:solidFill>
                  <a:schemeClr val="bg1"/>
                </a:solidFill>
              </a:rPr>
              <a:t> for a range of threshold values.</a:t>
            </a:r>
          </a:p>
          <a:p>
            <a:pPr lvl="5">
              <a:buFontTx/>
              <a:buChar char="•"/>
              <a:defRPr/>
            </a:pPr>
            <a:r>
              <a:rPr lang="en-US" sz="1600" dirty="0">
                <a:solidFill>
                  <a:schemeClr val="bg1"/>
                </a:solidFill>
              </a:rPr>
              <a:t> </a:t>
            </a:r>
            <a:r>
              <a:rPr lang="en-US" sz="1400" dirty="0">
                <a:solidFill>
                  <a:schemeClr val="bg1"/>
                </a:solidFill>
              </a:rPr>
              <a:t>The samples are divided up at random into K roughly equally sized parts. For each part in turn, the classifier is built on the other K-1 parts then tested on the remaining part. This is done for a range of threshold values, and the cross-validated misclassification error rate is reported for each threshold value.</a:t>
            </a:r>
            <a:endParaRPr lang="nl-BE" sz="1600" dirty="0">
              <a:solidFill>
                <a:schemeClr val="bg1"/>
              </a:solidFill>
            </a:endParaRPr>
          </a:p>
          <a:p>
            <a:pPr lvl="3">
              <a:buFontTx/>
              <a:buChar char="•"/>
              <a:defRPr/>
            </a:pPr>
            <a:endParaRPr lang="nl-BE" sz="1600" dirty="0">
              <a:solidFill>
                <a:schemeClr val="bg1"/>
              </a:solidFill>
            </a:endParaRPr>
          </a:p>
          <a:p>
            <a:pPr lvl="3">
              <a:defRPr/>
            </a:pPr>
            <a:endParaRPr lang="en-US" dirty="0">
              <a:solidFill>
                <a:schemeClr val="bg1"/>
              </a:solidFill>
            </a:endParaRPr>
          </a:p>
          <a:p>
            <a:pPr lvl="3">
              <a:defRPr/>
            </a:pPr>
            <a:endParaRPr lang="en-US" dirty="0">
              <a:solidFill>
                <a:schemeClr val="bg1"/>
              </a:solidFill>
            </a:endParaRPr>
          </a:p>
          <a:p>
            <a:pPr>
              <a:defRPr/>
            </a:pPr>
            <a:endParaRPr lang="nl-BE" sz="2400" dirty="0">
              <a:solidFill>
                <a:schemeClr val="bg1"/>
              </a:solidFill>
            </a:endParaRPr>
          </a:p>
        </p:txBody>
      </p:sp>
      <p:pic>
        <p:nvPicPr>
          <p:cNvPr id="35847" name="Picture 1"/>
          <p:cNvPicPr>
            <a:picLocks noChangeAspect="1" noChangeArrowheads="1"/>
          </p:cNvPicPr>
          <p:nvPr/>
        </p:nvPicPr>
        <p:blipFill>
          <a:blip r:embed="rId4" cstate="print"/>
          <a:srcRect l="22852" t="34686" r="23242" b="17500"/>
          <a:stretch>
            <a:fillRect/>
          </a:stretch>
        </p:blipFill>
        <p:spPr bwMode="auto">
          <a:xfrm>
            <a:off x="3141663" y="3478213"/>
            <a:ext cx="5786437" cy="3208337"/>
          </a:xfrm>
          <a:prstGeom prst="rect">
            <a:avLst/>
          </a:prstGeom>
          <a:noFill/>
          <a:ln w="9525">
            <a:no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11267"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11268"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11269" name="Text Box 3"/>
          <p:cNvSpPr txBox="1">
            <a:spLocks noChangeArrowheads="1"/>
          </p:cNvSpPr>
          <p:nvPr/>
        </p:nvSpPr>
        <p:spPr bwMode="auto">
          <a:xfrm>
            <a:off x="174625" y="476250"/>
            <a:ext cx="10183813" cy="2523768"/>
          </a:xfrm>
          <a:prstGeom prst="rect">
            <a:avLst/>
          </a:prstGeom>
          <a:noFill/>
          <a:ln w="9525">
            <a:noFill/>
            <a:miter lim="800000"/>
            <a:headEnd/>
            <a:tailEnd/>
          </a:ln>
        </p:spPr>
        <p:txBody>
          <a:bodyPr>
            <a:spAutoFit/>
          </a:bodyPr>
          <a:lstStyle/>
          <a:p>
            <a:pPr marL="182563" algn="just" defTabSz="534988">
              <a:buFont typeface="Arial" pitchFamily="34" charset="0"/>
              <a:buChar char="•"/>
            </a:pPr>
            <a:r>
              <a:rPr lang="nl-BE" sz="2400" dirty="0" smtClean="0">
                <a:solidFill>
                  <a:schemeClr val="bg1"/>
                </a:solidFill>
                <a:cs typeface="Times New Roman" pitchFamily="18" charset="0"/>
              </a:rPr>
              <a:t> Gene </a:t>
            </a:r>
            <a:r>
              <a:rPr lang="nl-BE" sz="2400" dirty="0" err="1" smtClean="0">
                <a:solidFill>
                  <a:schemeClr val="bg1"/>
                </a:solidFill>
                <a:cs typeface="Times New Roman" pitchFamily="18" charset="0"/>
              </a:rPr>
              <a:t>expression</a:t>
            </a:r>
            <a:r>
              <a:rPr lang="nl-BE" sz="2400" dirty="0" smtClean="0">
                <a:solidFill>
                  <a:schemeClr val="bg1"/>
                </a:solidFill>
                <a:cs typeface="Times New Roman" pitchFamily="18" charset="0"/>
              </a:rPr>
              <a:t> </a:t>
            </a:r>
            <a:r>
              <a:rPr lang="nl-BE" sz="2400" dirty="0" err="1" smtClean="0">
                <a:solidFill>
                  <a:schemeClr val="bg1"/>
                </a:solidFill>
                <a:cs typeface="Times New Roman" pitchFamily="18" charset="0"/>
              </a:rPr>
              <a:t>microarrays</a:t>
            </a:r>
            <a:r>
              <a:rPr lang="nl-BE" sz="2400" dirty="0" smtClean="0">
                <a:solidFill>
                  <a:schemeClr val="bg1"/>
                </a:solidFill>
                <a:cs typeface="Times New Roman" pitchFamily="18" charset="0"/>
              </a:rPr>
              <a:t>:</a:t>
            </a:r>
          </a:p>
          <a:p>
            <a:pPr marL="639763" lvl="1" algn="just" defTabSz="534988">
              <a:buFont typeface="Arial" pitchFamily="34" charset="0"/>
              <a:buChar char="•"/>
            </a:pPr>
            <a:r>
              <a:rPr lang="nl-BE" sz="2400" dirty="0" smtClean="0">
                <a:solidFill>
                  <a:schemeClr val="bg1"/>
                </a:solidFill>
                <a:cs typeface="Times New Roman" pitchFamily="18" charset="0"/>
              </a:rPr>
              <a:t> </a:t>
            </a:r>
            <a:r>
              <a:rPr lang="nl-BE" sz="2000" dirty="0" err="1" smtClean="0">
                <a:solidFill>
                  <a:schemeClr val="bg1"/>
                </a:solidFill>
                <a:cs typeface="Times New Roman" pitchFamily="18" charset="0"/>
              </a:rPr>
              <a:t>Powerful</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tool</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for</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measuring</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simultaneously</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expression</a:t>
            </a:r>
            <a:r>
              <a:rPr lang="nl-BE" sz="2000" dirty="0" smtClean="0">
                <a:solidFill>
                  <a:schemeClr val="bg1"/>
                </a:solidFill>
                <a:cs typeface="Times New Roman" pitchFamily="18" charset="0"/>
              </a:rPr>
              <a:t> of </a:t>
            </a:r>
            <a:r>
              <a:rPr lang="nl-BE" sz="2000" dirty="0" err="1" smtClean="0">
                <a:solidFill>
                  <a:schemeClr val="bg1"/>
                </a:solidFill>
                <a:cs typeface="Times New Roman" pitchFamily="18" charset="0"/>
              </a:rPr>
              <a:t>thousands</a:t>
            </a:r>
            <a:r>
              <a:rPr lang="nl-BE" sz="2000" dirty="0" smtClean="0">
                <a:solidFill>
                  <a:schemeClr val="bg1"/>
                </a:solidFill>
                <a:cs typeface="Times New Roman" pitchFamily="18" charset="0"/>
              </a:rPr>
              <a:t> of </a:t>
            </a:r>
            <a:r>
              <a:rPr lang="nl-BE" sz="2000" dirty="0" err="1" smtClean="0">
                <a:solidFill>
                  <a:schemeClr val="bg1"/>
                </a:solidFill>
                <a:cs typeface="Times New Roman" pitchFamily="18" charset="0"/>
              </a:rPr>
              <a:t>genes</a:t>
            </a:r>
            <a:r>
              <a:rPr lang="nl-BE" sz="2000" dirty="0" smtClean="0">
                <a:solidFill>
                  <a:schemeClr val="bg1"/>
                </a:solidFill>
                <a:cs typeface="Times New Roman" pitchFamily="18" charset="0"/>
              </a:rPr>
              <a:t> in </a:t>
            </a:r>
            <a:r>
              <a:rPr lang="nl-BE" sz="2000" dirty="0" err="1" smtClean="0">
                <a:solidFill>
                  <a:schemeClr val="bg1"/>
                </a:solidFill>
                <a:cs typeface="Times New Roman" pitchFamily="18" charset="0"/>
              </a:rPr>
              <a:t>one</a:t>
            </a:r>
            <a:r>
              <a:rPr lang="nl-BE" sz="2000" dirty="0" smtClean="0">
                <a:solidFill>
                  <a:schemeClr val="bg1"/>
                </a:solidFill>
                <a:cs typeface="Times New Roman" pitchFamily="18" charset="0"/>
              </a:rPr>
              <a:t> single experiment</a:t>
            </a:r>
          </a:p>
          <a:p>
            <a:pPr marL="639763" lvl="1" algn="just" defTabSz="534988"/>
            <a:endParaRPr lang="nl-BE" sz="600" dirty="0" smtClean="0">
              <a:solidFill>
                <a:schemeClr val="bg1"/>
              </a:solidFill>
              <a:cs typeface="Times New Roman" pitchFamily="18" charset="0"/>
            </a:endParaRPr>
          </a:p>
          <a:p>
            <a:pPr marL="639763" lvl="1" algn="just" defTabSz="534988">
              <a:buFont typeface="Arial" pitchFamily="34" charset="0"/>
              <a:buChar char="•"/>
            </a:pP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Comprehensive</a:t>
            </a:r>
            <a:r>
              <a:rPr lang="nl-BE" sz="2000" dirty="0" smtClean="0">
                <a:solidFill>
                  <a:schemeClr val="bg1"/>
                </a:solidFill>
                <a:cs typeface="Times New Roman" pitchFamily="18" charset="0"/>
              </a:rPr>
              <a:t> picture of gene </a:t>
            </a:r>
            <a:r>
              <a:rPr lang="nl-BE" sz="2000" dirty="0" err="1" smtClean="0">
                <a:solidFill>
                  <a:schemeClr val="bg1"/>
                </a:solidFill>
                <a:cs typeface="Times New Roman" pitchFamily="18" charset="0"/>
              </a:rPr>
              <a:t>expression</a:t>
            </a:r>
            <a:r>
              <a:rPr lang="nl-BE" sz="2000" dirty="0" smtClean="0">
                <a:solidFill>
                  <a:schemeClr val="bg1"/>
                </a:solidFill>
                <a:cs typeface="Times New Roman" pitchFamily="18" charset="0"/>
              </a:rPr>
              <a:t> at tissue/</a:t>
            </a:r>
            <a:r>
              <a:rPr lang="nl-BE" sz="2000" dirty="0" err="1" smtClean="0">
                <a:solidFill>
                  <a:schemeClr val="bg1"/>
                </a:solidFill>
                <a:cs typeface="Times New Roman" pitchFamily="18" charset="0"/>
              </a:rPr>
              <a:t>cellular</a:t>
            </a:r>
            <a:r>
              <a:rPr lang="nl-BE" sz="2000" dirty="0" smtClean="0">
                <a:solidFill>
                  <a:schemeClr val="bg1"/>
                </a:solidFill>
                <a:cs typeface="Times New Roman" pitchFamily="18" charset="0"/>
              </a:rPr>
              <a:t> level</a:t>
            </a:r>
          </a:p>
          <a:p>
            <a:pPr marL="639763" lvl="1" algn="just" defTabSz="534988"/>
            <a:endParaRPr lang="nl-BE" sz="600" dirty="0" smtClean="0">
              <a:solidFill>
                <a:schemeClr val="bg1"/>
              </a:solidFill>
              <a:cs typeface="Times New Roman" pitchFamily="18" charset="0"/>
            </a:endParaRPr>
          </a:p>
          <a:p>
            <a:pPr marL="639763" lvl="1" algn="just" defTabSz="534988">
              <a:buFont typeface="Arial" pitchFamily="34" charset="0"/>
              <a:buChar char="•"/>
            </a:pP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Comparing</a:t>
            </a:r>
            <a:r>
              <a:rPr lang="nl-BE" sz="2000" dirty="0" smtClean="0">
                <a:solidFill>
                  <a:schemeClr val="bg1"/>
                </a:solidFill>
                <a:cs typeface="Times New Roman" pitchFamily="18" charset="0"/>
              </a:rPr>
              <a:t> gene </a:t>
            </a:r>
            <a:r>
              <a:rPr lang="nl-BE" sz="2000" dirty="0" err="1" smtClean="0">
                <a:solidFill>
                  <a:schemeClr val="bg1"/>
                </a:solidFill>
                <a:cs typeface="Times New Roman" pitchFamily="18" charset="0"/>
              </a:rPr>
              <a:t>expression</a:t>
            </a:r>
            <a:r>
              <a:rPr lang="nl-BE" sz="2000" dirty="0" smtClean="0">
                <a:solidFill>
                  <a:schemeClr val="bg1"/>
                </a:solidFill>
                <a:cs typeface="Times New Roman" pitchFamily="18" charset="0"/>
              </a:rPr>
              <a:t> profiles </a:t>
            </a:r>
            <a:r>
              <a:rPr lang="nl-BE" sz="2000" dirty="0" err="1" smtClean="0">
                <a:solidFill>
                  <a:schemeClr val="bg1"/>
                </a:solidFill>
                <a:cs typeface="Times New Roman" pitchFamily="18" charset="0"/>
              </a:rPr>
              <a:t>between</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clinical</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conditions</a:t>
            </a:r>
            <a:endParaRPr lang="nl-BE" sz="2000" dirty="0" smtClean="0">
              <a:solidFill>
                <a:schemeClr val="bg1"/>
              </a:solidFill>
              <a:cs typeface="Times New Roman" pitchFamily="18" charset="0"/>
            </a:endParaRPr>
          </a:p>
          <a:p>
            <a:pPr marL="639763" lvl="1" algn="just" defTabSz="534988"/>
            <a:endParaRPr lang="nl-BE" sz="600" dirty="0" smtClean="0">
              <a:solidFill>
                <a:schemeClr val="bg1"/>
              </a:solidFill>
              <a:cs typeface="Times New Roman" pitchFamily="18" charset="0"/>
            </a:endParaRPr>
          </a:p>
          <a:p>
            <a:pPr marL="639763" lvl="1" algn="just" defTabSz="534988"/>
            <a:endParaRPr lang="nl-BE" sz="600" dirty="0" smtClean="0">
              <a:solidFill>
                <a:srgbClr val="FFFF00"/>
              </a:solidFill>
              <a:cs typeface="Times New Roman" pitchFamily="18" charset="0"/>
            </a:endParaRPr>
          </a:p>
          <a:p>
            <a:pPr marL="1096963" lvl="2" algn="just" defTabSz="534988">
              <a:buFont typeface="Arial" pitchFamily="34" charset="0"/>
              <a:buChar char="•"/>
            </a:pPr>
            <a:r>
              <a:rPr lang="nl-BE" dirty="0" smtClean="0">
                <a:solidFill>
                  <a:srgbClr val="FFFF00"/>
                </a:solidFill>
                <a:cs typeface="Times New Roman" pitchFamily="18" charset="0"/>
              </a:rPr>
              <a:t>To </a:t>
            </a:r>
            <a:r>
              <a:rPr lang="nl-BE" dirty="0" err="1" smtClean="0">
                <a:solidFill>
                  <a:srgbClr val="FFFF00"/>
                </a:solidFill>
                <a:cs typeface="Times New Roman" pitchFamily="18" charset="0"/>
              </a:rPr>
              <a:t>classify</a:t>
            </a:r>
            <a:r>
              <a:rPr lang="nl-BE" dirty="0" smtClean="0">
                <a:solidFill>
                  <a:srgbClr val="FFFF00"/>
                </a:solidFill>
                <a:cs typeface="Times New Roman" pitchFamily="18" charset="0"/>
              </a:rPr>
              <a:t> </a:t>
            </a:r>
            <a:r>
              <a:rPr lang="nl-BE" dirty="0" err="1" smtClean="0">
                <a:solidFill>
                  <a:srgbClr val="FFFF00"/>
                </a:solidFill>
                <a:cs typeface="Times New Roman" pitchFamily="18" charset="0"/>
              </a:rPr>
              <a:t>diseases</a:t>
            </a:r>
            <a:r>
              <a:rPr lang="nl-BE" dirty="0" smtClean="0">
                <a:solidFill>
                  <a:srgbClr val="FFFF00"/>
                </a:solidFill>
                <a:cs typeface="Times New Roman" pitchFamily="18" charset="0"/>
              </a:rPr>
              <a:t> (e.g. different types of </a:t>
            </a:r>
            <a:r>
              <a:rPr lang="nl-BE" dirty="0" err="1" smtClean="0">
                <a:solidFill>
                  <a:srgbClr val="FFFF00"/>
                </a:solidFill>
                <a:cs typeface="Times New Roman" pitchFamily="18" charset="0"/>
              </a:rPr>
              <a:t>breast</a:t>
            </a:r>
            <a:r>
              <a:rPr lang="nl-BE" dirty="0" smtClean="0">
                <a:solidFill>
                  <a:srgbClr val="FFFF00"/>
                </a:solidFill>
                <a:cs typeface="Times New Roman" pitchFamily="18" charset="0"/>
              </a:rPr>
              <a:t> </a:t>
            </a:r>
            <a:r>
              <a:rPr lang="nl-BE" dirty="0" err="1" smtClean="0">
                <a:solidFill>
                  <a:srgbClr val="FFFF00"/>
                </a:solidFill>
                <a:cs typeface="Times New Roman" pitchFamily="18" charset="0"/>
              </a:rPr>
              <a:t>cancer</a:t>
            </a:r>
            <a:r>
              <a:rPr lang="nl-BE" dirty="0" smtClean="0">
                <a:solidFill>
                  <a:srgbClr val="FFFF00"/>
                </a:solidFill>
                <a:cs typeface="Times New Roman" pitchFamily="18" charset="0"/>
              </a:rPr>
              <a:t>)</a:t>
            </a:r>
          </a:p>
          <a:p>
            <a:pPr marL="182563" algn="just" defTabSz="534988"/>
            <a:endParaRPr lang="nl-BE" sz="800" dirty="0" smtClean="0">
              <a:solidFill>
                <a:schemeClr val="bg1"/>
              </a:solidFill>
              <a:cs typeface="Times New Roman" pitchFamily="18" charset="0"/>
            </a:endParaRPr>
          </a:p>
        </p:txBody>
      </p:sp>
      <p:pic>
        <p:nvPicPr>
          <p:cNvPr id="7" name="Picture 8"/>
          <p:cNvPicPr>
            <a:picLocks noChangeAspect="1" noChangeArrowheads="1"/>
          </p:cNvPicPr>
          <p:nvPr/>
        </p:nvPicPr>
        <p:blipFill>
          <a:blip r:embed="rId4" cstate="print"/>
          <a:srcRect t="31561" r="38765" b="14839"/>
          <a:stretch>
            <a:fillRect/>
          </a:stretch>
        </p:blipFill>
        <p:spPr bwMode="auto">
          <a:xfrm>
            <a:off x="2623220" y="3075818"/>
            <a:ext cx="5187479" cy="3631369"/>
          </a:xfrm>
          <a:prstGeom prst="rect">
            <a:avLst/>
          </a:prstGeom>
          <a:noFill/>
          <a:ln w="31750">
            <a:solidFill>
              <a:srgbClr val="FFFF00"/>
            </a:solid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6"/>
          <p:cNvSpPr txBox="1">
            <a:spLocks noChangeArrowheads="1"/>
          </p:cNvSpPr>
          <p:nvPr/>
        </p:nvSpPr>
        <p:spPr bwMode="auto">
          <a:xfrm>
            <a:off x="246063" y="44450"/>
            <a:ext cx="1512887"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Introduction</a:t>
            </a:r>
          </a:p>
        </p:txBody>
      </p:sp>
      <p:sp>
        <p:nvSpPr>
          <p:cNvPr id="36867" name="Text Box 7"/>
          <p:cNvSpPr txBox="1">
            <a:spLocks noChangeArrowheads="1"/>
          </p:cNvSpPr>
          <p:nvPr/>
        </p:nvSpPr>
        <p:spPr bwMode="auto">
          <a:xfrm>
            <a:off x="4279900" y="44450"/>
            <a:ext cx="1512888"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Data analysis</a:t>
            </a:r>
          </a:p>
        </p:txBody>
      </p:sp>
      <p:sp>
        <p:nvSpPr>
          <p:cNvPr id="36868"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grpSp>
        <p:nvGrpSpPr>
          <p:cNvPr id="2" name="Group 43"/>
          <p:cNvGrpSpPr>
            <a:grpSpLocks/>
          </p:cNvGrpSpPr>
          <p:nvPr/>
        </p:nvGrpSpPr>
        <p:grpSpPr bwMode="auto">
          <a:xfrm>
            <a:off x="165100" y="857250"/>
            <a:ext cx="2373313" cy="5715000"/>
            <a:chOff x="3286112" y="1000108"/>
            <a:chExt cx="2373333" cy="5715040"/>
          </a:xfrm>
        </p:grpSpPr>
        <p:sp>
          <p:nvSpPr>
            <p:cNvPr id="9" name="AutoShape 4"/>
            <p:cNvSpPr>
              <a:spLocks noChangeArrowheads="1"/>
            </p:cNvSpPr>
            <p:nvPr/>
          </p:nvSpPr>
          <p:spPr bwMode="auto">
            <a:xfrm>
              <a:off x="3286112" y="1000108"/>
              <a:ext cx="1928829" cy="428628"/>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question</a:t>
              </a:r>
            </a:p>
          </p:txBody>
        </p:sp>
        <p:sp>
          <p:nvSpPr>
            <p:cNvPr id="10" name="AutoShape 5"/>
            <p:cNvSpPr>
              <a:spLocks noChangeArrowheads="1"/>
            </p:cNvSpPr>
            <p:nvPr/>
          </p:nvSpPr>
          <p:spPr bwMode="auto">
            <a:xfrm>
              <a:off x="3286112" y="5486414"/>
              <a:ext cx="2373333" cy="50006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Biological verification </a:t>
              </a:r>
            </a:p>
            <a:p>
              <a:pPr eaLnBrk="0" hangingPunct="0">
                <a:defRPr/>
              </a:pPr>
              <a:r>
                <a:rPr lang="en-US" sz="1600" dirty="0">
                  <a:solidFill>
                    <a:schemeClr val="bg1"/>
                  </a:solidFill>
                  <a:latin typeface="+mj-lt"/>
                </a:rPr>
                <a:t>and interpretation</a:t>
              </a:r>
            </a:p>
          </p:txBody>
        </p:sp>
        <p:sp>
          <p:nvSpPr>
            <p:cNvPr id="11" name="AutoShape 6"/>
            <p:cNvSpPr>
              <a:spLocks noChangeArrowheads="1"/>
            </p:cNvSpPr>
            <p:nvPr/>
          </p:nvSpPr>
          <p:spPr bwMode="auto">
            <a:xfrm>
              <a:off x="3286112" y="2700333"/>
              <a:ext cx="2214582" cy="28575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Microarray experiment</a:t>
              </a:r>
            </a:p>
          </p:txBody>
        </p:sp>
        <p:sp>
          <p:nvSpPr>
            <p:cNvPr id="12" name="AutoShape 7"/>
            <p:cNvSpPr>
              <a:spLocks noChangeArrowheads="1"/>
            </p:cNvSpPr>
            <p:nvPr/>
          </p:nvSpPr>
          <p:spPr bwMode="auto">
            <a:xfrm>
              <a:off x="3286112" y="1758938"/>
              <a:ext cx="2071705" cy="585792"/>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Experimental design</a:t>
              </a:r>
            </a:p>
          </p:txBody>
        </p:sp>
        <p:sp>
          <p:nvSpPr>
            <p:cNvPr id="13" name="AutoShape 8"/>
            <p:cNvSpPr>
              <a:spLocks noChangeArrowheads="1"/>
            </p:cNvSpPr>
            <p:nvPr/>
          </p:nvSpPr>
          <p:spPr bwMode="auto">
            <a:xfrm>
              <a:off x="3286112" y="3343274"/>
              <a:ext cx="1714514" cy="369891"/>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Image analysis</a:t>
              </a:r>
            </a:p>
          </p:txBody>
        </p:sp>
        <p:sp>
          <p:nvSpPr>
            <p:cNvPr id="14" name="AutoShape 9"/>
            <p:cNvSpPr>
              <a:spLocks noChangeArrowheads="1"/>
            </p:cNvSpPr>
            <p:nvPr/>
          </p:nvSpPr>
          <p:spPr bwMode="auto">
            <a:xfrm>
              <a:off x="3286112" y="4098930"/>
              <a:ext cx="1428762" cy="379416"/>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Normalization</a:t>
              </a:r>
            </a:p>
          </p:txBody>
        </p:sp>
        <p:sp>
          <p:nvSpPr>
            <p:cNvPr id="19" name="AutoShape 23"/>
            <p:cNvSpPr>
              <a:spLocks noChangeArrowheads="1"/>
            </p:cNvSpPr>
            <p:nvPr/>
          </p:nvSpPr>
          <p:spPr bwMode="auto">
            <a:xfrm>
              <a:off x="3286112" y="4800610"/>
              <a:ext cx="1428762" cy="357191"/>
            </a:xfrm>
            <a:prstGeom prst="roundRect">
              <a:avLst>
                <a:gd name="adj" fmla="val 16667"/>
              </a:avLst>
            </a:prstGeom>
            <a:solidFill>
              <a:schemeClr val="bg1"/>
            </a:solidFill>
            <a:ln w="9525">
              <a:noFill/>
              <a:round/>
              <a:headEnd/>
              <a:tailEnd/>
            </a:ln>
            <a:effectLst/>
          </p:spPr>
          <p:txBody>
            <a:bodyPr wrap="none" anchor="ctr"/>
            <a:lstStyle/>
            <a:p>
              <a:pPr eaLnBrk="0" hangingPunct="0">
                <a:defRPr/>
              </a:pPr>
              <a:r>
                <a:rPr lang="en-US" sz="1600" dirty="0">
                  <a:solidFill>
                    <a:srgbClr val="FF0000"/>
                  </a:solidFill>
                  <a:latin typeface="+mj-lt"/>
                </a:rPr>
                <a:t>Data analysis</a:t>
              </a:r>
            </a:p>
          </p:txBody>
        </p:sp>
        <p:sp>
          <p:nvSpPr>
            <p:cNvPr id="36" name="AutoShape 9"/>
            <p:cNvSpPr>
              <a:spLocks noChangeArrowheads="1"/>
            </p:cNvSpPr>
            <p:nvPr/>
          </p:nvSpPr>
          <p:spPr bwMode="auto">
            <a:xfrm>
              <a:off x="3286112" y="6407171"/>
              <a:ext cx="2019317" cy="307977"/>
            </a:xfrm>
            <a:prstGeom prst="roundRect">
              <a:avLst>
                <a:gd name="adj" fmla="val 16667"/>
              </a:avLst>
            </a:prstGeom>
            <a:solidFill>
              <a:srgbClr val="FF0000"/>
            </a:solidFill>
            <a:ln w="9525">
              <a:noFill/>
              <a:round/>
              <a:headEnd/>
              <a:tailEnd/>
            </a:ln>
            <a:effectLst/>
          </p:spPr>
          <p:txBody>
            <a:bodyPr wrap="none" anchor="ctr"/>
            <a:lstStyle/>
            <a:p>
              <a:pPr eaLnBrk="0" hangingPunct="0">
                <a:defRPr/>
              </a:pPr>
              <a:r>
                <a:rPr lang="en-US" sz="1600" dirty="0">
                  <a:solidFill>
                    <a:schemeClr val="bg1"/>
                  </a:solidFill>
                  <a:latin typeface="+mj-lt"/>
                </a:rPr>
                <a:t>Making data public</a:t>
              </a:r>
            </a:p>
          </p:txBody>
        </p:sp>
        <p:sp>
          <p:nvSpPr>
            <p:cNvPr id="37" name="Down Arrow 36"/>
            <p:cNvSpPr/>
            <p:nvPr/>
          </p:nvSpPr>
          <p:spPr>
            <a:xfrm>
              <a:off x="4127494" y="1500175"/>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Down Arrow 37"/>
            <p:cNvSpPr/>
            <p:nvPr/>
          </p:nvSpPr>
          <p:spPr>
            <a:xfrm>
              <a:off x="4127494" y="242886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Down Arrow 38"/>
            <p:cNvSpPr/>
            <p:nvPr/>
          </p:nvSpPr>
          <p:spPr>
            <a:xfrm>
              <a:off x="4127494" y="307181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Down Arrow 39"/>
            <p:cNvSpPr/>
            <p:nvPr/>
          </p:nvSpPr>
          <p:spPr>
            <a:xfrm>
              <a:off x="4127494" y="3802066"/>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Down Arrow 40"/>
            <p:cNvSpPr/>
            <p:nvPr/>
          </p:nvSpPr>
          <p:spPr>
            <a:xfrm>
              <a:off x="4127494" y="454502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Down Arrow 41"/>
            <p:cNvSpPr/>
            <p:nvPr/>
          </p:nvSpPr>
          <p:spPr>
            <a:xfrm>
              <a:off x="4127494" y="5214951"/>
              <a:ext cx="87314" cy="214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Down Arrow 42"/>
            <p:cNvSpPr/>
            <p:nvPr/>
          </p:nvSpPr>
          <p:spPr>
            <a:xfrm>
              <a:off x="4127494" y="6070618"/>
              <a:ext cx="87314" cy="2143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36870" name="Text Box 3"/>
          <p:cNvSpPr txBox="1">
            <a:spLocks noChangeArrowheads="1"/>
          </p:cNvSpPr>
          <p:nvPr/>
        </p:nvSpPr>
        <p:spPr bwMode="auto">
          <a:xfrm>
            <a:off x="2214563" y="566738"/>
            <a:ext cx="8072437" cy="3200400"/>
          </a:xfrm>
          <a:prstGeom prst="rect">
            <a:avLst/>
          </a:prstGeom>
          <a:noFill/>
          <a:ln w="9525">
            <a:noFill/>
            <a:miter lim="800000"/>
            <a:headEnd/>
            <a:tailEnd/>
          </a:ln>
        </p:spPr>
        <p:txBody>
          <a:bodyPr>
            <a:spAutoFit/>
          </a:bodyPr>
          <a:lstStyle/>
          <a:p>
            <a:pPr>
              <a:buFontTx/>
              <a:buChar char="•"/>
            </a:pPr>
            <a:r>
              <a:rPr lang="nl-BE" sz="2400">
                <a:solidFill>
                  <a:schemeClr val="bg1"/>
                </a:solidFill>
              </a:rPr>
              <a:t> Class prediction experiment:</a:t>
            </a:r>
          </a:p>
          <a:p>
            <a:pPr lvl="1">
              <a:buFontTx/>
              <a:buChar char="•"/>
            </a:pPr>
            <a:r>
              <a:rPr lang="nl-BE" sz="2000">
                <a:solidFill>
                  <a:schemeClr val="bg1"/>
                </a:solidFill>
              </a:rPr>
              <a:t>  PAM method</a:t>
            </a:r>
            <a:endParaRPr lang="en-GB" sz="2000">
              <a:solidFill>
                <a:schemeClr val="bg1"/>
              </a:solidFill>
            </a:endParaRPr>
          </a:p>
          <a:p>
            <a:pPr lvl="2">
              <a:buFontTx/>
              <a:buChar char="•"/>
            </a:pPr>
            <a:r>
              <a:rPr lang="en-GB">
                <a:solidFill>
                  <a:schemeClr val="bg1"/>
                </a:solidFill>
              </a:rPr>
              <a:t> Nearest shrunken centroid method:</a:t>
            </a:r>
            <a:endParaRPr lang="en-US" sz="1600">
              <a:solidFill>
                <a:schemeClr val="bg1"/>
              </a:solidFill>
            </a:endParaRPr>
          </a:p>
          <a:p>
            <a:pPr lvl="3">
              <a:buFontTx/>
              <a:buChar char="•"/>
            </a:pPr>
            <a:r>
              <a:rPr lang="en-US" sz="1600">
                <a:solidFill>
                  <a:schemeClr val="bg1"/>
                </a:solidFill>
              </a:rPr>
              <a:t> Choosing </a:t>
            </a:r>
            <a:r>
              <a:rPr lang="el-GR" sz="1600">
                <a:solidFill>
                  <a:srgbClr val="FFFF00"/>
                </a:solidFill>
              </a:rPr>
              <a:t>Δ</a:t>
            </a:r>
            <a:r>
              <a:rPr lang="el-GR" sz="1600">
                <a:solidFill>
                  <a:schemeClr val="bg1"/>
                </a:solidFill>
              </a:rPr>
              <a:t> </a:t>
            </a:r>
            <a:r>
              <a:rPr lang="nl-BE" sz="1600">
                <a:solidFill>
                  <a:schemeClr val="bg1"/>
                </a:solidFill>
              </a:rPr>
              <a:t> with </a:t>
            </a:r>
            <a:r>
              <a:rPr lang="nl-BE" sz="1600">
                <a:solidFill>
                  <a:srgbClr val="FFFF00"/>
                </a:solidFill>
              </a:rPr>
              <a:t>cross-validation</a:t>
            </a:r>
          </a:p>
          <a:p>
            <a:pPr lvl="4">
              <a:buFontTx/>
              <a:buChar char="•"/>
            </a:pPr>
            <a:r>
              <a:rPr lang="en-US" sz="1600">
                <a:solidFill>
                  <a:schemeClr val="bg1"/>
                </a:solidFill>
              </a:rPr>
              <a:t> Typically, the user would choose the threshold value giving the minimum cross-validated misclassification error rate. </a:t>
            </a:r>
            <a:endParaRPr lang="nl-BE" sz="1600">
              <a:solidFill>
                <a:schemeClr val="bg1"/>
              </a:solidFill>
            </a:endParaRPr>
          </a:p>
          <a:p>
            <a:pPr lvl="3">
              <a:buFontTx/>
              <a:buChar char="•"/>
            </a:pPr>
            <a:endParaRPr lang="nl-BE" sz="1600">
              <a:solidFill>
                <a:schemeClr val="bg1"/>
              </a:solidFill>
            </a:endParaRPr>
          </a:p>
          <a:p>
            <a:pPr lvl="3">
              <a:buFontTx/>
              <a:buChar char="•"/>
            </a:pPr>
            <a:endParaRPr lang="nl-BE" sz="1600">
              <a:solidFill>
                <a:schemeClr val="bg1"/>
              </a:solidFill>
            </a:endParaRPr>
          </a:p>
          <a:p>
            <a:pPr lvl="3"/>
            <a:endParaRPr lang="en-US">
              <a:solidFill>
                <a:schemeClr val="bg1"/>
              </a:solidFill>
            </a:endParaRPr>
          </a:p>
          <a:p>
            <a:pPr lvl="3"/>
            <a:endParaRPr lang="en-US">
              <a:solidFill>
                <a:schemeClr val="bg1"/>
              </a:solidFill>
            </a:endParaRPr>
          </a:p>
          <a:p>
            <a:endParaRPr lang="nl-BE" sz="2400">
              <a:solidFill>
                <a:schemeClr val="bg1"/>
              </a:solidFill>
            </a:endParaRPr>
          </a:p>
        </p:txBody>
      </p:sp>
      <p:pic>
        <p:nvPicPr>
          <p:cNvPr id="36871" name="Picture 4"/>
          <p:cNvPicPr>
            <a:picLocks noChangeAspect="1" noChangeArrowheads="1"/>
          </p:cNvPicPr>
          <p:nvPr/>
        </p:nvPicPr>
        <p:blipFill>
          <a:blip r:embed="rId4" cstate="print"/>
          <a:srcRect b="51701"/>
          <a:stretch>
            <a:fillRect/>
          </a:stretch>
        </p:blipFill>
        <p:spPr bwMode="auto">
          <a:xfrm>
            <a:off x="3643313" y="3071813"/>
            <a:ext cx="5037137" cy="2428875"/>
          </a:xfrm>
          <a:prstGeom prst="rect">
            <a:avLst/>
          </a:prstGeom>
          <a:noFill/>
          <a:ln w="9525">
            <a:no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11267"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11268"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11269" name="Text Box 3"/>
          <p:cNvSpPr txBox="1">
            <a:spLocks noChangeArrowheads="1"/>
          </p:cNvSpPr>
          <p:nvPr/>
        </p:nvSpPr>
        <p:spPr bwMode="auto">
          <a:xfrm>
            <a:off x="174625" y="476250"/>
            <a:ext cx="10183813" cy="2523768"/>
          </a:xfrm>
          <a:prstGeom prst="rect">
            <a:avLst/>
          </a:prstGeom>
          <a:noFill/>
          <a:ln w="9525">
            <a:noFill/>
            <a:miter lim="800000"/>
            <a:headEnd/>
            <a:tailEnd/>
          </a:ln>
        </p:spPr>
        <p:txBody>
          <a:bodyPr>
            <a:spAutoFit/>
          </a:bodyPr>
          <a:lstStyle/>
          <a:p>
            <a:pPr marL="182563" algn="just" defTabSz="534988">
              <a:buFont typeface="Arial" pitchFamily="34" charset="0"/>
              <a:buChar char="•"/>
            </a:pPr>
            <a:r>
              <a:rPr lang="nl-BE" sz="2400" dirty="0" smtClean="0">
                <a:solidFill>
                  <a:schemeClr val="bg1"/>
                </a:solidFill>
                <a:cs typeface="Times New Roman" pitchFamily="18" charset="0"/>
              </a:rPr>
              <a:t> Gene </a:t>
            </a:r>
            <a:r>
              <a:rPr lang="nl-BE" sz="2400" dirty="0" err="1" smtClean="0">
                <a:solidFill>
                  <a:schemeClr val="bg1"/>
                </a:solidFill>
                <a:cs typeface="Times New Roman" pitchFamily="18" charset="0"/>
              </a:rPr>
              <a:t>expression</a:t>
            </a:r>
            <a:r>
              <a:rPr lang="nl-BE" sz="2400" dirty="0" smtClean="0">
                <a:solidFill>
                  <a:schemeClr val="bg1"/>
                </a:solidFill>
                <a:cs typeface="Times New Roman" pitchFamily="18" charset="0"/>
              </a:rPr>
              <a:t> </a:t>
            </a:r>
            <a:r>
              <a:rPr lang="nl-BE" sz="2400" dirty="0" err="1" smtClean="0">
                <a:solidFill>
                  <a:schemeClr val="bg1"/>
                </a:solidFill>
                <a:cs typeface="Times New Roman" pitchFamily="18" charset="0"/>
              </a:rPr>
              <a:t>microarrays</a:t>
            </a:r>
            <a:r>
              <a:rPr lang="nl-BE" sz="2400" dirty="0" smtClean="0">
                <a:solidFill>
                  <a:schemeClr val="bg1"/>
                </a:solidFill>
                <a:cs typeface="Times New Roman" pitchFamily="18" charset="0"/>
              </a:rPr>
              <a:t>:</a:t>
            </a:r>
          </a:p>
          <a:p>
            <a:pPr marL="639763" lvl="1" algn="just" defTabSz="534988">
              <a:buFont typeface="Arial" pitchFamily="34" charset="0"/>
              <a:buChar char="•"/>
            </a:pPr>
            <a:r>
              <a:rPr lang="nl-BE" sz="2400" dirty="0" smtClean="0">
                <a:solidFill>
                  <a:schemeClr val="bg1"/>
                </a:solidFill>
                <a:cs typeface="Times New Roman" pitchFamily="18" charset="0"/>
              </a:rPr>
              <a:t> </a:t>
            </a:r>
            <a:r>
              <a:rPr lang="nl-BE" sz="2000" dirty="0" err="1" smtClean="0">
                <a:solidFill>
                  <a:schemeClr val="bg1"/>
                </a:solidFill>
                <a:cs typeface="Times New Roman" pitchFamily="18" charset="0"/>
              </a:rPr>
              <a:t>Powerful</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tool</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for</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measuring</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simultaneously</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expression</a:t>
            </a:r>
            <a:r>
              <a:rPr lang="nl-BE" sz="2000" dirty="0" smtClean="0">
                <a:solidFill>
                  <a:schemeClr val="bg1"/>
                </a:solidFill>
                <a:cs typeface="Times New Roman" pitchFamily="18" charset="0"/>
              </a:rPr>
              <a:t> of </a:t>
            </a:r>
            <a:r>
              <a:rPr lang="nl-BE" sz="2000" dirty="0" err="1" smtClean="0">
                <a:solidFill>
                  <a:schemeClr val="bg1"/>
                </a:solidFill>
                <a:cs typeface="Times New Roman" pitchFamily="18" charset="0"/>
              </a:rPr>
              <a:t>thousands</a:t>
            </a:r>
            <a:r>
              <a:rPr lang="nl-BE" sz="2000" dirty="0" smtClean="0">
                <a:solidFill>
                  <a:schemeClr val="bg1"/>
                </a:solidFill>
                <a:cs typeface="Times New Roman" pitchFamily="18" charset="0"/>
              </a:rPr>
              <a:t> of </a:t>
            </a:r>
            <a:r>
              <a:rPr lang="nl-BE" sz="2000" dirty="0" err="1" smtClean="0">
                <a:solidFill>
                  <a:schemeClr val="bg1"/>
                </a:solidFill>
                <a:cs typeface="Times New Roman" pitchFamily="18" charset="0"/>
              </a:rPr>
              <a:t>genes</a:t>
            </a:r>
            <a:r>
              <a:rPr lang="nl-BE" sz="2000" dirty="0" smtClean="0">
                <a:solidFill>
                  <a:schemeClr val="bg1"/>
                </a:solidFill>
                <a:cs typeface="Times New Roman" pitchFamily="18" charset="0"/>
              </a:rPr>
              <a:t> in </a:t>
            </a:r>
            <a:r>
              <a:rPr lang="nl-BE" sz="2000" dirty="0" err="1" smtClean="0">
                <a:solidFill>
                  <a:schemeClr val="bg1"/>
                </a:solidFill>
                <a:cs typeface="Times New Roman" pitchFamily="18" charset="0"/>
              </a:rPr>
              <a:t>one</a:t>
            </a:r>
            <a:r>
              <a:rPr lang="nl-BE" sz="2000" dirty="0" smtClean="0">
                <a:solidFill>
                  <a:schemeClr val="bg1"/>
                </a:solidFill>
                <a:cs typeface="Times New Roman" pitchFamily="18" charset="0"/>
              </a:rPr>
              <a:t> single experiment</a:t>
            </a:r>
          </a:p>
          <a:p>
            <a:pPr marL="639763" lvl="1" algn="just" defTabSz="534988"/>
            <a:endParaRPr lang="nl-BE" sz="600" dirty="0" smtClean="0">
              <a:solidFill>
                <a:schemeClr val="bg1"/>
              </a:solidFill>
              <a:cs typeface="Times New Roman" pitchFamily="18" charset="0"/>
            </a:endParaRPr>
          </a:p>
          <a:p>
            <a:pPr marL="639763" lvl="1" algn="just" defTabSz="534988">
              <a:buFont typeface="Arial" pitchFamily="34" charset="0"/>
              <a:buChar char="•"/>
            </a:pP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Comprehensive</a:t>
            </a:r>
            <a:r>
              <a:rPr lang="nl-BE" sz="2000" dirty="0" smtClean="0">
                <a:solidFill>
                  <a:schemeClr val="bg1"/>
                </a:solidFill>
                <a:cs typeface="Times New Roman" pitchFamily="18" charset="0"/>
              </a:rPr>
              <a:t> picture of gene </a:t>
            </a:r>
            <a:r>
              <a:rPr lang="nl-BE" sz="2000" dirty="0" err="1" smtClean="0">
                <a:solidFill>
                  <a:schemeClr val="bg1"/>
                </a:solidFill>
                <a:cs typeface="Times New Roman" pitchFamily="18" charset="0"/>
              </a:rPr>
              <a:t>expression</a:t>
            </a:r>
            <a:r>
              <a:rPr lang="nl-BE" sz="2000" dirty="0" smtClean="0">
                <a:solidFill>
                  <a:schemeClr val="bg1"/>
                </a:solidFill>
                <a:cs typeface="Times New Roman" pitchFamily="18" charset="0"/>
              </a:rPr>
              <a:t> at tissue/</a:t>
            </a:r>
            <a:r>
              <a:rPr lang="nl-BE" sz="2000" dirty="0" err="1" smtClean="0">
                <a:solidFill>
                  <a:schemeClr val="bg1"/>
                </a:solidFill>
                <a:cs typeface="Times New Roman" pitchFamily="18" charset="0"/>
              </a:rPr>
              <a:t>cellular</a:t>
            </a:r>
            <a:r>
              <a:rPr lang="nl-BE" sz="2000" dirty="0" smtClean="0">
                <a:solidFill>
                  <a:schemeClr val="bg1"/>
                </a:solidFill>
                <a:cs typeface="Times New Roman" pitchFamily="18" charset="0"/>
              </a:rPr>
              <a:t> level</a:t>
            </a:r>
          </a:p>
          <a:p>
            <a:pPr marL="639763" lvl="1" algn="just" defTabSz="534988"/>
            <a:endParaRPr lang="nl-BE" sz="600" dirty="0" smtClean="0">
              <a:solidFill>
                <a:schemeClr val="bg1"/>
              </a:solidFill>
              <a:cs typeface="Times New Roman" pitchFamily="18" charset="0"/>
            </a:endParaRPr>
          </a:p>
          <a:p>
            <a:pPr marL="639763" lvl="1" algn="just" defTabSz="534988">
              <a:buFont typeface="Arial" pitchFamily="34" charset="0"/>
              <a:buChar char="•"/>
            </a:pP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Comparing</a:t>
            </a:r>
            <a:r>
              <a:rPr lang="nl-BE" sz="2000" dirty="0" smtClean="0">
                <a:solidFill>
                  <a:schemeClr val="bg1"/>
                </a:solidFill>
                <a:cs typeface="Times New Roman" pitchFamily="18" charset="0"/>
              </a:rPr>
              <a:t> gene </a:t>
            </a:r>
            <a:r>
              <a:rPr lang="nl-BE" sz="2000" dirty="0" err="1" smtClean="0">
                <a:solidFill>
                  <a:schemeClr val="bg1"/>
                </a:solidFill>
                <a:cs typeface="Times New Roman" pitchFamily="18" charset="0"/>
              </a:rPr>
              <a:t>expression</a:t>
            </a:r>
            <a:r>
              <a:rPr lang="nl-BE" sz="2000" dirty="0" smtClean="0">
                <a:solidFill>
                  <a:schemeClr val="bg1"/>
                </a:solidFill>
                <a:cs typeface="Times New Roman" pitchFamily="18" charset="0"/>
              </a:rPr>
              <a:t> profiles </a:t>
            </a:r>
            <a:r>
              <a:rPr lang="nl-BE" sz="2000" dirty="0" err="1" smtClean="0">
                <a:solidFill>
                  <a:schemeClr val="bg1"/>
                </a:solidFill>
                <a:cs typeface="Times New Roman" pitchFamily="18" charset="0"/>
              </a:rPr>
              <a:t>between</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clinical</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conditions</a:t>
            </a:r>
            <a:endParaRPr lang="nl-BE" sz="2000" dirty="0" smtClean="0">
              <a:solidFill>
                <a:schemeClr val="bg1"/>
              </a:solidFill>
              <a:cs typeface="Times New Roman" pitchFamily="18" charset="0"/>
            </a:endParaRPr>
          </a:p>
          <a:p>
            <a:pPr marL="639763" lvl="1" algn="just" defTabSz="534988"/>
            <a:endParaRPr lang="nl-BE" sz="600" dirty="0" smtClean="0">
              <a:solidFill>
                <a:schemeClr val="bg1"/>
              </a:solidFill>
              <a:cs typeface="Times New Roman" pitchFamily="18" charset="0"/>
            </a:endParaRPr>
          </a:p>
          <a:p>
            <a:pPr marL="639763" lvl="1" algn="just" defTabSz="534988"/>
            <a:endParaRPr lang="nl-BE" sz="600" dirty="0" smtClean="0">
              <a:solidFill>
                <a:srgbClr val="FFFF00"/>
              </a:solidFill>
              <a:cs typeface="Times New Roman" pitchFamily="18" charset="0"/>
            </a:endParaRPr>
          </a:p>
          <a:p>
            <a:pPr marL="1096963" lvl="2" algn="just" defTabSz="534988">
              <a:buFont typeface="Arial" pitchFamily="34" charset="0"/>
              <a:buChar char="•"/>
            </a:pPr>
            <a:r>
              <a:rPr lang="nl-BE" dirty="0" smtClean="0">
                <a:solidFill>
                  <a:srgbClr val="FFFF00"/>
                </a:solidFill>
                <a:cs typeface="Times New Roman" pitchFamily="18" charset="0"/>
              </a:rPr>
              <a:t>To monitor response to </a:t>
            </a:r>
            <a:r>
              <a:rPr lang="nl-BE" dirty="0" err="1" smtClean="0">
                <a:solidFill>
                  <a:srgbClr val="FFFF00"/>
                </a:solidFill>
                <a:cs typeface="Times New Roman" pitchFamily="18" charset="0"/>
              </a:rPr>
              <a:t>therapy</a:t>
            </a:r>
            <a:endParaRPr lang="nl-BE" dirty="0" smtClean="0">
              <a:solidFill>
                <a:srgbClr val="FFFF00"/>
              </a:solidFill>
              <a:cs typeface="Times New Roman" pitchFamily="18" charset="0"/>
            </a:endParaRPr>
          </a:p>
          <a:p>
            <a:pPr marL="182563" algn="just" defTabSz="534988"/>
            <a:endParaRPr lang="nl-BE" sz="800" dirty="0" smtClean="0">
              <a:solidFill>
                <a:schemeClr val="bg1"/>
              </a:solidFill>
              <a:cs typeface="Times New Roman" pitchFamily="18" charset="0"/>
            </a:endParaRPr>
          </a:p>
        </p:txBody>
      </p:sp>
      <p:pic>
        <p:nvPicPr>
          <p:cNvPr id="9" name="Picture 1"/>
          <p:cNvPicPr>
            <a:picLocks noChangeAspect="1" noChangeArrowheads="1"/>
          </p:cNvPicPr>
          <p:nvPr/>
        </p:nvPicPr>
        <p:blipFill>
          <a:blip r:embed="rId4" cstate="print"/>
          <a:srcRect l="9225" t="29833" r="31319" b="12767"/>
          <a:stretch>
            <a:fillRect/>
          </a:stretch>
        </p:blipFill>
        <p:spPr bwMode="auto">
          <a:xfrm>
            <a:off x="1615108" y="2924944"/>
            <a:ext cx="6977379" cy="3789040"/>
          </a:xfrm>
          <a:prstGeom prst="rect">
            <a:avLst/>
          </a:prstGeom>
          <a:noFill/>
          <a:ln w="28575">
            <a:solidFill>
              <a:srgbClr val="FFFF00"/>
            </a:solid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246063" y="44450"/>
            <a:ext cx="1512887" cy="346075"/>
          </a:xfrm>
          <a:prstGeom prst="rect">
            <a:avLst/>
          </a:prstGeom>
          <a:solidFill>
            <a:srgbClr val="FF0000"/>
          </a:solidFill>
          <a:ln w="9525">
            <a:solidFill>
              <a:srgbClr val="FFFF00"/>
            </a:solidFill>
            <a:miter lim="800000"/>
            <a:headEnd/>
            <a:tailEnd/>
          </a:ln>
        </p:spPr>
        <p:txBody>
          <a:bodyPr>
            <a:spAutoFit/>
          </a:bodyPr>
          <a:lstStyle/>
          <a:p>
            <a:pPr algn="ctr">
              <a:spcBef>
                <a:spcPct val="50000"/>
              </a:spcBef>
            </a:pPr>
            <a:r>
              <a:rPr lang="nl-BE" sz="1600" b="1">
                <a:solidFill>
                  <a:schemeClr val="bg1"/>
                </a:solidFill>
              </a:rPr>
              <a:t>Introduction</a:t>
            </a:r>
          </a:p>
        </p:txBody>
      </p:sp>
      <p:sp>
        <p:nvSpPr>
          <p:cNvPr id="11267" name="Text Box 7"/>
          <p:cNvSpPr txBox="1">
            <a:spLocks noChangeArrowheads="1"/>
          </p:cNvSpPr>
          <p:nvPr/>
        </p:nvSpPr>
        <p:spPr bwMode="auto">
          <a:xfrm>
            <a:off x="4279900" y="44450"/>
            <a:ext cx="1512888"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Data analysis</a:t>
            </a:r>
          </a:p>
        </p:txBody>
      </p:sp>
      <p:sp>
        <p:nvSpPr>
          <p:cNvPr id="11268" name="Text Box 8"/>
          <p:cNvSpPr txBox="1">
            <a:spLocks noChangeArrowheads="1"/>
          </p:cNvSpPr>
          <p:nvPr/>
        </p:nvSpPr>
        <p:spPr bwMode="auto">
          <a:xfrm>
            <a:off x="8528050" y="44450"/>
            <a:ext cx="1514475" cy="346075"/>
          </a:xfrm>
          <a:prstGeom prst="rect">
            <a:avLst/>
          </a:prstGeom>
          <a:noFill/>
          <a:ln w="9525">
            <a:solidFill>
              <a:srgbClr val="FFFF00"/>
            </a:solidFill>
            <a:miter lim="800000"/>
            <a:headEnd/>
            <a:tailEnd/>
          </a:ln>
        </p:spPr>
        <p:txBody>
          <a:bodyPr>
            <a:spAutoFit/>
          </a:bodyPr>
          <a:lstStyle/>
          <a:p>
            <a:pPr algn="ctr">
              <a:spcBef>
                <a:spcPct val="50000"/>
              </a:spcBef>
            </a:pPr>
            <a:r>
              <a:rPr lang="nl-BE" sz="1600" b="1">
                <a:solidFill>
                  <a:srgbClr val="FFFF00"/>
                </a:solidFill>
              </a:rPr>
              <a:t>Example</a:t>
            </a:r>
          </a:p>
        </p:txBody>
      </p:sp>
      <p:sp>
        <p:nvSpPr>
          <p:cNvPr id="11269" name="Text Box 3"/>
          <p:cNvSpPr txBox="1">
            <a:spLocks noChangeArrowheads="1"/>
          </p:cNvSpPr>
          <p:nvPr/>
        </p:nvSpPr>
        <p:spPr bwMode="auto">
          <a:xfrm>
            <a:off x="174625" y="476250"/>
            <a:ext cx="10183813" cy="2400657"/>
          </a:xfrm>
          <a:prstGeom prst="rect">
            <a:avLst/>
          </a:prstGeom>
          <a:noFill/>
          <a:ln w="9525">
            <a:noFill/>
            <a:miter lim="800000"/>
            <a:headEnd/>
            <a:tailEnd/>
          </a:ln>
        </p:spPr>
        <p:txBody>
          <a:bodyPr>
            <a:spAutoFit/>
          </a:bodyPr>
          <a:lstStyle/>
          <a:p>
            <a:pPr marL="182563" algn="just" defTabSz="534988">
              <a:buFont typeface="Arial" pitchFamily="34" charset="0"/>
              <a:buChar char="•"/>
            </a:pPr>
            <a:r>
              <a:rPr lang="nl-BE" sz="2400" dirty="0" smtClean="0">
                <a:solidFill>
                  <a:schemeClr val="bg1"/>
                </a:solidFill>
                <a:cs typeface="Times New Roman" pitchFamily="18" charset="0"/>
              </a:rPr>
              <a:t> Gene </a:t>
            </a:r>
            <a:r>
              <a:rPr lang="nl-BE" sz="2400" dirty="0" err="1" smtClean="0">
                <a:solidFill>
                  <a:schemeClr val="bg1"/>
                </a:solidFill>
                <a:cs typeface="Times New Roman" pitchFamily="18" charset="0"/>
              </a:rPr>
              <a:t>expression</a:t>
            </a:r>
            <a:r>
              <a:rPr lang="nl-BE" sz="2400" dirty="0" smtClean="0">
                <a:solidFill>
                  <a:schemeClr val="bg1"/>
                </a:solidFill>
                <a:cs typeface="Times New Roman" pitchFamily="18" charset="0"/>
              </a:rPr>
              <a:t> </a:t>
            </a:r>
            <a:r>
              <a:rPr lang="nl-BE" sz="2400" dirty="0" err="1" smtClean="0">
                <a:solidFill>
                  <a:schemeClr val="bg1"/>
                </a:solidFill>
                <a:cs typeface="Times New Roman" pitchFamily="18" charset="0"/>
              </a:rPr>
              <a:t>microarrays</a:t>
            </a:r>
            <a:r>
              <a:rPr lang="nl-BE" sz="2400" dirty="0" smtClean="0">
                <a:solidFill>
                  <a:schemeClr val="bg1"/>
                </a:solidFill>
                <a:cs typeface="Times New Roman" pitchFamily="18" charset="0"/>
              </a:rPr>
              <a:t>:</a:t>
            </a:r>
          </a:p>
          <a:p>
            <a:pPr marL="639763" lvl="1" algn="just" defTabSz="534988">
              <a:buFont typeface="Arial" pitchFamily="34" charset="0"/>
              <a:buChar char="•"/>
            </a:pPr>
            <a:r>
              <a:rPr lang="nl-BE" sz="2400" dirty="0" smtClean="0">
                <a:solidFill>
                  <a:schemeClr val="bg1"/>
                </a:solidFill>
                <a:cs typeface="Times New Roman" pitchFamily="18" charset="0"/>
              </a:rPr>
              <a:t> </a:t>
            </a:r>
            <a:r>
              <a:rPr lang="nl-BE" sz="2000" dirty="0" err="1" smtClean="0">
                <a:solidFill>
                  <a:schemeClr val="bg1"/>
                </a:solidFill>
                <a:cs typeface="Times New Roman" pitchFamily="18" charset="0"/>
              </a:rPr>
              <a:t>Powerful</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tool</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for</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measuring</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simultaneously</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expression</a:t>
            </a:r>
            <a:r>
              <a:rPr lang="nl-BE" sz="2000" dirty="0" smtClean="0">
                <a:solidFill>
                  <a:schemeClr val="bg1"/>
                </a:solidFill>
                <a:cs typeface="Times New Roman" pitchFamily="18" charset="0"/>
              </a:rPr>
              <a:t> of </a:t>
            </a:r>
            <a:r>
              <a:rPr lang="nl-BE" sz="2000" dirty="0" err="1" smtClean="0">
                <a:solidFill>
                  <a:schemeClr val="bg1"/>
                </a:solidFill>
                <a:cs typeface="Times New Roman" pitchFamily="18" charset="0"/>
              </a:rPr>
              <a:t>thousands</a:t>
            </a:r>
            <a:r>
              <a:rPr lang="nl-BE" sz="2000" dirty="0" smtClean="0">
                <a:solidFill>
                  <a:schemeClr val="bg1"/>
                </a:solidFill>
                <a:cs typeface="Times New Roman" pitchFamily="18" charset="0"/>
              </a:rPr>
              <a:t> of </a:t>
            </a:r>
            <a:r>
              <a:rPr lang="nl-BE" sz="2000" dirty="0" err="1" smtClean="0">
                <a:solidFill>
                  <a:schemeClr val="bg1"/>
                </a:solidFill>
                <a:cs typeface="Times New Roman" pitchFamily="18" charset="0"/>
              </a:rPr>
              <a:t>genes</a:t>
            </a:r>
            <a:r>
              <a:rPr lang="nl-BE" sz="2000" dirty="0" smtClean="0">
                <a:solidFill>
                  <a:schemeClr val="bg1"/>
                </a:solidFill>
                <a:cs typeface="Times New Roman" pitchFamily="18" charset="0"/>
              </a:rPr>
              <a:t> in </a:t>
            </a:r>
            <a:r>
              <a:rPr lang="nl-BE" sz="2000" dirty="0" err="1" smtClean="0">
                <a:solidFill>
                  <a:schemeClr val="bg1"/>
                </a:solidFill>
                <a:cs typeface="Times New Roman" pitchFamily="18" charset="0"/>
              </a:rPr>
              <a:t>one</a:t>
            </a:r>
            <a:r>
              <a:rPr lang="nl-BE" sz="2000" dirty="0" smtClean="0">
                <a:solidFill>
                  <a:schemeClr val="bg1"/>
                </a:solidFill>
                <a:cs typeface="Times New Roman" pitchFamily="18" charset="0"/>
              </a:rPr>
              <a:t> single experiment</a:t>
            </a:r>
          </a:p>
          <a:p>
            <a:pPr marL="639763" lvl="1" algn="just" defTabSz="534988"/>
            <a:endParaRPr lang="nl-BE" sz="600" dirty="0" smtClean="0">
              <a:solidFill>
                <a:schemeClr val="bg1"/>
              </a:solidFill>
              <a:cs typeface="Times New Roman" pitchFamily="18" charset="0"/>
            </a:endParaRPr>
          </a:p>
          <a:p>
            <a:pPr marL="639763" lvl="1" algn="just" defTabSz="534988">
              <a:buFont typeface="Arial" pitchFamily="34" charset="0"/>
              <a:buChar char="•"/>
            </a:pP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Comprehensive</a:t>
            </a:r>
            <a:r>
              <a:rPr lang="nl-BE" sz="2000" dirty="0" smtClean="0">
                <a:solidFill>
                  <a:schemeClr val="bg1"/>
                </a:solidFill>
                <a:cs typeface="Times New Roman" pitchFamily="18" charset="0"/>
              </a:rPr>
              <a:t> picture of gene </a:t>
            </a:r>
            <a:r>
              <a:rPr lang="nl-BE" sz="2000" dirty="0" err="1" smtClean="0">
                <a:solidFill>
                  <a:schemeClr val="bg1"/>
                </a:solidFill>
                <a:cs typeface="Times New Roman" pitchFamily="18" charset="0"/>
              </a:rPr>
              <a:t>expression</a:t>
            </a:r>
            <a:r>
              <a:rPr lang="nl-BE" sz="2000" dirty="0" smtClean="0">
                <a:solidFill>
                  <a:schemeClr val="bg1"/>
                </a:solidFill>
                <a:cs typeface="Times New Roman" pitchFamily="18" charset="0"/>
              </a:rPr>
              <a:t> at tissue/</a:t>
            </a:r>
            <a:r>
              <a:rPr lang="nl-BE" sz="2000" dirty="0" err="1" smtClean="0">
                <a:solidFill>
                  <a:schemeClr val="bg1"/>
                </a:solidFill>
                <a:cs typeface="Times New Roman" pitchFamily="18" charset="0"/>
              </a:rPr>
              <a:t>cellular</a:t>
            </a:r>
            <a:r>
              <a:rPr lang="nl-BE" sz="2000" dirty="0" smtClean="0">
                <a:solidFill>
                  <a:schemeClr val="bg1"/>
                </a:solidFill>
                <a:cs typeface="Times New Roman" pitchFamily="18" charset="0"/>
              </a:rPr>
              <a:t> level</a:t>
            </a:r>
          </a:p>
          <a:p>
            <a:pPr marL="639763" lvl="1" algn="just" defTabSz="534988"/>
            <a:endParaRPr lang="nl-BE" sz="600" dirty="0" smtClean="0">
              <a:solidFill>
                <a:schemeClr val="bg1"/>
              </a:solidFill>
              <a:cs typeface="Times New Roman" pitchFamily="18" charset="0"/>
            </a:endParaRPr>
          </a:p>
          <a:p>
            <a:pPr marL="639763" lvl="1" algn="just" defTabSz="534988">
              <a:buFont typeface="Arial" pitchFamily="34" charset="0"/>
              <a:buChar char="•"/>
            </a:pP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Comparing</a:t>
            </a:r>
            <a:r>
              <a:rPr lang="nl-BE" sz="2000" dirty="0" smtClean="0">
                <a:solidFill>
                  <a:schemeClr val="bg1"/>
                </a:solidFill>
                <a:cs typeface="Times New Roman" pitchFamily="18" charset="0"/>
              </a:rPr>
              <a:t> gene </a:t>
            </a:r>
            <a:r>
              <a:rPr lang="nl-BE" sz="2000" dirty="0" err="1" smtClean="0">
                <a:solidFill>
                  <a:schemeClr val="bg1"/>
                </a:solidFill>
                <a:cs typeface="Times New Roman" pitchFamily="18" charset="0"/>
              </a:rPr>
              <a:t>expression</a:t>
            </a:r>
            <a:r>
              <a:rPr lang="nl-BE" sz="2000" dirty="0" smtClean="0">
                <a:solidFill>
                  <a:schemeClr val="bg1"/>
                </a:solidFill>
                <a:cs typeface="Times New Roman" pitchFamily="18" charset="0"/>
              </a:rPr>
              <a:t> profiles </a:t>
            </a:r>
            <a:r>
              <a:rPr lang="nl-BE" sz="2000" dirty="0" err="1" smtClean="0">
                <a:solidFill>
                  <a:schemeClr val="bg1"/>
                </a:solidFill>
                <a:cs typeface="Times New Roman" pitchFamily="18" charset="0"/>
              </a:rPr>
              <a:t>between</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clinical</a:t>
            </a:r>
            <a:r>
              <a:rPr lang="nl-BE" sz="2000" dirty="0" smtClean="0">
                <a:solidFill>
                  <a:schemeClr val="bg1"/>
                </a:solidFill>
                <a:cs typeface="Times New Roman" pitchFamily="18" charset="0"/>
              </a:rPr>
              <a:t> </a:t>
            </a:r>
            <a:r>
              <a:rPr lang="nl-BE" sz="2000" dirty="0" err="1" smtClean="0">
                <a:solidFill>
                  <a:schemeClr val="bg1"/>
                </a:solidFill>
                <a:cs typeface="Times New Roman" pitchFamily="18" charset="0"/>
              </a:rPr>
              <a:t>conditions</a:t>
            </a:r>
            <a:endParaRPr lang="nl-BE" sz="2000" dirty="0" smtClean="0">
              <a:solidFill>
                <a:schemeClr val="bg1"/>
              </a:solidFill>
              <a:cs typeface="Times New Roman" pitchFamily="18" charset="0"/>
            </a:endParaRPr>
          </a:p>
          <a:p>
            <a:pPr marL="639763" lvl="1" algn="just" defTabSz="534988"/>
            <a:endParaRPr lang="nl-BE" sz="600" dirty="0" smtClean="0">
              <a:solidFill>
                <a:schemeClr val="bg1"/>
              </a:solidFill>
              <a:cs typeface="Times New Roman" pitchFamily="18" charset="0"/>
            </a:endParaRPr>
          </a:p>
          <a:p>
            <a:pPr marL="639763" lvl="1" algn="just" defTabSz="534988"/>
            <a:endParaRPr lang="nl-BE" sz="600" dirty="0" smtClean="0">
              <a:solidFill>
                <a:srgbClr val="FFFF00"/>
              </a:solidFill>
              <a:cs typeface="Times New Roman" pitchFamily="18" charset="0"/>
            </a:endParaRPr>
          </a:p>
          <a:p>
            <a:pPr marL="1096963" lvl="2" algn="just" defTabSz="534988">
              <a:buFont typeface="Arial" pitchFamily="34" charset="0"/>
              <a:buChar char="•"/>
            </a:pPr>
            <a:r>
              <a:rPr lang="nl-BE" dirty="0" smtClean="0">
                <a:solidFill>
                  <a:srgbClr val="FFFF00"/>
                </a:solidFill>
                <a:cs typeface="Times New Roman" pitchFamily="18" charset="0"/>
              </a:rPr>
              <a:t>To </a:t>
            </a:r>
            <a:r>
              <a:rPr lang="nl-BE" dirty="0" err="1" smtClean="0">
                <a:solidFill>
                  <a:srgbClr val="FFFF00"/>
                </a:solidFill>
                <a:cs typeface="Times New Roman" pitchFamily="18" charset="0"/>
              </a:rPr>
              <a:t>understand</a:t>
            </a:r>
            <a:r>
              <a:rPr lang="nl-BE" dirty="0" smtClean="0">
                <a:solidFill>
                  <a:srgbClr val="FFFF00"/>
                </a:solidFill>
                <a:cs typeface="Times New Roman" pitchFamily="18" charset="0"/>
              </a:rPr>
              <a:t> </a:t>
            </a:r>
            <a:r>
              <a:rPr lang="nl-BE" dirty="0" err="1" smtClean="0">
                <a:solidFill>
                  <a:srgbClr val="FFFF00"/>
                </a:solidFill>
                <a:cs typeface="Times New Roman" pitchFamily="18" charset="0"/>
              </a:rPr>
              <a:t>mechanisms</a:t>
            </a:r>
            <a:r>
              <a:rPr lang="nl-BE" dirty="0" smtClean="0">
                <a:solidFill>
                  <a:srgbClr val="FFFF00"/>
                </a:solidFill>
                <a:cs typeface="Times New Roman" pitchFamily="18" charset="0"/>
              </a:rPr>
              <a:t> in the </a:t>
            </a:r>
            <a:r>
              <a:rPr lang="nl-BE" dirty="0" err="1" smtClean="0">
                <a:solidFill>
                  <a:srgbClr val="FFFF00"/>
                </a:solidFill>
                <a:cs typeface="Times New Roman" pitchFamily="18" charset="0"/>
              </a:rPr>
              <a:t>pathogenesis</a:t>
            </a:r>
            <a:r>
              <a:rPr lang="nl-BE" dirty="0" smtClean="0">
                <a:solidFill>
                  <a:srgbClr val="FFFF00"/>
                </a:solidFill>
                <a:cs typeface="Times New Roman" pitchFamily="18" charset="0"/>
              </a:rPr>
              <a:t> of </a:t>
            </a:r>
            <a:r>
              <a:rPr lang="nl-BE" dirty="0" err="1" smtClean="0">
                <a:solidFill>
                  <a:srgbClr val="FFFF00"/>
                </a:solidFill>
                <a:cs typeface="Times New Roman" pitchFamily="18" charset="0"/>
              </a:rPr>
              <a:t>diseases</a:t>
            </a:r>
            <a:endParaRPr lang="nl-BE" sz="800" dirty="0" smtClean="0">
              <a:solidFill>
                <a:schemeClr val="bg1"/>
              </a:solidFill>
              <a:cs typeface="Times New Roman" pitchFamily="18" charset="0"/>
            </a:endParaRPr>
          </a:p>
        </p:txBody>
      </p:sp>
      <p:pic>
        <p:nvPicPr>
          <p:cNvPr id="7" name="Picture 1"/>
          <p:cNvPicPr>
            <a:picLocks noChangeAspect="1" noChangeArrowheads="1"/>
          </p:cNvPicPr>
          <p:nvPr/>
        </p:nvPicPr>
        <p:blipFill>
          <a:blip r:embed="rId4" cstate="print"/>
          <a:srcRect l="9619" t="29133" r="31713" b="24667"/>
          <a:stretch>
            <a:fillRect/>
          </a:stretch>
        </p:blipFill>
        <p:spPr bwMode="auto">
          <a:xfrm>
            <a:off x="1615108" y="3212976"/>
            <a:ext cx="7152795" cy="3168352"/>
          </a:xfrm>
          <a:prstGeom prst="rect">
            <a:avLst/>
          </a:prstGeom>
          <a:noFill/>
          <a:ln w="28575">
            <a:solidFill>
              <a:srgbClr val="FFFF00"/>
            </a:solidFill>
            <a:miter lim="800000"/>
            <a:headEnd/>
            <a:tailEnd/>
          </a:ln>
        </p:spPr>
      </p:pic>
    </p:spTree>
    <p:custDataLst>
      <p:tags r:id="rId1"/>
    </p:custData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5"/>
</p:tagLst>
</file>

<file path=ppt/tags/tag10.xml><?xml version="1.0" encoding="utf-8"?>
<p:tagLst xmlns:a="http://schemas.openxmlformats.org/drawingml/2006/main" xmlns:r="http://schemas.openxmlformats.org/officeDocument/2006/relationships" xmlns:p="http://schemas.openxmlformats.org/presentationml/2006/main">
  <p:tag name="TIMING" val="|20.5"/>
</p:tagLst>
</file>

<file path=ppt/tags/tag11.xml><?xml version="1.0" encoding="utf-8"?>
<p:tagLst xmlns:a="http://schemas.openxmlformats.org/drawingml/2006/main" xmlns:r="http://schemas.openxmlformats.org/officeDocument/2006/relationships" xmlns:p="http://schemas.openxmlformats.org/presentationml/2006/main">
  <p:tag name="TIMING" val="|20.5"/>
</p:tagLst>
</file>

<file path=ppt/tags/tag12.xml><?xml version="1.0" encoding="utf-8"?>
<p:tagLst xmlns:a="http://schemas.openxmlformats.org/drawingml/2006/main" xmlns:r="http://schemas.openxmlformats.org/officeDocument/2006/relationships" xmlns:p="http://schemas.openxmlformats.org/presentationml/2006/main">
  <p:tag name="TIMING" val="|20.5"/>
</p:tagLst>
</file>

<file path=ppt/tags/tag13.xml><?xml version="1.0" encoding="utf-8"?>
<p:tagLst xmlns:a="http://schemas.openxmlformats.org/drawingml/2006/main" xmlns:r="http://schemas.openxmlformats.org/officeDocument/2006/relationships" xmlns:p="http://schemas.openxmlformats.org/presentationml/2006/main">
  <p:tag name="TIMING" val="|20.5"/>
</p:tagLst>
</file>

<file path=ppt/tags/tag14.xml><?xml version="1.0" encoding="utf-8"?>
<p:tagLst xmlns:a="http://schemas.openxmlformats.org/drawingml/2006/main" xmlns:r="http://schemas.openxmlformats.org/officeDocument/2006/relationships" xmlns:p="http://schemas.openxmlformats.org/presentationml/2006/main">
  <p:tag name="TIMING" val="|20.5"/>
</p:tagLst>
</file>

<file path=ppt/tags/tag15.xml><?xml version="1.0" encoding="utf-8"?>
<p:tagLst xmlns:a="http://schemas.openxmlformats.org/drawingml/2006/main" xmlns:r="http://schemas.openxmlformats.org/officeDocument/2006/relationships" xmlns:p="http://schemas.openxmlformats.org/presentationml/2006/main">
  <p:tag name="TIMING" val="|20.5"/>
</p:tagLst>
</file>

<file path=ppt/tags/tag16.xml><?xml version="1.0" encoding="utf-8"?>
<p:tagLst xmlns:a="http://schemas.openxmlformats.org/drawingml/2006/main" xmlns:r="http://schemas.openxmlformats.org/officeDocument/2006/relationships" xmlns:p="http://schemas.openxmlformats.org/presentationml/2006/main">
  <p:tag name="TIMING" val="|20.5"/>
</p:tagLst>
</file>

<file path=ppt/tags/tag17.xml><?xml version="1.0" encoding="utf-8"?>
<p:tagLst xmlns:a="http://schemas.openxmlformats.org/drawingml/2006/main" xmlns:r="http://schemas.openxmlformats.org/officeDocument/2006/relationships" xmlns:p="http://schemas.openxmlformats.org/presentationml/2006/main">
  <p:tag name="TIMING" val="|20.5"/>
</p:tagLst>
</file>

<file path=ppt/tags/tag18.xml><?xml version="1.0" encoding="utf-8"?>
<p:tagLst xmlns:a="http://schemas.openxmlformats.org/drawingml/2006/main" xmlns:r="http://schemas.openxmlformats.org/officeDocument/2006/relationships" xmlns:p="http://schemas.openxmlformats.org/presentationml/2006/main">
  <p:tag name="TIMING" val="|20.5"/>
</p:tagLst>
</file>

<file path=ppt/tags/tag19.xml><?xml version="1.0" encoding="utf-8"?>
<p:tagLst xmlns:a="http://schemas.openxmlformats.org/drawingml/2006/main" xmlns:r="http://schemas.openxmlformats.org/officeDocument/2006/relationships" xmlns:p="http://schemas.openxmlformats.org/presentationml/2006/main">
  <p:tag name="TIMING" val="|20.5"/>
</p:tagLst>
</file>

<file path=ppt/tags/tag2.xml><?xml version="1.0" encoding="utf-8"?>
<p:tagLst xmlns:a="http://schemas.openxmlformats.org/drawingml/2006/main" xmlns:r="http://schemas.openxmlformats.org/officeDocument/2006/relationships" xmlns:p="http://schemas.openxmlformats.org/presentationml/2006/main">
  <p:tag name="TIMING" val="|20.5"/>
</p:tagLst>
</file>

<file path=ppt/tags/tag20.xml><?xml version="1.0" encoding="utf-8"?>
<p:tagLst xmlns:a="http://schemas.openxmlformats.org/drawingml/2006/main" xmlns:r="http://schemas.openxmlformats.org/officeDocument/2006/relationships" xmlns:p="http://schemas.openxmlformats.org/presentationml/2006/main">
  <p:tag name="TIMING" val="|20.5"/>
</p:tagLst>
</file>

<file path=ppt/tags/tag21.xml><?xml version="1.0" encoding="utf-8"?>
<p:tagLst xmlns:a="http://schemas.openxmlformats.org/drawingml/2006/main" xmlns:r="http://schemas.openxmlformats.org/officeDocument/2006/relationships" xmlns:p="http://schemas.openxmlformats.org/presentationml/2006/main">
  <p:tag name="TIMING" val="|20.5"/>
</p:tagLst>
</file>

<file path=ppt/tags/tag22.xml><?xml version="1.0" encoding="utf-8"?>
<p:tagLst xmlns:a="http://schemas.openxmlformats.org/drawingml/2006/main" xmlns:r="http://schemas.openxmlformats.org/officeDocument/2006/relationships" xmlns:p="http://schemas.openxmlformats.org/presentationml/2006/main">
  <p:tag name="TIMING" val="|20.5"/>
</p:tagLst>
</file>

<file path=ppt/tags/tag23.xml><?xml version="1.0" encoding="utf-8"?>
<p:tagLst xmlns:a="http://schemas.openxmlformats.org/drawingml/2006/main" xmlns:r="http://schemas.openxmlformats.org/officeDocument/2006/relationships" xmlns:p="http://schemas.openxmlformats.org/presentationml/2006/main">
  <p:tag name="TIMING" val="|20.5"/>
</p:tagLst>
</file>

<file path=ppt/tags/tag24.xml><?xml version="1.0" encoding="utf-8"?>
<p:tagLst xmlns:a="http://schemas.openxmlformats.org/drawingml/2006/main" xmlns:r="http://schemas.openxmlformats.org/officeDocument/2006/relationships" xmlns:p="http://schemas.openxmlformats.org/presentationml/2006/main">
  <p:tag name="TIMING" val="|20.5"/>
</p:tagLst>
</file>

<file path=ppt/tags/tag25.xml><?xml version="1.0" encoding="utf-8"?>
<p:tagLst xmlns:a="http://schemas.openxmlformats.org/drawingml/2006/main" xmlns:r="http://schemas.openxmlformats.org/officeDocument/2006/relationships" xmlns:p="http://schemas.openxmlformats.org/presentationml/2006/main">
  <p:tag name="TIMING" val="|20.5"/>
</p:tagLst>
</file>

<file path=ppt/tags/tag26.xml><?xml version="1.0" encoding="utf-8"?>
<p:tagLst xmlns:a="http://schemas.openxmlformats.org/drawingml/2006/main" xmlns:r="http://schemas.openxmlformats.org/officeDocument/2006/relationships" xmlns:p="http://schemas.openxmlformats.org/presentationml/2006/main">
  <p:tag name="TIMING" val="|20.5"/>
</p:tagLst>
</file>

<file path=ppt/tags/tag27.xml><?xml version="1.0" encoding="utf-8"?>
<p:tagLst xmlns:a="http://schemas.openxmlformats.org/drawingml/2006/main" xmlns:r="http://schemas.openxmlformats.org/officeDocument/2006/relationships" xmlns:p="http://schemas.openxmlformats.org/presentationml/2006/main">
  <p:tag name="TIMING" val="|20.5"/>
</p:tagLst>
</file>

<file path=ppt/tags/tag28.xml><?xml version="1.0" encoding="utf-8"?>
<p:tagLst xmlns:a="http://schemas.openxmlformats.org/drawingml/2006/main" xmlns:r="http://schemas.openxmlformats.org/officeDocument/2006/relationships" xmlns:p="http://schemas.openxmlformats.org/presentationml/2006/main">
  <p:tag name="TIMING" val="|20.5"/>
</p:tagLst>
</file>

<file path=ppt/tags/tag29.xml><?xml version="1.0" encoding="utf-8"?>
<p:tagLst xmlns:a="http://schemas.openxmlformats.org/drawingml/2006/main" xmlns:r="http://schemas.openxmlformats.org/officeDocument/2006/relationships" xmlns:p="http://schemas.openxmlformats.org/presentationml/2006/main">
  <p:tag name="TIMING" val="|20.5"/>
</p:tagLst>
</file>

<file path=ppt/tags/tag3.xml><?xml version="1.0" encoding="utf-8"?>
<p:tagLst xmlns:a="http://schemas.openxmlformats.org/drawingml/2006/main" xmlns:r="http://schemas.openxmlformats.org/officeDocument/2006/relationships" xmlns:p="http://schemas.openxmlformats.org/presentationml/2006/main">
  <p:tag name="TIMING" val="|20.5"/>
</p:tagLst>
</file>

<file path=ppt/tags/tag30.xml><?xml version="1.0" encoding="utf-8"?>
<p:tagLst xmlns:a="http://schemas.openxmlformats.org/drawingml/2006/main" xmlns:r="http://schemas.openxmlformats.org/officeDocument/2006/relationships" xmlns:p="http://schemas.openxmlformats.org/presentationml/2006/main">
  <p:tag name="TIMING" val="|20.5"/>
</p:tagLst>
</file>

<file path=ppt/tags/tag31.xml><?xml version="1.0" encoding="utf-8"?>
<p:tagLst xmlns:a="http://schemas.openxmlformats.org/drawingml/2006/main" xmlns:r="http://schemas.openxmlformats.org/officeDocument/2006/relationships" xmlns:p="http://schemas.openxmlformats.org/presentationml/2006/main">
  <p:tag name="TIMING" val="|20.5"/>
</p:tagLst>
</file>

<file path=ppt/tags/tag32.xml><?xml version="1.0" encoding="utf-8"?>
<p:tagLst xmlns:a="http://schemas.openxmlformats.org/drawingml/2006/main" xmlns:r="http://schemas.openxmlformats.org/officeDocument/2006/relationships" xmlns:p="http://schemas.openxmlformats.org/presentationml/2006/main">
  <p:tag name="TIMING" val="|20.5"/>
</p:tagLst>
</file>

<file path=ppt/tags/tag33.xml><?xml version="1.0" encoding="utf-8"?>
<p:tagLst xmlns:a="http://schemas.openxmlformats.org/drawingml/2006/main" xmlns:r="http://schemas.openxmlformats.org/officeDocument/2006/relationships" xmlns:p="http://schemas.openxmlformats.org/presentationml/2006/main">
  <p:tag name="TIMING" val="|20.5"/>
</p:tagLst>
</file>

<file path=ppt/tags/tag34.xml><?xml version="1.0" encoding="utf-8"?>
<p:tagLst xmlns:a="http://schemas.openxmlformats.org/drawingml/2006/main" xmlns:r="http://schemas.openxmlformats.org/officeDocument/2006/relationships" xmlns:p="http://schemas.openxmlformats.org/presentationml/2006/main">
  <p:tag name="TIMING" val="|20.5"/>
</p:tagLst>
</file>

<file path=ppt/tags/tag35.xml><?xml version="1.0" encoding="utf-8"?>
<p:tagLst xmlns:a="http://schemas.openxmlformats.org/drawingml/2006/main" xmlns:r="http://schemas.openxmlformats.org/officeDocument/2006/relationships" xmlns:p="http://schemas.openxmlformats.org/presentationml/2006/main">
  <p:tag name="TIMING" val="|20.5"/>
</p:tagLst>
</file>

<file path=ppt/tags/tag36.xml><?xml version="1.0" encoding="utf-8"?>
<p:tagLst xmlns:a="http://schemas.openxmlformats.org/drawingml/2006/main" xmlns:r="http://schemas.openxmlformats.org/officeDocument/2006/relationships" xmlns:p="http://schemas.openxmlformats.org/presentationml/2006/main">
  <p:tag name="TIMING" val="|20.5"/>
</p:tagLst>
</file>

<file path=ppt/tags/tag37.xml><?xml version="1.0" encoding="utf-8"?>
<p:tagLst xmlns:a="http://schemas.openxmlformats.org/drawingml/2006/main" xmlns:r="http://schemas.openxmlformats.org/officeDocument/2006/relationships" xmlns:p="http://schemas.openxmlformats.org/presentationml/2006/main">
  <p:tag name="TIMING" val="|20.5"/>
</p:tagLst>
</file>

<file path=ppt/tags/tag38.xml><?xml version="1.0" encoding="utf-8"?>
<p:tagLst xmlns:a="http://schemas.openxmlformats.org/drawingml/2006/main" xmlns:r="http://schemas.openxmlformats.org/officeDocument/2006/relationships" xmlns:p="http://schemas.openxmlformats.org/presentationml/2006/main">
  <p:tag name="TIMING" val="|20.5"/>
</p:tagLst>
</file>

<file path=ppt/tags/tag39.xml><?xml version="1.0" encoding="utf-8"?>
<p:tagLst xmlns:a="http://schemas.openxmlformats.org/drawingml/2006/main" xmlns:r="http://schemas.openxmlformats.org/officeDocument/2006/relationships" xmlns:p="http://schemas.openxmlformats.org/presentationml/2006/main">
  <p:tag name="TIMING" val="|20.5"/>
</p:tagLst>
</file>

<file path=ppt/tags/tag4.xml><?xml version="1.0" encoding="utf-8"?>
<p:tagLst xmlns:a="http://schemas.openxmlformats.org/drawingml/2006/main" xmlns:r="http://schemas.openxmlformats.org/officeDocument/2006/relationships" xmlns:p="http://schemas.openxmlformats.org/presentationml/2006/main">
  <p:tag name="TIMING" val="|20.5"/>
</p:tagLst>
</file>

<file path=ppt/tags/tag40.xml><?xml version="1.0" encoding="utf-8"?>
<p:tagLst xmlns:a="http://schemas.openxmlformats.org/drawingml/2006/main" xmlns:r="http://schemas.openxmlformats.org/officeDocument/2006/relationships" xmlns:p="http://schemas.openxmlformats.org/presentationml/2006/main">
  <p:tag name="TIMING" val="|20.5"/>
</p:tagLst>
</file>

<file path=ppt/tags/tag41.xml><?xml version="1.0" encoding="utf-8"?>
<p:tagLst xmlns:a="http://schemas.openxmlformats.org/drawingml/2006/main" xmlns:r="http://schemas.openxmlformats.org/officeDocument/2006/relationships" xmlns:p="http://schemas.openxmlformats.org/presentationml/2006/main">
  <p:tag name="TIMING" val="|20.5"/>
</p:tagLst>
</file>

<file path=ppt/tags/tag42.xml><?xml version="1.0" encoding="utf-8"?>
<p:tagLst xmlns:a="http://schemas.openxmlformats.org/drawingml/2006/main" xmlns:r="http://schemas.openxmlformats.org/officeDocument/2006/relationships" xmlns:p="http://schemas.openxmlformats.org/presentationml/2006/main">
  <p:tag name="TIMING" val="|20.5"/>
</p:tagLst>
</file>

<file path=ppt/tags/tag43.xml><?xml version="1.0" encoding="utf-8"?>
<p:tagLst xmlns:a="http://schemas.openxmlformats.org/drawingml/2006/main" xmlns:r="http://schemas.openxmlformats.org/officeDocument/2006/relationships" xmlns:p="http://schemas.openxmlformats.org/presentationml/2006/main">
  <p:tag name="TIMING" val="|20.5"/>
</p:tagLst>
</file>

<file path=ppt/tags/tag44.xml><?xml version="1.0" encoding="utf-8"?>
<p:tagLst xmlns:a="http://schemas.openxmlformats.org/drawingml/2006/main" xmlns:r="http://schemas.openxmlformats.org/officeDocument/2006/relationships" xmlns:p="http://schemas.openxmlformats.org/presentationml/2006/main">
  <p:tag name="TIMING" val="|20.5"/>
</p:tagLst>
</file>

<file path=ppt/tags/tag45.xml><?xml version="1.0" encoding="utf-8"?>
<p:tagLst xmlns:a="http://schemas.openxmlformats.org/drawingml/2006/main" xmlns:r="http://schemas.openxmlformats.org/officeDocument/2006/relationships" xmlns:p="http://schemas.openxmlformats.org/presentationml/2006/main">
  <p:tag name="TIMING" val="|20.5"/>
</p:tagLst>
</file>

<file path=ppt/tags/tag46.xml><?xml version="1.0" encoding="utf-8"?>
<p:tagLst xmlns:a="http://schemas.openxmlformats.org/drawingml/2006/main" xmlns:r="http://schemas.openxmlformats.org/officeDocument/2006/relationships" xmlns:p="http://schemas.openxmlformats.org/presentationml/2006/main">
  <p:tag name="TIMING" val="|20.5"/>
</p:tagLst>
</file>

<file path=ppt/tags/tag47.xml><?xml version="1.0" encoding="utf-8"?>
<p:tagLst xmlns:a="http://schemas.openxmlformats.org/drawingml/2006/main" xmlns:r="http://schemas.openxmlformats.org/officeDocument/2006/relationships" xmlns:p="http://schemas.openxmlformats.org/presentationml/2006/main">
  <p:tag name="TIMING" val="|20.5"/>
</p:tagLst>
</file>

<file path=ppt/tags/tag48.xml><?xml version="1.0" encoding="utf-8"?>
<p:tagLst xmlns:a="http://schemas.openxmlformats.org/drawingml/2006/main" xmlns:r="http://schemas.openxmlformats.org/officeDocument/2006/relationships" xmlns:p="http://schemas.openxmlformats.org/presentationml/2006/main">
  <p:tag name="TIMING" val="|20.5"/>
</p:tagLst>
</file>

<file path=ppt/tags/tag49.xml><?xml version="1.0" encoding="utf-8"?>
<p:tagLst xmlns:a="http://schemas.openxmlformats.org/drawingml/2006/main" xmlns:r="http://schemas.openxmlformats.org/officeDocument/2006/relationships" xmlns:p="http://schemas.openxmlformats.org/presentationml/2006/main">
  <p:tag name="TIMING" val="|20.5"/>
</p:tagLst>
</file>

<file path=ppt/tags/tag5.xml><?xml version="1.0" encoding="utf-8"?>
<p:tagLst xmlns:a="http://schemas.openxmlformats.org/drawingml/2006/main" xmlns:r="http://schemas.openxmlformats.org/officeDocument/2006/relationships" xmlns:p="http://schemas.openxmlformats.org/presentationml/2006/main">
  <p:tag name="TIMING" val="|20.5"/>
</p:tagLst>
</file>

<file path=ppt/tags/tag50.xml><?xml version="1.0" encoding="utf-8"?>
<p:tagLst xmlns:a="http://schemas.openxmlformats.org/drawingml/2006/main" xmlns:r="http://schemas.openxmlformats.org/officeDocument/2006/relationships" xmlns:p="http://schemas.openxmlformats.org/presentationml/2006/main">
  <p:tag name="TIMING" val="|20.5"/>
</p:tagLst>
</file>

<file path=ppt/tags/tag51.xml><?xml version="1.0" encoding="utf-8"?>
<p:tagLst xmlns:a="http://schemas.openxmlformats.org/drawingml/2006/main" xmlns:r="http://schemas.openxmlformats.org/officeDocument/2006/relationships" xmlns:p="http://schemas.openxmlformats.org/presentationml/2006/main">
  <p:tag name="TIMING" val="|20.5"/>
</p:tagLst>
</file>

<file path=ppt/tags/tag52.xml><?xml version="1.0" encoding="utf-8"?>
<p:tagLst xmlns:a="http://schemas.openxmlformats.org/drawingml/2006/main" xmlns:r="http://schemas.openxmlformats.org/officeDocument/2006/relationships" xmlns:p="http://schemas.openxmlformats.org/presentationml/2006/main">
  <p:tag name="TIMING" val="|20.5"/>
</p:tagLst>
</file>

<file path=ppt/tags/tag53.xml><?xml version="1.0" encoding="utf-8"?>
<p:tagLst xmlns:a="http://schemas.openxmlformats.org/drawingml/2006/main" xmlns:r="http://schemas.openxmlformats.org/officeDocument/2006/relationships" xmlns:p="http://schemas.openxmlformats.org/presentationml/2006/main">
  <p:tag name="TIMING" val="|20.5"/>
</p:tagLst>
</file>

<file path=ppt/tags/tag54.xml><?xml version="1.0" encoding="utf-8"?>
<p:tagLst xmlns:a="http://schemas.openxmlformats.org/drawingml/2006/main" xmlns:r="http://schemas.openxmlformats.org/officeDocument/2006/relationships" xmlns:p="http://schemas.openxmlformats.org/presentationml/2006/main">
  <p:tag name="TIMING" val="|20.5"/>
</p:tagLst>
</file>

<file path=ppt/tags/tag55.xml><?xml version="1.0" encoding="utf-8"?>
<p:tagLst xmlns:a="http://schemas.openxmlformats.org/drawingml/2006/main" xmlns:r="http://schemas.openxmlformats.org/officeDocument/2006/relationships" xmlns:p="http://schemas.openxmlformats.org/presentationml/2006/main">
  <p:tag name="TIMING" val="|20.5"/>
</p:tagLst>
</file>

<file path=ppt/tags/tag56.xml><?xml version="1.0" encoding="utf-8"?>
<p:tagLst xmlns:a="http://schemas.openxmlformats.org/drawingml/2006/main" xmlns:r="http://schemas.openxmlformats.org/officeDocument/2006/relationships" xmlns:p="http://schemas.openxmlformats.org/presentationml/2006/main">
  <p:tag name="TIMING" val="|20.5"/>
</p:tagLst>
</file>

<file path=ppt/tags/tag57.xml><?xml version="1.0" encoding="utf-8"?>
<p:tagLst xmlns:a="http://schemas.openxmlformats.org/drawingml/2006/main" xmlns:r="http://schemas.openxmlformats.org/officeDocument/2006/relationships" xmlns:p="http://schemas.openxmlformats.org/presentationml/2006/main">
  <p:tag name="TIMING" val="|20.5"/>
</p:tagLst>
</file>

<file path=ppt/tags/tag58.xml><?xml version="1.0" encoding="utf-8"?>
<p:tagLst xmlns:a="http://schemas.openxmlformats.org/drawingml/2006/main" xmlns:r="http://schemas.openxmlformats.org/officeDocument/2006/relationships" xmlns:p="http://schemas.openxmlformats.org/presentationml/2006/main">
  <p:tag name="TIMING" val="|20.5"/>
</p:tagLst>
</file>

<file path=ppt/tags/tag59.xml><?xml version="1.0" encoding="utf-8"?>
<p:tagLst xmlns:a="http://schemas.openxmlformats.org/drawingml/2006/main" xmlns:r="http://schemas.openxmlformats.org/officeDocument/2006/relationships" xmlns:p="http://schemas.openxmlformats.org/presentationml/2006/main">
  <p:tag name="TIMING" val="|20.5"/>
</p:tagLst>
</file>

<file path=ppt/tags/tag6.xml><?xml version="1.0" encoding="utf-8"?>
<p:tagLst xmlns:a="http://schemas.openxmlformats.org/drawingml/2006/main" xmlns:r="http://schemas.openxmlformats.org/officeDocument/2006/relationships" xmlns:p="http://schemas.openxmlformats.org/presentationml/2006/main">
  <p:tag name="TIMING" val="|20.5"/>
</p:tagLst>
</file>

<file path=ppt/tags/tag60.xml><?xml version="1.0" encoding="utf-8"?>
<p:tagLst xmlns:a="http://schemas.openxmlformats.org/drawingml/2006/main" xmlns:r="http://schemas.openxmlformats.org/officeDocument/2006/relationships" xmlns:p="http://schemas.openxmlformats.org/presentationml/2006/main">
  <p:tag name="TIMING" val="|20.5"/>
</p:tagLst>
</file>

<file path=ppt/tags/tag61.xml><?xml version="1.0" encoding="utf-8"?>
<p:tagLst xmlns:a="http://schemas.openxmlformats.org/drawingml/2006/main" xmlns:r="http://schemas.openxmlformats.org/officeDocument/2006/relationships" xmlns:p="http://schemas.openxmlformats.org/presentationml/2006/main">
  <p:tag name="TIMING" val="|20.5"/>
</p:tagLst>
</file>

<file path=ppt/tags/tag62.xml><?xml version="1.0" encoding="utf-8"?>
<p:tagLst xmlns:a="http://schemas.openxmlformats.org/drawingml/2006/main" xmlns:r="http://schemas.openxmlformats.org/officeDocument/2006/relationships" xmlns:p="http://schemas.openxmlformats.org/presentationml/2006/main">
  <p:tag name="TIMING" val="|20.5"/>
</p:tagLst>
</file>

<file path=ppt/tags/tag63.xml><?xml version="1.0" encoding="utf-8"?>
<p:tagLst xmlns:a="http://schemas.openxmlformats.org/drawingml/2006/main" xmlns:r="http://schemas.openxmlformats.org/officeDocument/2006/relationships" xmlns:p="http://schemas.openxmlformats.org/presentationml/2006/main">
  <p:tag name="TIMING" val="|20.5"/>
</p:tagLst>
</file>

<file path=ppt/tags/tag64.xml><?xml version="1.0" encoding="utf-8"?>
<p:tagLst xmlns:a="http://schemas.openxmlformats.org/drawingml/2006/main" xmlns:r="http://schemas.openxmlformats.org/officeDocument/2006/relationships" xmlns:p="http://schemas.openxmlformats.org/presentationml/2006/main">
  <p:tag name="TIMING" val="|20.5"/>
</p:tagLst>
</file>

<file path=ppt/tags/tag65.xml><?xml version="1.0" encoding="utf-8"?>
<p:tagLst xmlns:a="http://schemas.openxmlformats.org/drawingml/2006/main" xmlns:r="http://schemas.openxmlformats.org/officeDocument/2006/relationships" xmlns:p="http://schemas.openxmlformats.org/presentationml/2006/main">
  <p:tag name="TIMING" val="|20.5"/>
</p:tagLst>
</file>

<file path=ppt/tags/tag66.xml><?xml version="1.0" encoding="utf-8"?>
<p:tagLst xmlns:a="http://schemas.openxmlformats.org/drawingml/2006/main" xmlns:r="http://schemas.openxmlformats.org/officeDocument/2006/relationships" xmlns:p="http://schemas.openxmlformats.org/presentationml/2006/main">
  <p:tag name="TIMING" val="|20.5"/>
</p:tagLst>
</file>

<file path=ppt/tags/tag67.xml><?xml version="1.0" encoding="utf-8"?>
<p:tagLst xmlns:a="http://schemas.openxmlformats.org/drawingml/2006/main" xmlns:r="http://schemas.openxmlformats.org/officeDocument/2006/relationships" xmlns:p="http://schemas.openxmlformats.org/presentationml/2006/main">
  <p:tag name="TIMING" val="|20.5"/>
</p:tagLst>
</file>

<file path=ppt/tags/tag68.xml><?xml version="1.0" encoding="utf-8"?>
<p:tagLst xmlns:a="http://schemas.openxmlformats.org/drawingml/2006/main" xmlns:r="http://schemas.openxmlformats.org/officeDocument/2006/relationships" xmlns:p="http://schemas.openxmlformats.org/presentationml/2006/main">
  <p:tag name="TIMING" val="|20.5"/>
</p:tagLst>
</file>

<file path=ppt/tags/tag69.xml><?xml version="1.0" encoding="utf-8"?>
<p:tagLst xmlns:a="http://schemas.openxmlformats.org/drawingml/2006/main" xmlns:r="http://schemas.openxmlformats.org/officeDocument/2006/relationships" xmlns:p="http://schemas.openxmlformats.org/presentationml/2006/main">
  <p:tag name="TIMING" val="|20.5"/>
</p:tagLst>
</file>

<file path=ppt/tags/tag7.xml><?xml version="1.0" encoding="utf-8"?>
<p:tagLst xmlns:a="http://schemas.openxmlformats.org/drawingml/2006/main" xmlns:r="http://schemas.openxmlformats.org/officeDocument/2006/relationships" xmlns:p="http://schemas.openxmlformats.org/presentationml/2006/main">
  <p:tag name="TIMING" val="|20.5"/>
</p:tagLst>
</file>

<file path=ppt/tags/tag8.xml><?xml version="1.0" encoding="utf-8"?>
<p:tagLst xmlns:a="http://schemas.openxmlformats.org/drawingml/2006/main" xmlns:r="http://schemas.openxmlformats.org/officeDocument/2006/relationships" xmlns:p="http://schemas.openxmlformats.org/presentationml/2006/main">
  <p:tag name="TIMING" val="|20.5"/>
</p:tagLst>
</file>

<file path=ppt/tags/tag9.xml><?xml version="1.0" encoding="utf-8"?>
<p:tagLst xmlns:a="http://schemas.openxmlformats.org/drawingml/2006/main" xmlns:r="http://schemas.openxmlformats.org/officeDocument/2006/relationships" xmlns:p="http://schemas.openxmlformats.org/presentationml/2006/main">
  <p:tag name="TIMING" val="|20.5"/>
</p:tagLst>
</file>

<file path=ppt/theme/theme1.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5439</TotalTime>
  <Words>7305</Words>
  <Application>Microsoft Office PowerPoint</Application>
  <PresentationFormat>35mm Slides</PresentationFormat>
  <Paragraphs>1192</Paragraphs>
  <Slides>70</Slides>
  <Notes>69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73" baseType="lpstr">
      <vt:lpstr>Standaardontwerp</vt:lpstr>
      <vt:lpstr>Image</vt:lpstr>
      <vt:lpstr>Werkblad</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vector>
  </TitlesOfParts>
  <Company>UZ Leuven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ingrid arijs</dc:creator>
  <cp:lastModifiedBy>u0046735</cp:lastModifiedBy>
  <cp:revision>391</cp:revision>
  <dcterms:created xsi:type="dcterms:W3CDTF">2008-09-30T13:18:02Z</dcterms:created>
  <dcterms:modified xsi:type="dcterms:W3CDTF">2013-11-19T10:56:29Z</dcterms:modified>
</cp:coreProperties>
</file>